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1"/>
  </p:notesMasterIdLst>
  <p:sldIdLst>
    <p:sldId id="256" r:id="rId2"/>
    <p:sldId id="257" r:id="rId3"/>
    <p:sldId id="258" r:id="rId4"/>
    <p:sldId id="259" r:id="rId5"/>
    <p:sldId id="260" r:id="rId6"/>
    <p:sldId id="261" r:id="rId7"/>
    <p:sldId id="262" r:id="rId8"/>
    <p:sldId id="263" r:id="rId9"/>
    <p:sldId id="264" r:id="rId10"/>
    <p:sldId id="265" r:id="rId11"/>
    <p:sldId id="266" r:id="rId12"/>
    <p:sldId id="414"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Lst>
  <p:sldSz cx="9144000" cy="5143500" type="screen16x9"/>
  <p:notesSz cx="6858000" cy="9144000"/>
  <p:embeddedFontLst>
    <p:embeddedFont>
      <p:font typeface="PT Sans Narrow" panose="020B0604020202020204" charset="0"/>
      <p:regular r:id="rId162"/>
      <p:bold r:id="rId163"/>
    </p:embeddedFont>
    <p:embeddedFont>
      <p:font typeface="Proxima Nova" panose="020B0604020202020204" charset="0"/>
      <p:regular r:id="rId164"/>
      <p:bold r:id="rId165"/>
      <p:italic r:id="rId166"/>
      <p:boldItalic r:id="rId167"/>
    </p:embeddedFont>
    <p:embeddedFont>
      <p:font typeface="Source Code Pro" panose="020B0604020202020204" charset="0"/>
      <p:regular r:id="rId168"/>
      <p:bold r:id="rId169"/>
      <p:italic r:id="rId170"/>
      <p:boldItalic r:id="rId171"/>
    </p:embeddedFont>
    <p:embeddedFont>
      <p:font typeface="Open Sans" panose="020B0606030504020204" pitchFamily="34" charset="0"/>
      <p:regular r:id="rId172"/>
      <p:bold r:id="rId173"/>
      <p:italic r:id="rId174"/>
      <p:boldItalic r:id="rId175"/>
    </p:embeddedFont>
    <p:embeddedFont>
      <p:font typeface="Calibri" panose="020F0502020204030204" pitchFamily="34" charset="0"/>
      <p:regular r:id="rId176"/>
      <p:bold r:id="rId177"/>
      <p:italic r:id="rId178"/>
      <p:boldItalic r:id="rId1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AFF637-5D18-46EB-B7AA-89DCE07436F0}">
  <a:tblStyle styleId="{3AAFF637-5D18-46EB-B7AA-89DCE07436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notesMaster" Target="notesMasters/notesMaster1.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16.fntdata"/><Relationship Id="rId172"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fntdata"/><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3.fntdata"/><Relationship Id="rId179" Type="http://schemas.openxmlformats.org/officeDocument/2006/relationships/font" Target="fonts/font1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3.fntdata"/><Relationship Id="rId16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5.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b8c71933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b8c71933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76dda00d3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76dda00d3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8c56db735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8c56db735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76dda00d38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76dda00d38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76dda00d38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76dda00d38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76dda00d38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76dda00d38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76dda00d3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76dda00d3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8a77224f8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8a77224f8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76dda00d38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76dda00d38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76dda00d3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76dda00d3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8c56db73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8c56db73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b8c71933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b8c71933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76dda00d38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76dda00d38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9509af1a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9509af1a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76dda00d3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76dda00d3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89509af1a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89509af1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89509af1a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89509af1a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76dda00d38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76dda00d38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89509af1a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89509af1a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76dda00d38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76dda00d38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89509af1a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89509af1a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89509af1a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89509af1a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b8c71933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b8c71933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5676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76dda00d3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76dda00d38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ce9ca8a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ce9ca8a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85ce9ca8a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85ce9ca8a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76dda00d38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76dda00d38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84c45149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84c45149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84c451492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84c45149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84c451492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84c451492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84c4514927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84c4514927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84c4514927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84c4514927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84c451492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84c451492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b8c71933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b8c71933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84c4514927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84c451492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84c4514927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84c4514927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84c4514927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84c4514927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84c4514927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84c4514927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84c4514927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84c4514927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84c4514927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84c4514927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84c4514927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84c451492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84c4514927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84c4514927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84c4514927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84c4514927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84c4514927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84c4514927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b77de903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b77de903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84c4514927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84c4514927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84c451492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84c451492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84c451492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84c451492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76dda00d38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76dda00d38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76dda00d3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76dda00d3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84c451492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84c451492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76dda00d38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76dda00d38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84c4514927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84c4514927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84c451492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84c451492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76dda00d38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76dda00d38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b77de903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b77de903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84c451492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84c451492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76dda00d38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76dda00d3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84c4514927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84c4514927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76dda00d38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76dda00d38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84c4514927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84c4514927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76dda00d38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76dda00d38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76dda00d38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76dda00d38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76dda00d38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76dda00d38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76dda00d38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76dda00d38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76dda00d38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76dda00d38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f12dd708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f12dd708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f12dd708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f12dd708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b8c71933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b8c71933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b8c7193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b8c7193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b8c71933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b8c71933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8b8c71933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8b8c71933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b8c71933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b8c71933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b8c71933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b8c71933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6dda00d3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6dda00d3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22bb9273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22bb9273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5ce9ca8a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5ce9ca8a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6dda00d3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6dda00d3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5ce9ca8a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5ce9ca8a4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5ce9ca8a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5ce9ca8a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5ce9ca8a4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85ce9ca8a4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b8c71933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b8c71933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6dda00d3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76dda00d3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a77224f8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a77224f8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6dda00d3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6dda00d3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5ce9ca8a4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5ce9ca8a4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5ce9ca8a4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5ce9ca8a4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8b91c6c6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8b91c6c6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b8c71933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8b8c71933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822bb927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822bb927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76dda00d3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76dda00d3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822bb9273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822bb9273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6dda00d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6dda00d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76dda00d3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76dda00d3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822bb9273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822bb9273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5ce9ca8a4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5ce9ca8a4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7f12dd708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7f12dd708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76dda00d3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76dda00d3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b721720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b721720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b8c71933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b8c71933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76dda00d3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76dda00d3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76dda00d3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76dda00d3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76dda00d38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76dda00d38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6dda00d38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6dda00d3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76dda00d38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76dda00d3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b8c71933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8b8c71933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8b8c71933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8b8c71933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76dda00d3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6dda00d3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76dda00d3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76dda00d3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b255cab6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b255cab6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8b344470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8b344470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8b3444709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8b3444709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8b255cab6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8b255cab6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24d1442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824d1442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6dda00d3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6dda00d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24d1442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24d1442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24d14425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24d14425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824d14425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824d14425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824d1442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824d14425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824d14425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824d14425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6dda00d3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76dda00d3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76dda00d3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76dda00d3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824c0304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824c0304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824c0304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824c0304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824c0304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824c0304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6dda00d3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6dda00d3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824c03040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824c03040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76dda00d38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76dda00d3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8b255cab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8b255cab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824d14425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824d14425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824d14425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824d14425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824d14425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824d14425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8b255cab6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8b255cab6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255cab6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255cab6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24d14425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24d14425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76dda00d3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76dda00d38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b8c71933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b8c71933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8be04c27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8be04c27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Narrow transformation: One partition of the child is dependent on a specific partition(s) of the parent. No shuffle is caused due to mutually exclusive and direct mappings.</a:t>
            </a:r>
            <a:endParaRPr/>
          </a:p>
          <a:p>
            <a:pPr marL="0" lvl="0" indent="0" algn="l" rtl="0">
              <a:spcBef>
                <a:spcPts val="0"/>
              </a:spcBef>
              <a:spcAft>
                <a:spcPts val="0"/>
              </a:spcAft>
              <a:buNone/>
            </a:pPr>
            <a:r>
              <a:rPr lang="en-GB"/>
              <a:t>Wide transformation: One partition of the child depends on all the partitions of parent. Causes shuffle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6dda00d3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76dda00d3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8d710ac9e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8d710ac9e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we avoid shuffle?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d710ac9e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d710ac9e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Joins here do not cause shuffle, but the creation of already partitioned RDDs caused shuffle.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8d710ac9e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d710ac9e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file or dictionary is sent to each task for each operation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8d710ac9ed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8d710ac9e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8d710ac9ed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8d710ac9ed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76dda00d3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76dda00d3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76dda00d38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76dda00d38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76dda00d38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76dda00d38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b8c71933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b8c71933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6dda00d38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6dda00d38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76dda00d3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76dda00d3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be04c2721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be04c2721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76dda00d38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76dda00d38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8d710ac9e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8d710ac9e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76dda00d38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76dda00d38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76dda00d38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76dda00d38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be04c2721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be04c2721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8be04c2721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8be04c2721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76dda00d38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76dda00d38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62"/>
        <p:cNvGrpSpPr/>
        <p:nvPr/>
      </p:nvGrpSpPr>
      <p:grpSpPr>
        <a:xfrm>
          <a:off x="0" y="0"/>
          <a:ext cx="0" cy="0"/>
          <a:chOff x="0" y="0"/>
          <a:chExt cx="0" cy="0"/>
        </a:xfrm>
      </p:grpSpPr>
      <p:sp>
        <p:nvSpPr>
          <p:cNvPr id="63" name="Google Shape;6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888888"/>
              </a:buClr>
              <a:buSzPts val="1400"/>
              <a:buFont typeface="Proxima Nova"/>
              <a:buNone/>
              <a:defRPr/>
            </a:lvl1pPr>
            <a:lvl2pPr lvl="1" algn="l" rtl="0">
              <a:spcBef>
                <a:spcPts val="0"/>
              </a:spcBef>
              <a:spcAft>
                <a:spcPts val="0"/>
              </a:spcAft>
              <a:buClr>
                <a:schemeClr val="dk1"/>
              </a:buClr>
              <a:buSzPts val="1400"/>
              <a:buFont typeface="Calibri"/>
              <a:buNone/>
              <a:defRPr/>
            </a:lvl2pPr>
            <a:lvl3pPr lvl="2" algn="l" rtl="0">
              <a:spcBef>
                <a:spcPts val="0"/>
              </a:spcBef>
              <a:spcAft>
                <a:spcPts val="0"/>
              </a:spcAft>
              <a:buClr>
                <a:schemeClr val="dk1"/>
              </a:buClr>
              <a:buSzPts val="1400"/>
              <a:buFont typeface="Calibri"/>
              <a:buNone/>
              <a:defRPr/>
            </a:lvl3pPr>
            <a:lvl4pPr lvl="3" algn="l" rtl="0">
              <a:spcBef>
                <a:spcPts val="0"/>
              </a:spcBef>
              <a:spcAft>
                <a:spcPts val="0"/>
              </a:spcAft>
              <a:buClr>
                <a:schemeClr val="dk1"/>
              </a:buClr>
              <a:buSzPts val="1400"/>
              <a:buFont typeface="Calibri"/>
              <a:buNone/>
              <a:defRPr/>
            </a:lvl4pPr>
            <a:lvl5pPr lvl="4" algn="l" rtl="0">
              <a:spcBef>
                <a:spcPts val="0"/>
              </a:spcBef>
              <a:spcAft>
                <a:spcPts val="0"/>
              </a:spcAft>
              <a:buClr>
                <a:schemeClr val="dk1"/>
              </a:buClr>
              <a:buSzPts val="1400"/>
              <a:buFont typeface="Calibri"/>
              <a:buNone/>
              <a:defRPr/>
            </a:lvl5pPr>
            <a:lvl6pPr lvl="5" algn="l" rtl="0">
              <a:spcBef>
                <a:spcPts val="0"/>
              </a:spcBef>
              <a:spcAft>
                <a:spcPts val="0"/>
              </a:spcAft>
              <a:buClr>
                <a:schemeClr val="dk1"/>
              </a:buClr>
              <a:buSzPts val="1400"/>
              <a:buFont typeface="Calibri"/>
              <a:buNone/>
              <a:defRPr/>
            </a:lvl6pPr>
            <a:lvl7pPr lvl="6" algn="l" rtl="0">
              <a:spcBef>
                <a:spcPts val="0"/>
              </a:spcBef>
              <a:spcAft>
                <a:spcPts val="0"/>
              </a:spcAft>
              <a:buClr>
                <a:schemeClr val="dk1"/>
              </a:buClr>
              <a:buSzPts val="1400"/>
              <a:buFont typeface="Calibri"/>
              <a:buNone/>
              <a:defRPr/>
            </a:lvl7pPr>
            <a:lvl8pPr lvl="7" algn="l" rtl="0">
              <a:spcBef>
                <a:spcPts val="0"/>
              </a:spcBef>
              <a:spcAft>
                <a:spcPts val="0"/>
              </a:spcAft>
              <a:buClr>
                <a:schemeClr val="dk1"/>
              </a:buClr>
              <a:buSzPts val="1400"/>
              <a:buFont typeface="Calibri"/>
              <a:buNone/>
              <a:defRPr/>
            </a:lvl8pPr>
            <a:lvl9pPr lvl="8" algn="l" rtl="0">
              <a:spcBef>
                <a:spcPts val="0"/>
              </a:spcBef>
              <a:spcAft>
                <a:spcPts val="0"/>
              </a:spcAft>
              <a:buClr>
                <a:schemeClr val="dk1"/>
              </a:buClr>
              <a:buSzPts val="1400"/>
              <a:buFont typeface="Calibri"/>
              <a:buNone/>
              <a:defRPr/>
            </a:lvl9pPr>
          </a:lstStyle>
          <a:p>
            <a:endParaRPr/>
          </a:p>
        </p:txBody>
      </p:sp>
      <p:sp>
        <p:nvSpPr>
          <p:cNvPr id="64" name="Google Shape;64;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rtl="0">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rtl="0">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rtl="0">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rtl="0">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rtl="0">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rtl="0">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rtl="0">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rtl="0">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13"/>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66" name="Google Shape;66;p13"/>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7" name="Google Shape;67;p1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park.apache.org/docs/latest/rdd-programming-guide.html#accumulators"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park.apache.org/docs/latest/submitting-applications.html"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s://examples.javacodegeeks.com/enterprise-java/maven/maven-shade-plugin-example/" TargetMode="External"/><Relationship Id="rId2" Type="http://schemas.openxmlformats.org/officeDocument/2006/relationships/notesSlide" Target="../notesSlides/notesSlide157.xml"/><Relationship Id="rId1" Type="http://schemas.openxmlformats.org/officeDocument/2006/relationships/slideLayout" Target="../slideLayouts/slideLayout3.xml"/><Relationship Id="rId4" Type="http://schemas.openxmlformats.org/officeDocument/2006/relationships/hyperlink" Target="https://mungingdata.com/apache-spark/shading-dependencies-with-sbt/"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s://databricks.com/session/apache-spark-core-deep-dive-proper-optimization"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 Id="rId5" Type="http://schemas.openxmlformats.org/officeDocument/2006/relationships/hyperlink" Target="https://www.youtube.com/watch?v=WyfHUNnMutg" TargetMode="External"/><Relationship Id="rId4" Type="http://schemas.openxmlformats.org/officeDocument/2006/relationships/hyperlink" Target="https://umbertogriffo.gitbook.io/apache-spark-best-practices-and-tuning"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learning.oreilly.com/library/view/learning-spark/9781449359034/" TargetMode="External"/><Relationship Id="rId2" Type="http://schemas.openxmlformats.org/officeDocument/2006/relationships/notesSlide" Target="../notesSlides/notesSlide159.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console.aws.amazon.com/"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console.aws.amazon.com/"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community.cloud.databricks.com/login.html"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Spark Core</a:t>
            </a:r>
            <a:endParaRPr/>
          </a:p>
        </p:txBody>
      </p:sp>
      <p:sp>
        <p:nvSpPr>
          <p:cNvPr id="73" name="Google Shape;73;p14"/>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300">
                <a:latin typeface="Arial"/>
                <a:ea typeface="Arial"/>
                <a:cs typeface="Arial"/>
                <a:sym typeface="Arial"/>
              </a:rPr>
              <a:t>Exploring in depth</a:t>
            </a:r>
            <a:endParaRPr sz="23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Issues with single process application</a:t>
            </a:r>
            <a:endParaRPr/>
          </a:p>
        </p:txBody>
      </p:sp>
      <p:sp>
        <p:nvSpPr>
          <p:cNvPr id="155" name="Google Shape;155;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Large file may not fit on the local machine</a:t>
            </a:r>
            <a:endParaRPr/>
          </a:p>
          <a:p>
            <a:pPr marL="457200" lvl="0" indent="-342900" algn="l" rtl="0">
              <a:spcBef>
                <a:spcPts val="0"/>
              </a:spcBef>
              <a:spcAft>
                <a:spcPts val="0"/>
              </a:spcAft>
              <a:buSzPts val="1800"/>
              <a:buChar char="●"/>
            </a:pPr>
            <a:r>
              <a:rPr lang="en-GB"/>
              <a:t>Even if we find a way to read large file:</a:t>
            </a:r>
            <a:endParaRPr/>
          </a:p>
          <a:p>
            <a:pPr marL="914400" lvl="1" indent="-317500" algn="l" rtl="0">
              <a:spcBef>
                <a:spcPts val="0"/>
              </a:spcBef>
              <a:spcAft>
                <a:spcPts val="0"/>
              </a:spcAft>
              <a:buSzPts val="1400"/>
              <a:buChar char="○"/>
            </a:pPr>
            <a:r>
              <a:rPr lang="en-GB"/>
              <a:t>Low speed of execution</a:t>
            </a:r>
            <a:endParaRPr/>
          </a:p>
          <a:p>
            <a:pPr marL="914400" lvl="1" indent="-317500" algn="l" rtl="0">
              <a:spcBef>
                <a:spcPts val="0"/>
              </a:spcBef>
              <a:spcAft>
                <a:spcPts val="0"/>
              </a:spcAft>
              <a:buSzPts val="1400"/>
              <a:buChar char="○"/>
            </a:pPr>
            <a:r>
              <a:rPr lang="en-GB"/>
              <a:t>May not have enough memory to keep the dictionary if keys are in huge number</a:t>
            </a:r>
            <a:endParaRPr/>
          </a:p>
          <a:p>
            <a:pPr marL="457200" lvl="0" indent="-342900" algn="l" rtl="0">
              <a:spcBef>
                <a:spcPts val="0"/>
              </a:spcBef>
              <a:spcAft>
                <a:spcPts val="0"/>
              </a:spcAft>
              <a:buSzPts val="1800"/>
              <a:buChar char="●"/>
            </a:pPr>
            <a:r>
              <a:rPr lang="en-GB"/>
              <a:t>Need a better way to perform complex computations on data at petabyte scale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10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10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2" end="2"/>
                                            </p:txEl>
                                          </p:spTgt>
                                        </p:tgtEl>
                                        <p:attrNameLst>
                                          <p:attrName>style.visibility</p:attrName>
                                        </p:attrNameLst>
                                      </p:cBhvr>
                                      <p:to>
                                        <p:strVal val="visible"/>
                                      </p:to>
                                    </p:set>
                                    <p:animEffect transition="in" filter="fade">
                                      <p:cBhvr>
                                        <p:cTn id="17" dur="1000"/>
                                        <p:tgtEl>
                                          <p:spTgt spid="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5">
                                            <p:txEl>
                                              <p:pRg st="3" end="3"/>
                                            </p:txEl>
                                          </p:spTgt>
                                        </p:tgtEl>
                                        <p:attrNameLst>
                                          <p:attrName>style.visibility</p:attrName>
                                        </p:attrNameLst>
                                      </p:cBhvr>
                                      <p:to>
                                        <p:strVal val="visible"/>
                                      </p:to>
                                    </p:set>
                                    <p:animEffect transition="in" filter="fade">
                                      <p:cBhvr>
                                        <p:cTn id="22" dur="1000"/>
                                        <p:tgtEl>
                                          <p:spTgt spid="1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5">
                                            <p:txEl>
                                              <p:pRg st="4" end="4"/>
                                            </p:txEl>
                                          </p:spTgt>
                                        </p:tgtEl>
                                        <p:attrNameLst>
                                          <p:attrName>style.visibility</p:attrName>
                                        </p:attrNameLst>
                                      </p:cBhvr>
                                      <p:to>
                                        <p:strVal val="visible"/>
                                      </p:to>
                                    </p:set>
                                    <p:animEffect transition="in" filter="fade">
                                      <p:cBhvr>
                                        <p:cTn id="27" dur="1000"/>
                                        <p:tgtEl>
                                          <p:spTgt spid="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1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Case of Accumulator</a:t>
            </a:r>
            <a:endParaRPr/>
          </a:p>
        </p:txBody>
      </p:sp>
      <p:sp>
        <p:nvSpPr>
          <p:cNvPr id="1150" name="Google Shape;1150;p11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want to get the word-count from a file of sentences.</a:t>
            </a:r>
            <a:endParaRPr/>
          </a:p>
          <a:p>
            <a:pPr marL="0" lvl="0" indent="0" algn="l" rtl="0">
              <a:spcBef>
                <a:spcPts val="1600"/>
              </a:spcBef>
              <a:spcAft>
                <a:spcPts val="0"/>
              </a:spcAft>
              <a:buNone/>
            </a:pPr>
            <a:r>
              <a:rPr lang="en-GB"/>
              <a:t>Our secondary expectation is to collect some additional metrics like:</a:t>
            </a:r>
            <a:endParaRPr/>
          </a:p>
          <a:p>
            <a:pPr marL="914400" lvl="0" indent="-342900" algn="l" rtl="0">
              <a:spcBef>
                <a:spcPts val="1600"/>
              </a:spcBef>
              <a:spcAft>
                <a:spcPts val="0"/>
              </a:spcAft>
              <a:buSzPts val="1800"/>
              <a:buAutoNum type="arabicPeriod"/>
            </a:pPr>
            <a:r>
              <a:rPr lang="en-GB"/>
              <a:t>Number of records processed</a:t>
            </a:r>
            <a:endParaRPr/>
          </a:p>
          <a:p>
            <a:pPr marL="914400" lvl="0" indent="-342900" algn="l" rtl="0">
              <a:spcBef>
                <a:spcPts val="0"/>
              </a:spcBef>
              <a:spcAft>
                <a:spcPts val="0"/>
              </a:spcAft>
              <a:buSzPts val="1800"/>
              <a:buAutoNum type="arabicPeriod"/>
            </a:pPr>
            <a:r>
              <a:rPr lang="en-GB"/>
              <a:t>Number of empty lines</a:t>
            </a:r>
            <a:endParaRPr/>
          </a:p>
          <a:p>
            <a:pPr marL="914400" lvl="0" indent="-342900" algn="l" rtl="0">
              <a:spcBef>
                <a:spcPts val="0"/>
              </a:spcBef>
              <a:spcAft>
                <a:spcPts val="0"/>
              </a:spcAft>
              <a:buSzPts val="1800"/>
              <a:buAutoNum type="arabicPeriod"/>
            </a:pPr>
            <a:r>
              <a:rPr lang="en-GB"/>
              <a:t>Number of lines with less than 5 words in them</a:t>
            </a:r>
            <a:endParaRPr/>
          </a:p>
          <a:p>
            <a:pPr marL="914400" lvl="0" indent="-342900" algn="l" rtl="0">
              <a:spcBef>
                <a:spcPts val="0"/>
              </a:spcBef>
              <a:spcAft>
                <a:spcPts val="0"/>
              </a:spcAft>
              <a:buSzPts val="1800"/>
              <a:buAutoNum type="arabicPeriod"/>
            </a:pPr>
            <a:r>
              <a:rPr lang="en-GB"/>
              <a:t>Number of unparseable / invalid lines</a:t>
            </a:r>
            <a:endParaRPr/>
          </a:p>
          <a:p>
            <a:pPr marL="914400" lvl="0" indent="-342900" algn="l" rtl="0">
              <a:spcBef>
                <a:spcPts val="0"/>
              </a:spcBef>
              <a:spcAft>
                <a:spcPts val="0"/>
              </a:spcAft>
              <a:buSzPts val="1800"/>
              <a:buAutoNum type="arabicPeriod"/>
            </a:pPr>
            <a:r>
              <a:rPr lang="en-GB"/>
              <a:t>Number of words which are more than 10 characters long</a:t>
            </a:r>
            <a:endParaRPr/>
          </a:p>
          <a:p>
            <a:pPr marL="914400" lvl="0" indent="-342900" algn="l" rtl="0">
              <a:spcBef>
                <a:spcPts val="0"/>
              </a:spcBef>
              <a:spcAft>
                <a:spcPts val="0"/>
              </a:spcAft>
              <a:buSzPts val="1800"/>
              <a:buAutoNum type="arabicPeriod"/>
            </a:pPr>
            <a:r>
              <a:rPr lang="en-GB"/>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0">
                                            <p:txEl>
                                              <p:pRg st="0" end="0"/>
                                            </p:txEl>
                                          </p:spTgt>
                                        </p:tgtEl>
                                        <p:attrNameLst>
                                          <p:attrName>style.visibility</p:attrName>
                                        </p:attrNameLst>
                                      </p:cBhvr>
                                      <p:to>
                                        <p:strVal val="visible"/>
                                      </p:to>
                                    </p:set>
                                    <p:animEffect transition="in" filter="fade">
                                      <p:cBhvr>
                                        <p:cTn id="7" dur="1000"/>
                                        <p:tgtEl>
                                          <p:spTgt spid="1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0">
                                            <p:txEl>
                                              <p:pRg st="1" end="1"/>
                                            </p:txEl>
                                          </p:spTgt>
                                        </p:tgtEl>
                                        <p:attrNameLst>
                                          <p:attrName>style.visibility</p:attrName>
                                        </p:attrNameLst>
                                      </p:cBhvr>
                                      <p:to>
                                        <p:strVal val="visible"/>
                                      </p:to>
                                    </p:set>
                                    <p:animEffect transition="in" filter="fade">
                                      <p:cBhvr>
                                        <p:cTn id="12" dur="1000"/>
                                        <p:tgtEl>
                                          <p:spTgt spid="11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0">
                                            <p:txEl>
                                              <p:pRg st="2" end="2"/>
                                            </p:txEl>
                                          </p:spTgt>
                                        </p:tgtEl>
                                        <p:attrNameLst>
                                          <p:attrName>style.visibility</p:attrName>
                                        </p:attrNameLst>
                                      </p:cBhvr>
                                      <p:to>
                                        <p:strVal val="visible"/>
                                      </p:to>
                                    </p:set>
                                    <p:animEffect transition="in" filter="fade">
                                      <p:cBhvr>
                                        <p:cTn id="17" dur="1000"/>
                                        <p:tgtEl>
                                          <p:spTgt spid="11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0">
                                            <p:txEl>
                                              <p:pRg st="3" end="3"/>
                                            </p:txEl>
                                          </p:spTgt>
                                        </p:tgtEl>
                                        <p:attrNameLst>
                                          <p:attrName>style.visibility</p:attrName>
                                        </p:attrNameLst>
                                      </p:cBhvr>
                                      <p:to>
                                        <p:strVal val="visible"/>
                                      </p:to>
                                    </p:set>
                                    <p:animEffect transition="in" filter="fade">
                                      <p:cBhvr>
                                        <p:cTn id="22" dur="1000"/>
                                        <p:tgtEl>
                                          <p:spTgt spid="11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50">
                                            <p:txEl>
                                              <p:pRg st="4" end="4"/>
                                            </p:txEl>
                                          </p:spTgt>
                                        </p:tgtEl>
                                        <p:attrNameLst>
                                          <p:attrName>style.visibility</p:attrName>
                                        </p:attrNameLst>
                                      </p:cBhvr>
                                      <p:to>
                                        <p:strVal val="visible"/>
                                      </p:to>
                                    </p:set>
                                    <p:animEffect transition="in" filter="fade">
                                      <p:cBhvr>
                                        <p:cTn id="27" dur="1000"/>
                                        <p:tgtEl>
                                          <p:spTgt spid="11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0">
                                            <p:txEl>
                                              <p:pRg st="5" end="5"/>
                                            </p:txEl>
                                          </p:spTgt>
                                        </p:tgtEl>
                                        <p:attrNameLst>
                                          <p:attrName>style.visibility</p:attrName>
                                        </p:attrNameLst>
                                      </p:cBhvr>
                                      <p:to>
                                        <p:strVal val="visible"/>
                                      </p:to>
                                    </p:set>
                                    <p:animEffect transition="in" filter="fade">
                                      <p:cBhvr>
                                        <p:cTn id="32" dur="1000"/>
                                        <p:tgtEl>
                                          <p:spTgt spid="11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50">
                                            <p:txEl>
                                              <p:pRg st="6" end="6"/>
                                            </p:txEl>
                                          </p:spTgt>
                                        </p:tgtEl>
                                        <p:attrNameLst>
                                          <p:attrName>style.visibility</p:attrName>
                                        </p:attrNameLst>
                                      </p:cBhvr>
                                      <p:to>
                                        <p:strVal val="visible"/>
                                      </p:to>
                                    </p:set>
                                    <p:animEffect transition="in" filter="fade">
                                      <p:cBhvr>
                                        <p:cTn id="37" dur="1000"/>
                                        <p:tgtEl>
                                          <p:spTgt spid="11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50">
                                            <p:txEl>
                                              <p:pRg st="7" end="7"/>
                                            </p:txEl>
                                          </p:spTgt>
                                        </p:tgtEl>
                                        <p:attrNameLst>
                                          <p:attrName>style.visibility</p:attrName>
                                        </p:attrNameLst>
                                      </p:cBhvr>
                                      <p:to>
                                        <p:strVal val="visible"/>
                                      </p:to>
                                    </p:set>
                                    <p:animEffect transition="in" filter="fade">
                                      <p:cBhvr>
                                        <p:cTn id="42" dur="1000"/>
                                        <p:tgtEl>
                                          <p:spTgt spid="11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1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Case of Accumulator</a:t>
            </a:r>
            <a:endParaRPr/>
          </a:p>
        </p:txBody>
      </p:sp>
      <p:sp>
        <p:nvSpPr>
          <p:cNvPr id="1156" name="Google Shape;1156;p11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We can run one action to collect each metric</a:t>
            </a:r>
            <a:endParaRPr/>
          </a:p>
          <a:p>
            <a:pPr marL="457200" lvl="0" indent="-342900" algn="l" rtl="0">
              <a:spcBef>
                <a:spcPts val="0"/>
              </a:spcBef>
              <a:spcAft>
                <a:spcPts val="0"/>
              </a:spcAft>
              <a:buSzPts val="1800"/>
              <a:buAutoNum type="arabicPeriod"/>
            </a:pPr>
            <a:r>
              <a:rPr lang="en-GB"/>
              <a:t>Caching can help reduce the time taken in subsequent jobs</a:t>
            </a:r>
            <a:endParaRPr/>
          </a:p>
          <a:p>
            <a:pPr marL="0" lvl="0" indent="0" algn="l" rtl="0">
              <a:spcBef>
                <a:spcPts val="1600"/>
              </a:spcBef>
              <a:spcAft>
                <a:spcPts val="0"/>
              </a:spcAft>
              <a:buNone/>
            </a:pPr>
            <a:r>
              <a:rPr lang="en-GB"/>
              <a:t>To capture metrics from a Spark Job, we can make use of distributed variables called accumulators. They can be used as counters inside each task and when the job completes the values can be brought at the driver to get the final result.</a:t>
            </a:r>
            <a:endParaRPr/>
          </a:p>
          <a:p>
            <a:pPr marL="0" lvl="0" indent="0" algn="l" rtl="0">
              <a:spcBef>
                <a:spcPts val="1600"/>
              </a:spcBef>
              <a:spcAft>
                <a:spcPts val="1600"/>
              </a:spcAft>
              <a:buNone/>
            </a:pPr>
            <a:r>
              <a:rPr lang="en-GB"/>
              <a:t>Multiple accumulators can be created by the same SparkContext.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6">
                                            <p:txEl>
                                              <p:pRg st="0" end="0"/>
                                            </p:txEl>
                                          </p:spTgt>
                                        </p:tgtEl>
                                        <p:attrNameLst>
                                          <p:attrName>style.visibility</p:attrName>
                                        </p:attrNameLst>
                                      </p:cBhvr>
                                      <p:to>
                                        <p:strVal val="visible"/>
                                      </p:to>
                                    </p:set>
                                    <p:animEffect transition="in" filter="fade">
                                      <p:cBhvr>
                                        <p:cTn id="7" dur="1000"/>
                                        <p:tgtEl>
                                          <p:spTgt spid="1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6">
                                            <p:txEl>
                                              <p:pRg st="1" end="1"/>
                                            </p:txEl>
                                          </p:spTgt>
                                        </p:tgtEl>
                                        <p:attrNameLst>
                                          <p:attrName>style.visibility</p:attrName>
                                        </p:attrNameLst>
                                      </p:cBhvr>
                                      <p:to>
                                        <p:strVal val="visible"/>
                                      </p:to>
                                    </p:set>
                                    <p:animEffect transition="in" filter="fade">
                                      <p:cBhvr>
                                        <p:cTn id="12" dur="1000"/>
                                        <p:tgtEl>
                                          <p:spTgt spid="1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6">
                                            <p:txEl>
                                              <p:pRg st="2" end="2"/>
                                            </p:txEl>
                                          </p:spTgt>
                                        </p:tgtEl>
                                        <p:attrNameLst>
                                          <p:attrName>style.visibility</p:attrName>
                                        </p:attrNameLst>
                                      </p:cBhvr>
                                      <p:to>
                                        <p:strVal val="visible"/>
                                      </p:to>
                                    </p:set>
                                    <p:animEffect transition="in" filter="fade">
                                      <p:cBhvr>
                                        <p:cTn id="17" dur="1000"/>
                                        <p:tgtEl>
                                          <p:spTgt spid="11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6">
                                            <p:txEl>
                                              <p:pRg st="3" end="3"/>
                                            </p:txEl>
                                          </p:spTgt>
                                        </p:tgtEl>
                                        <p:attrNameLst>
                                          <p:attrName>style.visibility</p:attrName>
                                        </p:attrNameLst>
                                      </p:cBhvr>
                                      <p:to>
                                        <p:strVal val="visible"/>
                                      </p:to>
                                    </p:set>
                                    <p:animEffect transition="in" filter="fade">
                                      <p:cBhvr>
                                        <p:cTn id="22" dur="1000"/>
                                        <p:tgtEl>
                                          <p:spTgt spid="11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to create and use accumulators</a:t>
            </a:r>
            <a:endParaRPr/>
          </a:p>
        </p:txBody>
      </p:sp>
      <p:sp>
        <p:nvSpPr>
          <p:cNvPr id="1162" name="Google Shape;1162;p1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 accumulator is created from an initial value </a:t>
            </a:r>
            <a:r>
              <a:rPr lang="en-GB" b="1">
                <a:solidFill>
                  <a:srgbClr val="0000FF"/>
                </a:solidFill>
              </a:rPr>
              <a:t>v</a:t>
            </a:r>
            <a:endParaRPr b="1">
              <a:solidFill>
                <a:srgbClr val="0000FF"/>
              </a:solidFill>
            </a:endParaRPr>
          </a:p>
          <a:p>
            <a:pPr marL="0" lvl="0" indent="0" algn="l" rtl="0">
              <a:spcBef>
                <a:spcPts val="1600"/>
              </a:spcBef>
              <a:spcAft>
                <a:spcPts val="0"/>
              </a:spcAft>
              <a:buNone/>
            </a:pPr>
            <a:r>
              <a:rPr lang="en-GB">
                <a:latin typeface="Source Code Pro"/>
                <a:ea typeface="Source Code Pro"/>
                <a:cs typeface="Source Code Pro"/>
                <a:sym typeface="Source Code Pro"/>
              </a:rPr>
              <a:t>SparkContext.</a:t>
            </a:r>
            <a:r>
              <a:rPr lang="en-GB">
                <a:solidFill>
                  <a:srgbClr val="9900FF"/>
                </a:solidFill>
                <a:latin typeface="Source Code Pro"/>
                <a:ea typeface="Source Code Pro"/>
                <a:cs typeface="Source Code Pro"/>
                <a:sym typeface="Source Code Pro"/>
              </a:rPr>
              <a:t>accumulator</a:t>
            </a:r>
            <a:r>
              <a:rPr lang="en-GB">
                <a:latin typeface="Source Code Pro"/>
                <a:ea typeface="Source Code Pro"/>
                <a:cs typeface="Source Code Pro"/>
                <a:sym typeface="Source Code Pro"/>
              </a:rPr>
              <a:t>(</a:t>
            </a:r>
            <a:r>
              <a:rPr lang="en-GB">
                <a:solidFill>
                  <a:srgbClr val="0000FF"/>
                </a:solidFill>
                <a:latin typeface="Source Code Pro"/>
                <a:ea typeface="Source Code Pro"/>
                <a:cs typeface="Source Code Pro"/>
                <a:sym typeface="Source Code Pro"/>
              </a:rPr>
              <a:t>v</a:t>
            </a:r>
            <a:r>
              <a:rPr lang="en-GB">
                <a:latin typeface="Source Code Pro"/>
                <a:ea typeface="Source Code Pro"/>
                <a:cs typeface="Source Code Pro"/>
                <a:sym typeface="Source Code Pro"/>
              </a:rPr>
              <a:t>)</a:t>
            </a:r>
            <a:endParaRPr/>
          </a:p>
          <a:p>
            <a:pPr marL="457200" lvl="0" indent="-342900" algn="l" rtl="0">
              <a:spcBef>
                <a:spcPts val="1600"/>
              </a:spcBef>
              <a:spcAft>
                <a:spcPts val="0"/>
              </a:spcAft>
              <a:buSzPts val="1800"/>
              <a:buChar char="●"/>
            </a:pPr>
            <a:r>
              <a:rPr lang="en-GB"/>
              <a:t>Tasks running on a cluster can then add to it using the add method or the += operator.</a:t>
            </a:r>
            <a:endParaRPr/>
          </a:p>
          <a:p>
            <a:pPr marL="457200" lvl="0" indent="-342900" algn="l" rtl="0">
              <a:spcBef>
                <a:spcPts val="0"/>
              </a:spcBef>
              <a:spcAft>
                <a:spcPts val="0"/>
              </a:spcAft>
              <a:buSzPts val="1800"/>
              <a:buChar char="●"/>
            </a:pPr>
            <a:r>
              <a:rPr lang="en-GB"/>
              <a:t>Only the driver program can read the accumulator’s value, using its value method.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2">
                                            <p:txEl>
                                              <p:pRg st="0" end="0"/>
                                            </p:txEl>
                                          </p:spTgt>
                                        </p:tgtEl>
                                        <p:attrNameLst>
                                          <p:attrName>style.visibility</p:attrName>
                                        </p:attrNameLst>
                                      </p:cBhvr>
                                      <p:to>
                                        <p:strVal val="visible"/>
                                      </p:to>
                                    </p:set>
                                    <p:animEffect transition="in" filter="fade">
                                      <p:cBhvr>
                                        <p:cTn id="7" dur="1000"/>
                                        <p:tgtEl>
                                          <p:spTgt spid="11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2">
                                            <p:txEl>
                                              <p:pRg st="1" end="1"/>
                                            </p:txEl>
                                          </p:spTgt>
                                        </p:tgtEl>
                                        <p:attrNameLst>
                                          <p:attrName>style.visibility</p:attrName>
                                        </p:attrNameLst>
                                      </p:cBhvr>
                                      <p:to>
                                        <p:strVal val="visible"/>
                                      </p:to>
                                    </p:set>
                                    <p:animEffect transition="in" filter="fade">
                                      <p:cBhvr>
                                        <p:cTn id="12" dur="1000"/>
                                        <p:tgtEl>
                                          <p:spTgt spid="11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2">
                                            <p:txEl>
                                              <p:pRg st="2" end="2"/>
                                            </p:txEl>
                                          </p:spTgt>
                                        </p:tgtEl>
                                        <p:attrNameLst>
                                          <p:attrName>style.visibility</p:attrName>
                                        </p:attrNameLst>
                                      </p:cBhvr>
                                      <p:to>
                                        <p:strVal val="visible"/>
                                      </p:to>
                                    </p:set>
                                    <p:animEffect transition="in" filter="fade">
                                      <p:cBhvr>
                                        <p:cTn id="17" dur="1000"/>
                                        <p:tgtEl>
                                          <p:spTgt spid="11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2">
                                            <p:txEl>
                                              <p:pRg st="3" end="3"/>
                                            </p:txEl>
                                          </p:spTgt>
                                        </p:tgtEl>
                                        <p:attrNameLst>
                                          <p:attrName>style.visibility</p:attrName>
                                        </p:attrNameLst>
                                      </p:cBhvr>
                                      <p:to>
                                        <p:strVal val="visible"/>
                                      </p:to>
                                    </p:set>
                                    <p:animEffect transition="in" filter="fade">
                                      <p:cBhvr>
                                        <p:cTn id="22" dur="1000"/>
                                        <p:tgtEl>
                                          <p:spTgt spid="11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reading: Custom Accumulators</a:t>
            </a:r>
            <a:endParaRPr/>
          </a:p>
        </p:txBody>
      </p:sp>
      <p:sp>
        <p:nvSpPr>
          <p:cNvPr id="1168" name="Google Shape;1168;p1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0000FF"/>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Accumulators in Spark</a:t>
            </a:r>
            <a:endParaRPr sz="2500">
              <a:solidFill>
                <a:srgbClr val="0000F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16"/>
          <p:cNvSpPr txBox="1">
            <a:spLocks noGrp="1"/>
          </p:cNvSpPr>
          <p:nvPr>
            <p:ph type="title"/>
          </p:nvPr>
        </p:nvSpPr>
        <p:spPr>
          <a:xfrm>
            <a:off x="490250" y="526350"/>
            <a:ext cx="7155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Running Spark on Cluster</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Creating an EMR cluster</a:t>
            </a:r>
            <a:endParaRPr/>
          </a:p>
        </p:txBody>
      </p:sp>
      <p:sp>
        <p:nvSpPr>
          <p:cNvPr id="1179" name="Google Shape;1179;p1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Create an EMR cluster</a:t>
            </a:r>
            <a:endParaRPr/>
          </a:p>
          <a:p>
            <a:pPr marL="457200" lvl="0" indent="-342900" algn="l" rtl="0">
              <a:spcBef>
                <a:spcPts val="0"/>
              </a:spcBef>
              <a:spcAft>
                <a:spcPts val="0"/>
              </a:spcAft>
              <a:buSzPts val="1800"/>
              <a:buChar char="●"/>
            </a:pPr>
            <a:r>
              <a:rPr lang="en-GB"/>
              <a:t>Enable Security Group on the master machine so that Web UI can be viewed</a:t>
            </a:r>
            <a:endParaRPr/>
          </a:p>
          <a:p>
            <a:pPr marL="457200" lvl="0" indent="-342900" algn="l" rtl="0">
              <a:spcBef>
                <a:spcPts val="0"/>
              </a:spcBef>
              <a:spcAft>
                <a:spcPts val="0"/>
              </a:spcAft>
              <a:buSzPts val="1800"/>
              <a:buChar char="●"/>
            </a:pPr>
            <a:r>
              <a:rPr lang="en-GB"/>
              <a:t>Ensure to have the key to ssh to the master</a:t>
            </a:r>
            <a:endParaRPr/>
          </a:p>
          <a:p>
            <a:pPr marL="457200" lvl="0" indent="-342900" algn="l" rtl="0">
              <a:spcBef>
                <a:spcPts val="0"/>
              </a:spcBef>
              <a:spcAft>
                <a:spcPts val="0"/>
              </a:spcAft>
              <a:buSzPts val="1800"/>
              <a:buChar char="●"/>
            </a:pPr>
            <a:r>
              <a:rPr lang="en-GB"/>
              <a:t>When using windows OS, have an SSH client like PuTTY or MobaXterm to login to remote machine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Deployment modes</a:t>
            </a:r>
            <a:endParaRPr/>
          </a:p>
        </p:txBody>
      </p:sp>
      <p:sp>
        <p:nvSpPr>
          <p:cNvPr id="1185" name="Google Shape;1185;p118"/>
          <p:cNvSpPr txBox="1">
            <a:spLocks noGrp="1"/>
          </p:cNvSpPr>
          <p:nvPr>
            <p:ph type="body" idx="1"/>
          </p:nvPr>
        </p:nvSpPr>
        <p:spPr>
          <a:xfrm>
            <a:off x="311700" y="1266325"/>
            <a:ext cx="8520600" cy="36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Client mode</a:t>
            </a:r>
            <a:endParaRPr b="1"/>
          </a:p>
          <a:p>
            <a:pPr marL="457200" lvl="0" indent="-342900" algn="l" rtl="0">
              <a:spcBef>
                <a:spcPts val="1600"/>
              </a:spcBef>
              <a:spcAft>
                <a:spcPts val="0"/>
              </a:spcAft>
              <a:buSzPts val="1800"/>
              <a:buChar char="●"/>
            </a:pPr>
            <a:r>
              <a:rPr lang="en-GB"/>
              <a:t>Driver application is launched on the same machine where spark-submit is called.</a:t>
            </a:r>
            <a:endParaRPr/>
          </a:p>
          <a:p>
            <a:pPr marL="457200" lvl="0" indent="-342900" algn="l" rtl="0">
              <a:spcBef>
                <a:spcPts val="0"/>
              </a:spcBef>
              <a:spcAft>
                <a:spcPts val="0"/>
              </a:spcAft>
              <a:buSzPts val="1800"/>
              <a:buChar char="●"/>
            </a:pPr>
            <a:r>
              <a:rPr lang="en-GB"/>
              <a:t>Not suited if multiple spark applications are going to be running at the same time.</a:t>
            </a:r>
            <a:endParaRPr/>
          </a:p>
          <a:p>
            <a:pPr marL="0" lvl="0" indent="0" algn="l" rtl="0">
              <a:spcBef>
                <a:spcPts val="1600"/>
              </a:spcBef>
              <a:spcAft>
                <a:spcPts val="0"/>
              </a:spcAft>
              <a:buNone/>
            </a:pPr>
            <a:r>
              <a:rPr lang="en-GB" b="1"/>
              <a:t>Cluster mode</a:t>
            </a:r>
            <a:endParaRPr b="1"/>
          </a:p>
          <a:p>
            <a:pPr marL="457200" lvl="0" indent="-342900" algn="l" rtl="0">
              <a:spcBef>
                <a:spcPts val="1600"/>
              </a:spcBef>
              <a:spcAft>
                <a:spcPts val="0"/>
              </a:spcAft>
              <a:buSzPts val="1800"/>
              <a:buChar char="●"/>
            </a:pPr>
            <a:r>
              <a:rPr lang="en-GB"/>
              <a:t>Driver application runs on one of the nodes in the cluster.</a:t>
            </a:r>
            <a:endParaRPr/>
          </a:p>
          <a:p>
            <a:pPr marL="457200" lvl="0" indent="-342900" algn="l" rtl="0">
              <a:spcBef>
                <a:spcPts val="0"/>
              </a:spcBef>
              <a:spcAft>
                <a:spcPts val="0"/>
              </a:spcAft>
              <a:buSzPts val="1800"/>
              <a:buChar char="●"/>
            </a:pPr>
            <a:r>
              <a:rPr lang="en-GB"/>
              <a:t>Suited if submitting the spark job from a gateway machine from where communication to executors has higher latency.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Syntax of running on cluster</a:t>
            </a:r>
            <a:endParaRPr/>
          </a:p>
        </p:txBody>
      </p:sp>
      <p:sp>
        <p:nvSpPr>
          <p:cNvPr id="1191" name="Google Shape;1191;p119"/>
          <p:cNvSpPr txBox="1">
            <a:spLocks noGrp="1"/>
          </p:cNvSpPr>
          <p:nvPr>
            <p:ph type="body" idx="1"/>
          </p:nvPr>
        </p:nvSpPr>
        <p:spPr>
          <a:xfrm>
            <a:off x="311700" y="1266325"/>
            <a:ext cx="4615200" cy="3617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latin typeface="Source Code Pro"/>
                <a:ea typeface="Source Code Pro"/>
                <a:cs typeface="Source Code Pro"/>
                <a:sym typeface="Source Code Pro"/>
              </a:rPr>
              <a:t>./bin/spark-submit \</a:t>
            </a:r>
            <a:endParaRPr>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GB">
                <a:latin typeface="Source Code Pro"/>
                <a:ea typeface="Source Code Pro"/>
                <a:cs typeface="Source Code Pro"/>
                <a:sym typeface="Source Code Pro"/>
              </a:rPr>
              <a:t>  </a:t>
            </a:r>
            <a:r>
              <a:rPr lang="en-GB" b="1">
                <a:latin typeface="Source Code Pro"/>
                <a:ea typeface="Source Code Pro"/>
                <a:cs typeface="Source Code Pro"/>
                <a:sym typeface="Source Code Pro"/>
              </a:rPr>
              <a:t>--class</a:t>
            </a:r>
            <a:r>
              <a:rPr lang="en-GB">
                <a:latin typeface="Source Code Pro"/>
                <a:ea typeface="Source Code Pro"/>
                <a:cs typeface="Source Code Pro"/>
                <a:sym typeface="Source Code Pro"/>
              </a:rPr>
              <a:t> &lt;main-class&gt; \</a:t>
            </a:r>
            <a:endParaRPr>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GB">
                <a:latin typeface="Source Code Pro"/>
                <a:ea typeface="Source Code Pro"/>
                <a:cs typeface="Source Code Pro"/>
                <a:sym typeface="Source Code Pro"/>
              </a:rPr>
              <a:t>  </a:t>
            </a:r>
            <a:r>
              <a:rPr lang="en-GB" b="1">
                <a:latin typeface="Source Code Pro"/>
                <a:ea typeface="Source Code Pro"/>
                <a:cs typeface="Source Code Pro"/>
                <a:sym typeface="Source Code Pro"/>
              </a:rPr>
              <a:t>--master</a:t>
            </a:r>
            <a:r>
              <a:rPr lang="en-GB">
                <a:latin typeface="Source Code Pro"/>
                <a:ea typeface="Source Code Pro"/>
                <a:cs typeface="Source Code Pro"/>
                <a:sym typeface="Source Code Pro"/>
              </a:rPr>
              <a:t> &lt;master-url&gt; \</a:t>
            </a:r>
            <a:endParaRPr>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GB">
                <a:latin typeface="Source Code Pro"/>
                <a:ea typeface="Source Code Pro"/>
                <a:cs typeface="Source Code Pro"/>
                <a:sym typeface="Source Code Pro"/>
              </a:rPr>
              <a:t>  </a:t>
            </a:r>
            <a:r>
              <a:rPr lang="en-GB" b="1">
                <a:latin typeface="Source Code Pro"/>
                <a:ea typeface="Source Code Pro"/>
                <a:cs typeface="Source Code Pro"/>
                <a:sym typeface="Source Code Pro"/>
              </a:rPr>
              <a:t>--deploy-mode</a:t>
            </a:r>
            <a:r>
              <a:rPr lang="en-GB">
                <a:latin typeface="Source Code Pro"/>
                <a:ea typeface="Source Code Pro"/>
                <a:cs typeface="Source Code Pro"/>
                <a:sym typeface="Source Code Pro"/>
              </a:rPr>
              <a:t> &lt;deploy-mode&gt; \</a:t>
            </a:r>
            <a:endParaRPr>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GB">
                <a:latin typeface="Source Code Pro"/>
                <a:ea typeface="Source Code Pro"/>
                <a:cs typeface="Source Code Pro"/>
                <a:sym typeface="Source Code Pro"/>
              </a:rPr>
              <a:t>  </a:t>
            </a:r>
            <a:r>
              <a:rPr lang="en-GB" b="1">
                <a:latin typeface="Source Code Pro"/>
                <a:ea typeface="Source Code Pro"/>
                <a:cs typeface="Source Code Pro"/>
                <a:sym typeface="Source Code Pro"/>
              </a:rPr>
              <a:t>--conf</a:t>
            </a:r>
            <a:r>
              <a:rPr lang="en-GB">
                <a:latin typeface="Source Code Pro"/>
                <a:ea typeface="Source Code Pro"/>
                <a:cs typeface="Source Code Pro"/>
                <a:sym typeface="Source Code Pro"/>
              </a:rPr>
              <a:t> &lt;key&gt;=&lt;value&gt; \</a:t>
            </a:r>
            <a:endParaRPr>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GB">
                <a:latin typeface="Source Code Pro"/>
                <a:ea typeface="Source Code Pro"/>
                <a:cs typeface="Source Code Pro"/>
                <a:sym typeface="Source Code Pro"/>
              </a:rPr>
              <a:t>  ... # other options</a:t>
            </a:r>
            <a:endParaRPr>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GB">
                <a:latin typeface="Source Code Pro"/>
                <a:ea typeface="Source Code Pro"/>
                <a:cs typeface="Source Code Pro"/>
                <a:sym typeface="Source Code Pro"/>
              </a:rPr>
              <a:t>  </a:t>
            </a:r>
            <a:r>
              <a:rPr lang="en-GB" b="1">
                <a:solidFill>
                  <a:srgbClr val="9900FF"/>
                </a:solidFill>
                <a:latin typeface="Source Code Pro"/>
                <a:ea typeface="Source Code Pro"/>
                <a:cs typeface="Source Code Pro"/>
                <a:sym typeface="Source Code Pro"/>
              </a:rPr>
              <a:t>&lt;application-jar&gt;</a:t>
            </a:r>
            <a:r>
              <a:rPr lang="en-GB">
                <a:latin typeface="Source Code Pro"/>
                <a:ea typeface="Source Code Pro"/>
                <a:cs typeface="Source Code Pro"/>
                <a:sym typeface="Source Code Pro"/>
              </a:rPr>
              <a:t> \</a:t>
            </a:r>
            <a:endParaRPr>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GB">
                <a:latin typeface="Source Code Pro"/>
                <a:ea typeface="Source Code Pro"/>
                <a:cs typeface="Source Code Pro"/>
                <a:sym typeface="Source Code Pro"/>
              </a:rPr>
              <a:t>  </a:t>
            </a:r>
            <a:r>
              <a:rPr lang="en-GB" b="1">
                <a:solidFill>
                  <a:srgbClr val="0000FF"/>
                </a:solidFill>
                <a:latin typeface="Source Code Pro"/>
                <a:ea typeface="Source Code Pro"/>
                <a:cs typeface="Source Code Pro"/>
                <a:sym typeface="Source Code Pro"/>
              </a:rPr>
              <a:t>[application-arguments]</a:t>
            </a:r>
            <a:endParaRPr b="1">
              <a:solidFill>
                <a:srgbClr val="0000FF"/>
              </a:solidFill>
              <a:latin typeface="Source Code Pro"/>
              <a:ea typeface="Source Code Pro"/>
              <a:cs typeface="Source Code Pro"/>
              <a:sym typeface="Source Code Pro"/>
            </a:endParaRPr>
          </a:p>
          <a:p>
            <a:pPr marL="0" lvl="0" indent="0" algn="l" rtl="0">
              <a:lnSpc>
                <a:spcPct val="100000"/>
              </a:lnSpc>
              <a:spcBef>
                <a:spcPts val="0"/>
              </a:spcBef>
              <a:spcAft>
                <a:spcPts val="0"/>
              </a:spcAft>
              <a:buNone/>
            </a:pPr>
            <a:endParaRPr>
              <a:latin typeface="Source Code Pro"/>
              <a:ea typeface="Source Code Pro"/>
              <a:cs typeface="Source Code Pro"/>
              <a:sym typeface="Source Code Pro"/>
            </a:endParaRPr>
          </a:p>
        </p:txBody>
      </p:sp>
      <p:sp>
        <p:nvSpPr>
          <p:cNvPr id="1192" name="Google Shape;1192;p119"/>
          <p:cNvSpPr txBox="1"/>
          <p:nvPr/>
        </p:nvSpPr>
        <p:spPr>
          <a:xfrm>
            <a:off x="5152150" y="1266325"/>
            <a:ext cx="3870600" cy="361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274E13"/>
                </a:solidFill>
                <a:latin typeface="Open Sans"/>
                <a:ea typeface="Open Sans"/>
                <a:cs typeface="Open Sans"/>
                <a:sym typeface="Open Sans"/>
              </a:rPr>
              <a:t>--class</a:t>
            </a:r>
            <a:r>
              <a:rPr lang="en-GB">
                <a:latin typeface="Open Sans"/>
                <a:ea typeface="Open Sans"/>
                <a:cs typeface="Open Sans"/>
                <a:sym typeface="Open Sans"/>
              </a:rPr>
              <a:t>: The entry point for your application</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GB">
                <a:solidFill>
                  <a:srgbClr val="274E13"/>
                </a:solidFill>
                <a:latin typeface="Open Sans"/>
                <a:ea typeface="Open Sans"/>
                <a:cs typeface="Open Sans"/>
                <a:sym typeface="Open Sans"/>
              </a:rPr>
              <a:t>--master</a:t>
            </a:r>
            <a:r>
              <a:rPr lang="en-GB">
                <a:latin typeface="Open Sans"/>
                <a:ea typeface="Open Sans"/>
                <a:cs typeface="Open Sans"/>
                <a:sym typeface="Open Sans"/>
              </a:rPr>
              <a:t>: The master URL for the cluster</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GB">
                <a:solidFill>
                  <a:srgbClr val="274E13"/>
                </a:solidFill>
                <a:latin typeface="Open Sans"/>
                <a:ea typeface="Open Sans"/>
                <a:cs typeface="Open Sans"/>
                <a:sym typeface="Open Sans"/>
              </a:rPr>
              <a:t>--deploy-mode</a:t>
            </a:r>
            <a:r>
              <a:rPr lang="en-GB">
                <a:latin typeface="Open Sans"/>
                <a:ea typeface="Open Sans"/>
                <a:cs typeface="Open Sans"/>
                <a:sym typeface="Open Sans"/>
              </a:rPr>
              <a:t>: client (default) or cluster</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GB">
                <a:solidFill>
                  <a:srgbClr val="274E13"/>
                </a:solidFill>
                <a:latin typeface="Open Sans"/>
                <a:ea typeface="Open Sans"/>
                <a:cs typeface="Open Sans"/>
                <a:sym typeface="Open Sans"/>
              </a:rPr>
              <a:t>--conf</a:t>
            </a:r>
            <a:r>
              <a:rPr lang="en-GB">
                <a:latin typeface="Open Sans"/>
                <a:ea typeface="Open Sans"/>
                <a:cs typeface="Open Sans"/>
                <a:sym typeface="Open Sans"/>
              </a:rPr>
              <a:t>: spark configuration property in key=value format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GB">
                <a:solidFill>
                  <a:srgbClr val="274E13"/>
                </a:solidFill>
                <a:latin typeface="Open Sans"/>
                <a:ea typeface="Open Sans"/>
                <a:cs typeface="Open Sans"/>
                <a:sym typeface="Open Sans"/>
              </a:rPr>
              <a:t>application-jar</a:t>
            </a:r>
            <a:r>
              <a:rPr lang="en-GB">
                <a:latin typeface="Open Sans"/>
                <a:ea typeface="Open Sans"/>
                <a:cs typeface="Open Sans"/>
                <a:sym typeface="Open Sans"/>
              </a:rPr>
              <a:t>: Path to a bundled jar including your application and all dependencies.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GB">
                <a:solidFill>
                  <a:srgbClr val="274E13"/>
                </a:solidFill>
                <a:latin typeface="Open Sans"/>
                <a:ea typeface="Open Sans"/>
                <a:cs typeface="Open Sans"/>
                <a:sym typeface="Open Sans"/>
              </a:rPr>
              <a:t>application-arguments</a:t>
            </a:r>
            <a:r>
              <a:rPr lang="en-GB">
                <a:latin typeface="Open Sans"/>
                <a:ea typeface="Open Sans"/>
                <a:cs typeface="Open Sans"/>
                <a:sym typeface="Open Sans"/>
              </a:rPr>
              <a:t>: Arguments passed to the main method of your main class, if any</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fade">
                                      <p:cBhvr>
                                        <p:cTn id="7" dur="1000"/>
                                        <p:tgtEl>
                                          <p:spTgt spid="1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Viewing the UI</a:t>
            </a:r>
            <a:endParaRPr/>
          </a:p>
        </p:txBody>
      </p:sp>
      <p:sp>
        <p:nvSpPr>
          <p:cNvPr id="1198" name="Google Shape;1198;p1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When using YARN, the UI of running applications is at</a:t>
            </a:r>
            <a:endParaRPr/>
          </a:p>
          <a:p>
            <a:pPr marL="0" lvl="0" indent="0" algn="l" rtl="0">
              <a:spcBef>
                <a:spcPts val="1600"/>
              </a:spcBef>
              <a:spcAft>
                <a:spcPts val="1600"/>
              </a:spcAft>
              <a:buNone/>
            </a:pPr>
            <a:r>
              <a:rPr lang="en-GB"/>
              <a:t>http://</a:t>
            </a:r>
            <a:r>
              <a:rPr lang="en-GB">
                <a:solidFill>
                  <a:srgbClr val="0000FF"/>
                </a:solidFill>
              </a:rPr>
              <a:t>ip-of-master</a:t>
            </a:r>
            <a:r>
              <a:rPr lang="en-GB"/>
              <a:t>:</a:t>
            </a:r>
            <a:r>
              <a:rPr lang="en-GB">
                <a:solidFill>
                  <a:srgbClr val="9900FF"/>
                </a:solidFill>
              </a:rPr>
              <a:t>8088</a:t>
            </a:r>
            <a:r>
              <a:rPr lang="en-GB"/>
              <a:t>/cluster/apps/</a:t>
            </a:r>
            <a:r>
              <a:rPr lang="en-GB">
                <a:solidFill>
                  <a:srgbClr val="660000"/>
                </a:solidFill>
              </a:rPr>
              <a:t>RUNNING</a:t>
            </a:r>
            <a:endParaRPr>
              <a:solidFill>
                <a:srgbClr val="66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8">
                                            <p:txEl>
                                              <p:pRg st="0" end="0"/>
                                            </p:txEl>
                                          </p:spTgt>
                                        </p:tgtEl>
                                        <p:attrNameLst>
                                          <p:attrName>style.visibility</p:attrName>
                                        </p:attrNameLst>
                                      </p:cBhvr>
                                      <p:to>
                                        <p:strVal val="visible"/>
                                      </p:to>
                                    </p:set>
                                    <p:animEffect transition="in" filter="fade">
                                      <p:cBhvr>
                                        <p:cTn id="7" dur="1000"/>
                                        <p:tgtEl>
                                          <p:spTgt spid="11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8">
                                            <p:txEl>
                                              <p:pRg st="1" end="1"/>
                                            </p:txEl>
                                          </p:spTgt>
                                        </p:tgtEl>
                                        <p:attrNameLst>
                                          <p:attrName>style.visibility</p:attrName>
                                        </p:attrNameLst>
                                      </p:cBhvr>
                                      <p:to>
                                        <p:strVal val="visible"/>
                                      </p:to>
                                    </p:set>
                                    <p:animEffect transition="in" filter="fade">
                                      <p:cBhvr>
                                        <p:cTn id="12" dur="1000"/>
                                        <p:tgtEl>
                                          <p:spTgt spid="11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a:t>
            </a:r>
            <a:endParaRPr/>
          </a:p>
        </p:txBody>
      </p:sp>
      <p:sp>
        <p:nvSpPr>
          <p:cNvPr id="1204" name="Google Shape;1204;p1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a:solidFill>
                  <a:srgbClr val="0000FF"/>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Submitting Applications - Spark 3.0.0 Documentation</a:t>
            </a:r>
            <a:endParaRPr sz="2300">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 Reduce: Flow of Operations</a:t>
            </a:r>
            <a:endParaRPr/>
          </a:p>
        </p:txBody>
      </p:sp>
      <p:sp>
        <p:nvSpPr>
          <p:cNvPr id="161" name="Google Shape;161;p24"/>
          <p:cNvSpPr txBox="1">
            <a:spLocks noGrp="1"/>
          </p:cNvSpPr>
          <p:nvPr>
            <p:ph type="body" idx="1"/>
          </p:nvPr>
        </p:nvSpPr>
        <p:spPr>
          <a:xfrm>
            <a:off x="311700" y="1152425"/>
            <a:ext cx="8520600" cy="37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SELECT </a:t>
            </a:r>
            <a:r>
              <a:rPr lang="en-GB">
                <a:solidFill>
                  <a:srgbClr val="783F04"/>
                </a:solidFill>
              </a:rPr>
              <a:t>year</a:t>
            </a:r>
            <a:r>
              <a:rPr lang="en-GB"/>
              <a:t>, MAX(</a:t>
            </a:r>
            <a:r>
              <a:rPr lang="en-GB">
                <a:solidFill>
                  <a:srgbClr val="274E13"/>
                </a:solidFill>
              </a:rPr>
              <a:t>temperature</a:t>
            </a:r>
            <a:r>
              <a:rPr lang="en-GB"/>
              <a:t>) FROM </a:t>
            </a:r>
            <a:r>
              <a:rPr lang="en-GB">
                <a:solidFill>
                  <a:srgbClr val="BF9000"/>
                </a:solidFill>
              </a:rPr>
              <a:t>&lt;table&gt;</a:t>
            </a:r>
            <a:r>
              <a:rPr lang="en-GB"/>
              <a:t> GROUP BY year;</a:t>
            </a:r>
            <a:endParaRPr/>
          </a:p>
          <a:p>
            <a:pPr marL="457200" lvl="0" indent="-342900" algn="l" rtl="0">
              <a:spcBef>
                <a:spcPts val="1600"/>
              </a:spcBef>
              <a:spcAft>
                <a:spcPts val="0"/>
              </a:spcAft>
              <a:buSzPts val="1800"/>
              <a:buAutoNum type="arabicPeriod"/>
            </a:pPr>
            <a:r>
              <a:rPr lang="en-GB"/>
              <a:t>Map Phase</a:t>
            </a:r>
            <a:endParaRPr/>
          </a:p>
          <a:p>
            <a:pPr marL="914400" lvl="1" indent="-317500" algn="l" rtl="0">
              <a:spcBef>
                <a:spcPts val="0"/>
              </a:spcBef>
              <a:spcAft>
                <a:spcPts val="0"/>
              </a:spcAft>
              <a:buSzPts val="1400"/>
              <a:buAutoNum type="alphaLcPeriod"/>
            </a:pPr>
            <a:r>
              <a:rPr lang="en-GB"/>
              <a:t>Work on the input dataset</a:t>
            </a:r>
            <a:endParaRPr/>
          </a:p>
          <a:p>
            <a:pPr marL="914400" lvl="1" indent="-317500" algn="l" rtl="0">
              <a:spcBef>
                <a:spcPts val="0"/>
              </a:spcBef>
              <a:spcAft>
                <a:spcPts val="0"/>
              </a:spcAft>
              <a:buSzPts val="1400"/>
              <a:buAutoNum type="alphaLcPeriod"/>
            </a:pPr>
            <a:r>
              <a:rPr lang="en-GB"/>
              <a:t>Run multiple processes in parallel spread across multiple machines of a cluster, each working on mutually exclusive portion of the data</a:t>
            </a:r>
            <a:endParaRPr/>
          </a:p>
          <a:p>
            <a:pPr marL="914400" lvl="1" indent="-317500" algn="l" rtl="0">
              <a:spcBef>
                <a:spcPts val="0"/>
              </a:spcBef>
              <a:spcAft>
                <a:spcPts val="0"/>
              </a:spcAft>
              <a:buSzPts val="1400"/>
              <a:buAutoNum type="alphaLcPeriod"/>
            </a:pPr>
            <a:r>
              <a:rPr lang="en-GB"/>
              <a:t>Produce output in the form of (key, value)</a:t>
            </a:r>
            <a:endParaRPr/>
          </a:p>
          <a:p>
            <a:pPr marL="914400" lvl="1" indent="-317500" algn="l" rtl="0">
              <a:spcBef>
                <a:spcPts val="0"/>
              </a:spcBef>
              <a:spcAft>
                <a:spcPts val="0"/>
              </a:spcAft>
              <a:buSzPts val="1400"/>
              <a:buAutoNum type="alphaLcPeriod"/>
            </a:pPr>
            <a:r>
              <a:rPr lang="en-GB">
                <a:solidFill>
                  <a:srgbClr val="0000FF"/>
                </a:solidFill>
              </a:rPr>
              <a:t>Key</a:t>
            </a:r>
            <a:r>
              <a:rPr lang="en-GB"/>
              <a:t>: field over which aggregation should take place [here: it is </a:t>
            </a:r>
            <a:r>
              <a:rPr lang="en-GB">
                <a:solidFill>
                  <a:srgbClr val="9900FF"/>
                </a:solidFill>
              </a:rPr>
              <a:t>year</a:t>
            </a:r>
            <a:r>
              <a:rPr lang="en-GB"/>
              <a:t>]</a:t>
            </a:r>
            <a:endParaRPr/>
          </a:p>
          <a:p>
            <a:pPr marL="914400" lvl="1" indent="-317500" algn="l" rtl="0">
              <a:spcBef>
                <a:spcPts val="0"/>
              </a:spcBef>
              <a:spcAft>
                <a:spcPts val="0"/>
              </a:spcAft>
              <a:buSzPts val="1400"/>
              <a:buAutoNum type="alphaLcPeriod"/>
            </a:pPr>
            <a:r>
              <a:rPr lang="en-GB">
                <a:solidFill>
                  <a:srgbClr val="0000FF"/>
                </a:solidFill>
              </a:rPr>
              <a:t>Value</a:t>
            </a:r>
            <a:r>
              <a:rPr lang="en-GB"/>
              <a:t>: field to be aggregated [here: it is </a:t>
            </a:r>
            <a:r>
              <a:rPr lang="en-GB">
                <a:solidFill>
                  <a:srgbClr val="9900FF"/>
                </a:solidFill>
              </a:rPr>
              <a:t>temperature</a:t>
            </a:r>
            <a:r>
              <a:rPr lang="en-GB"/>
              <a:t>]</a:t>
            </a:r>
            <a:endParaRPr/>
          </a:p>
          <a:p>
            <a:pPr marL="457200" lvl="0" indent="-342900" algn="l" rtl="0">
              <a:spcBef>
                <a:spcPts val="0"/>
              </a:spcBef>
              <a:spcAft>
                <a:spcPts val="0"/>
              </a:spcAft>
              <a:buSzPts val="1800"/>
              <a:buAutoNum type="arabicPeriod"/>
            </a:pPr>
            <a:r>
              <a:rPr lang="en-GB"/>
              <a:t>Shuffle</a:t>
            </a:r>
            <a:endParaRPr/>
          </a:p>
          <a:p>
            <a:pPr marL="914400" lvl="1" indent="-317500" algn="l" rtl="0">
              <a:spcBef>
                <a:spcPts val="0"/>
              </a:spcBef>
              <a:spcAft>
                <a:spcPts val="0"/>
              </a:spcAft>
              <a:buSzPts val="1400"/>
              <a:buAutoNum type="alphaLcPeriod"/>
            </a:pPr>
            <a:r>
              <a:rPr lang="en-GB"/>
              <a:t>Collect all the values for each key and send them to the next phase ie. reduce</a:t>
            </a:r>
            <a:endParaRPr/>
          </a:p>
          <a:p>
            <a:pPr marL="457200" lvl="0" indent="-342900" algn="l" rtl="0">
              <a:spcBef>
                <a:spcPts val="0"/>
              </a:spcBef>
              <a:spcAft>
                <a:spcPts val="0"/>
              </a:spcAft>
              <a:buSzPts val="1800"/>
              <a:buAutoNum type="arabicPeriod"/>
            </a:pPr>
            <a:r>
              <a:rPr lang="en-GB"/>
              <a:t>Reduce Phase</a:t>
            </a:r>
            <a:endParaRPr/>
          </a:p>
          <a:p>
            <a:pPr marL="914400" lvl="1" indent="-317500" algn="l" rtl="0">
              <a:spcBef>
                <a:spcPts val="0"/>
              </a:spcBef>
              <a:spcAft>
                <a:spcPts val="0"/>
              </a:spcAft>
              <a:buSzPts val="1400"/>
              <a:buAutoNum type="alphaLcPeriod"/>
            </a:pPr>
            <a:r>
              <a:rPr lang="en-GB"/>
              <a:t>Get the key and the list of the values</a:t>
            </a:r>
            <a:endParaRPr/>
          </a:p>
          <a:p>
            <a:pPr marL="914400" lvl="1" indent="-317500" algn="l" rtl="0">
              <a:spcBef>
                <a:spcPts val="0"/>
              </a:spcBef>
              <a:spcAft>
                <a:spcPts val="0"/>
              </a:spcAft>
              <a:buSzPts val="1400"/>
              <a:buAutoNum type="alphaLcPeriod"/>
            </a:pPr>
            <a:r>
              <a:rPr lang="en-GB"/>
              <a:t>Iterate over the values to generate the aggregate.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fade">
                                      <p:cBhvr>
                                        <p:cTn id="7" dur="1000"/>
                                        <p:tgtEl>
                                          <p:spTgt spid="1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xEl>
                                              <p:pRg st="1" end="1"/>
                                            </p:txEl>
                                          </p:spTgt>
                                        </p:tgtEl>
                                        <p:attrNameLst>
                                          <p:attrName>style.visibility</p:attrName>
                                        </p:attrNameLst>
                                      </p:cBhvr>
                                      <p:to>
                                        <p:strVal val="visible"/>
                                      </p:to>
                                    </p:set>
                                    <p:animEffect transition="in" filter="fade">
                                      <p:cBhvr>
                                        <p:cTn id="12" dur="1000"/>
                                        <p:tgtEl>
                                          <p:spTgt spid="1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animEffect transition="in" filter="fade">
                                      <p:cBhvr>
                                        <p:cTn id="17" dur="1000"/>
                                        <p:tgtEl>
                                          <p:spTgt spid="1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
                                            <p:txEl>
                                              <p:pRg st="3" end="3"/>
                                            </p:txEl>
                                          </p:spTgt>
                                        </p:tgtEl>
                                        <p:attrNameLst>
                                          <p:attrName>style.visibility</p:attrName>
                                        </p:attrNameLst>
                                      </p:cBhvr>
                                      <p:to>
                                        <p:strVal val="visible"/>
                                      </p:to>
                                    </p:set>
                                    <p:animEffect transition="in" filter="fade">
                                      <p:cBhvr>
                                        <p:cTn id="22" dur="1000"/>
                                        <p:tgtEl>
                                          <p:spTgt spid="1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
                                            <p:txEl>
                                              <p:pRg st="4" end="4"/>
                                            </p:txEl>
                                          </p:spTgt>
                                        </p:tgtEl>
                                        <p:attrNameLst>
                                          <p:attrName>style.visibility</p:attrName>
                                        </p:attrNameLst>
                                      </p:cBhvr>
                                      <p:to>
                                        <p:strVal val="visible"/>
                                      </p:to>
                                    </p:set>
                                    <p:animEffect transition="in" filter="fade">
                                      <p:cBhvr>
                                        <p:cTn id="27" dur="1000"/>
                                        <p:tgtEl>
                                          <p:spTgt spid="1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1">
                                            <p:txEl>
                                              <p:pRg st="5" end="5"/>
                                            </p:txEl>
                                          </p:spTgt>
                                        </p:tgtEl>
                                        <p:attrNameLst>
                                          <p:attrName>style.visibility</p:attrName>
                                        </p:attrNameLst>
                                      </p:cBhvr>
                                      <p:to>
                                        <p:strVal val="visible"/>
                                      </p:to>
                                    </p:set>
                                    <p:animEffect transition="in" filter="fade">
                                      <p:cBhvr>
                                        <p:cTn id="32" dur="1000"/>
                                        <p:tgtEl>
                                          <p:spTgt spid="16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
                                            <p:txEl>
                                              <p:pRg st="6" end="6"/>
                                            </p:txEl>
                                          </p:spTgt>
                                        </p:tgtEl>
                                        <p:attrNameLst>
                                          <p:attrName>style.visibility</p:attrName>
                                        </p:attrNameLst>
                                      </p:cBhvr>
                                      <p:to>
                                        <p:strVal val="visible"/>
                                      </p:to>
                                    </p:set>
                                    <p:animEffect transition="in" filter="fade">
                                      <p:cBhvr>
                                        <p:cTn id="37" dur="1000"/>
                                        <p:tgtEl>
                                          <p:spTgt spid="16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1">
                                            <p:txEl>
                                              <p:pRg st="7" end="7"/>
                                            </p:txEl>
                                          </p:spTgt>
                                        </p:tgtEl>
                                        <p:attrNameLst>
                                          <p:attrName>style.visibility</p:attrName>
                                        </p:attrNameLst>
                                      </p:cBhvr>
                                      <p:to>
                                        <p:strVal val="visible"/>
                                      </p:to>
                                    </p:set>
                                    <p:animEffect transition="in" filter="fade">
                                      <p:cBhvr>
                                        <p:cTn id="42" dur="1000"/>
                                        <p:tgtEl>
                                          <p:spTgt spid="16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1">
                                            <p:txEl>
                                              <p:pRg st="8" end="8"/>
                                            </p:txEl>
                                          </p:spTgt>
                                        </p:tgtEl>
                                        <p:attrNameLst>
                                          <p:attrName>style.visibility</p:attrName>
                                        </p:attrNameLst>
                                      </p:cBhvr>
                                      <p:to>
                                        <p:strVal val="visible"/>
                                      </p:to>
                                    </p:set>
                                    <p:animEffect transition="in" filter="fade">
                                      <p:cBhvr>
                                        <p:cTn id="47" dur="1000"/>
                                        <p:tgtEl>
                                          <p:spTgt spid="16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1">
                                            <p:txEl>
                                              <p:pRg st="9" end="9"/>
                                            </p:txEl>
                                          </p:spTgt>
                                        </p:tgtEl>
                                        <p:attrNameLst>
                                          <p:attrName>style.visibility</p:attrName>
                                        </p:attrNameLst>
                                      </p:cBhvr>
                                      <p:to>
                                        <p:strVal val="visible"/>
                                      </p:to>
                                    </p:set>
                                    <p:animEffect transition="in" filter="fade">
                                      <p:cBhvr>
                                        <p:cTn id="52" dur="1000"/>
                                        <p:tgtEl>
                                          <p:spTgt spid="16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1">
                                            <p:txEl>
                                              <p:pRg st="10" end="10"/>
                                            </p:txEl>
                                          </p:spTgt>
                                        </p:tgtEl>
                                        <p:attrNameLst>
                                          <p:attrName>style.visibility</p:attrName>
                                        </p:attrNameLst>
                                      </p:cBhvr>
                                      <p:to>
                                        <p:strVal val="visible"/>
                                      </p:to>
                                    </p:set>
                                    <p:animEffect transition="in" filter="fade">
                                      <p:cBhvr>
                                        <p:cTn id="57" dur="1000"/>
                                        <p:tgtEl>
                                          <p:spTgt spid="16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1">
                                            <p:txEl>
                                              <p:pRg st="11" end="11"/>
                                            </p:txEl>
                                          </p:spTgt>
                                        </p:tgtEl>
                                        <p:attrNameLst>
                                          <p:attrName>style.visibility</p:attrName>
                                        </p:attrNameLst>
                                      </p:cBhvr>
                                      <p:to>
                                        <p:strVal val="visible"/>
                                      </p:to>
                                    </p:set>
                                    <p:animEffect transition="in" filter="fade">
                                      <p:cBhvr>
                                        <p:cTn id="62" dur="1000"/>
                                        <p:tgtEl>
                                          <p:spTgt spid="16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22"/>
          <p:cNvSpPr txBox="1">
            <a:spLocks noGrp="1"/>
          </p:cNvSpPr>
          <p:nvPr>
            <p:ph type="title"/>
          </p:nvPr>
        </p:nvSpPr>
        <p:spPr>
          <a:xfrm>
            <a:off x="490250" y="526350"/>
            <a:ext cx="7415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Credit Card Transaction Analysis with Spark Core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23"/>
          <p:cNvSpPr txBox="1">
            <a:spLocks noGrp="1"/>
          </p:cNvSpPr>
          <p:nvPr>
            <p:ph type="body" idx="1"/>
          </p:nvPr>
        </p:nvSpPr>
        <p:spPr>
          <a:xfrm>
            <a:off x="311700" y="1266325"/>
            <a:ext cx="3939900" cy="35742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GB" sz="1200"/>
              <a:t>Read the file from in the notebook</a:t>
            </a:r>
            <a:endParaRPr sz="1200"/>
          </a:p>
          <a:p>
            <a:pPr marL="457200" lvl="0" indent="-304800" algn="l" rtl="0">
              <a:spcBef>
                <a:spcPts val="0"/>
              </a:spcBef>
              <a:spcAft>
                <a:spcPts val="0"/>
              </a:spcAft>
              <a:buSzPts val="1200"/>
              <a:buChar char="●"/>
            </a:pPr>
            <a:r>
              <a:rPr lang="en-GB" sz="1200"/>
              <a:t>File has json records</a:t>
            </a:r>
            <a:endParaRPr sz="1200"/>
          </a:p>
          <a:p>
            <a:pPr marL="457200" lvl="0" indent="-304800" algn="l" rtl="0">
              <a:spcBef>
                <a:spcPts val="0"/>
              </a:spcBef>
              <a:spcAft>
                <a:spcPts val="0"/>
              </a:spcAft>
              <a:buSzPts val="1200"/>
              <a:buChar char="●"/>
            </a:pPr>
            <a:r>
              <a:rPr lang="en-GB" sz="1200"/>
              <a:t>Each record has fields:</a:t>
            </a:r>
            <a:endParaRPr sz="1200"/>
          </a:p>
          <a:p>
            <a:pPr marL="914400" lvl="1" indent="-304800" algn="l" rtl="0">
              <a:spcBef>
                <a:spcPts val="0"/>
              </a:spcBef>
              <a:spcAft>
                <a:spcPts val="0"/>
              </a:spcAft>
              <a:buSzPts val="1200"/>
              <a:buChar char="○"/>
            </a:pPr>
            <a:r>
              <a:rPr lang="en-GB" sz="1200"/>
              <a:t>user_id</a:t>
            </a:r>
            <a:endParaRPr sz="1200"/>
          </a:p>
          <a:p>
            <a:pPr marL="914400" lvl="1" indent="-304800" algn="l" rtl="0">
              <a:spcBef>
                <a:spcPts val="0"/>
              </a:spcBef>
              <a:spcAft>
                <a:spcPts val="0"/>
              </a:spcAft>
              <a:buSzPts val="1200"/>
              <a:buChar char="○"/>
            </a:pPr>
            <a:r>
              <a:rPr lang="en-GB" sz="1200"/>
              <a:t>card_num</a:t>
            </a:r>
            <a:endParaRPr sz="1200"/>
          </a:p>
          <a:p>
            <a:pPr marL="914400" lvl="1" indent="-304800" algn="l" rtl="0">
              <a:spcBef>
                <a:spcPts val="0"/>
              </a:spcBef>
              <a:spcAft>
                <a:spcPts val="0"/>
              </a:spcAft>
              <a:buSzPts val="1200"/>
              <a:buChar char="○"/>
            </a:pPr>
            <a:r>
              <a:rPr lang="en-GB" sz="1200"/>
              <a:t>merchant</a:t>
            </a:r>
            <a:endParaRPr sz="1200"/>
          </a:p>
          <a:p>
            <a:pPr marL="914400" lvl="1" indent="-304800" algn="l" rtl="0">
              <a:spcBef>
                <a:spcPts val="0"/>
              </a:spcBef>
              <a:spcAft>
                <a:spcPts val="0"/>
              </a:spcAft>
              <a:buSzPts val="1200"/>
              <a:buChar char="○"/>
            </a:pPr>
            <a:r>
              <a:rPr lang="en-GB" sz="1200"/>
              <a:t>category</a:t>
            </a:r>
            <a:endParaRPr sz="1200"/>
          </a:p>
          <a:p>
            <a:pPr marL="914400" lvl="1" indent="-304800" algn="l" rtl="0">
              <a:spcBef>
                <a:spcPts val="0"/>
              </a:spcBef>
              <a:spcAft>
                <a:spcPts val="0"/>
              </a:spcAft>
              <a:buSzPts val="1200"/>
              <a:buChar char="○"/>
            </a:pPr>
            <a:r>
              <a:rPr lang="en-GB" sz="1200"/>
              <a:t>amount</a:t>
            </a:r>
            <a:endParaRPr sz="1200"/>
          </a:p>
          <a:p>
            <a:pPr marL="914400" lvl="1" indent="-304800" algn="l" rtl="0">
              <a:spcBef>
                <a:spcPts val="0"/>
              </a:spcBef>
              <a:spcAft>
                <a:spcPts val="0"/>
              </a:spcAft>
              <a:buSzPts val="1200"/>
              <a:buChar char="○"/>
            </a:pPr>
            <a:r>
              <a:rPr lang="en-GB" sz="1200"/>
              <a:t>ts</a:t>
            </a:r>
            <a:endParaRPr sz="1200"/>
          </a:p>
        </p:txBody>
      </p:sp>
      <p:sp>
        <p:nvSpPr>
          <p:cNvPr id="1215" name="Google Shape;1215;p1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a:t>
            </a:r>
            <a:endParaRPr/>
          </a:p>
        </p:txBody>
      </p:sp>
      <p:sp>
        <p:nvSpPr>
          <p:cNvPr id="1216" name="Google Shape;1216;p123"/>
          <p:cNvSpPr txBox="1"/>
          <p:nvPr/>
        </p:nvSpPr>
        <p:spPr>
          <a:xfrm>
            <a:off x="4450775" y="1266275"/>
            <a:ext cx="4381500" cy="357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2"/>
                </a:solidFill>
                <a:latin typeface="Open Sans"/>
                <a:ea typeface="Open Sans"/>
                <a:cs typeface="Open Sans"/>
                <a:sym typeface="Open Sans"/>
              </a:rPr>
              <a:t>For the one month (1st Feb to 29th Feb 2020: 1580515200 &lt;= ts &lt; 1583020800), perform below analysis:</a:t>
            </a:r>
            <a:endParaRPr sz="1200">
              <a:solidFill>
                <a:schemeClr val="dk2"/>
              </a:solidFill>
              <a:latin typeface="Open Sans"/>
              <a:ea typeface="Open Sans"/>
              <a:cs typeface="Open Sans"/>
              <a:sym typeface="Open Sans"/>
            </a:endParaRPr>
          </a:p>
          <a:p>
            <a:pPr marL="457200" lvl="0" indent="-304800" algn="l" rtl="0">
              <a:lnSpc>
                <a:spcPct val="115000"/>
              </a:lnSpc>
              <a:spcBef>
                <a:spcPts val="1600"/>
              </a:spcBef>
              <a:spcAft>
                <a:spcPts val="0"/>
              </a:spcAft>
              <a:buClr>
                <a:schemeClr val="dk2"/>
              </a:buClr>
              <a:buSzPts val="1200"/>
              <a:buFont typeface="Open Sans"/>
              <a:buAutoNum type="arabicPeriod"/>
            </a:pPr>
            <a:r>
              <a:rPr lang="en-GB" sz="1200">
                <a:solidFill>
                  <a:schemeClr val="dk2"/>
                </a:solidFill>
                <a:latin typeface="Open Sans"/>
                <a:ea typeface="Open Sans"/>
                <a:cs typeface="Open Sans"/>
                <a:sym typeface="Open Sans"/>
              </a:rPr>
              <a:t>Get the total amount spent by each user</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Font typeface="Open Sans"/>
              <a:buAutoNum type="arabicPeriod"/>
            </a:pPr>
            <a:r>
              <a:rPr lang="en-GB" sz="1200">
                <a:solidFill>
                  <a:schemeClr val="dk2"/>
                </a:solidFill>
                <a:latin typeface="Open Sans"/>
                <a:ea typeface="Open Sans"/>
                <a:cs typeface="Open Sans"/>
                <a:sym typeface="Open Sans"/>
              </a:rPr>
              <a:t>Get the total amount spent by each user for each of their cards</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Font typeface="Open Sans"/>
              <a:buAutoNum type="arabicPeriod"/>
            </a:pPr>
            <a:r>
              <a:rPr lang="en-GB" sz="1200">
                <a:solidFill>
                  <a:schemeClr val="dk2"/>
                </a:solidFill>
                <a:latin typeface="Open Sans"/>
                <a:ea typeface="Open Sans"/>
                <a:cs typeface="Open Sans"/>
                <a:sym typeface="Open Sans"/>
              </a:rPr>
              <a:t>Get the total amount spent by each user for each of their cards on each category</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Font typeface="Open Sans"/>
              <a:buAutoNum type="arabicPeriod"/>
            </a:pPr>
            <a:r>
              <a:rPr lang="en-GB" sz="1200">
                <a:solidFill>
                  <a:schemeClr val="dk2"/>
                </a:solidFill>
                <a:latin typeface="Open Sans"/>
                <a:ea typeface="Open Sans"/>
                <a:cs typeface="Open Sans"/>
                <a:sym typeface="Open Sans"/>
              </a:rPr>
              <a:t>Get the distinct list of categories in which the user has made expenditure</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Font typeface="Open Sans"/>
              <a:buAutoNum type="arabicPeriod"/>
            </a:pPr>
            <a:r>
              <a:rPr lang="en-GB" sz="1200">
                <a:solidFill>
                  <a:schemeClr val="dk2"/>
                </a:solidFill>
                <a:latin typeface="Open Sans"/>
                <a:ea typeface="Open Sans"/>
                <a:cs typeface="Open Sans"/>
                <a:sym typeface="Open Sans"/>
              </a:rPr>
              <a:t>Get the category in which the user has made the maximum expenditure</a:t>
            </a:r>
            <a:endParaRPr sz="12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4">
                                            <p:txEl>
                                              <p:pRg st="0" end="0"/>
                                            </p:txEl>
                                          </p:spTgt>
                                        </p:tgtEl>
                                        <p:attrNameLst>
                                          <p:attrName>style.visibility</p:attrName>
                                        </p:attrNameLst>
                                      </p:cBhvr>
                                      <p:to>
                                        <p:strVal val="visible"/>
                                      </p:to>
                                    </p:set>
                                    <p:animEffect transition="in" filter="fade">
                                      <p:cBhvr>
                                        <p:cTn id="7" dur="1000"/>
                                        <p:tgtEl>
                                          <p:spTgt spid="1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4">
                                            <p:txEl>
                                              <p:pRg st="1" end="1"/>
                                            </p:txEl>
                                          </p:spTgt>
                                        </p:tgtEl>
                                        <p:attrNameLst>
                                          <p:attrName>style.visibility</p:attrName>
                                        </p:attrNameLst>
                                      </p:cBhvr>
                                      <p:to>
                                        <p:strVal val="visible"/>
                                      </p:to>
                                    </p:set>
                                    <p:animEffect transition="in" filter="fade">
                                      <p:cBhvr>
                                        <p:cTn id="12" dur="1000"/>
                                        <p:tgtEl>
                                          <p:spTgt spid="1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4">
                                            <p:txEl>
                                              <p:pRg st="2" end="2"/>
                                            </p:txEl>
                                          </p:spTgt>
                                        </p:tgtEl>
                                        <p:attrNameLst>
                                          <p:attrName>style.visibility</p:attrName>
                                        </p:attrNameLst>
                                      </p:cBhvr>
                                      <p:to>
                                        <p:strVal val="visible"/>
                                      </p:to>
                                    </p:set>
                                    <p:animEffect transition="in" filter="fade">
                                      <p:cBhvr>
                                        <p:cTn id="17" dur="1000"/>
                                        <p:tgtEl>
                                          <p:spTgt spid="1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14">
                                            <p:txEl>
                                              <p:pRg st="3" end="3"/>
                                            </p:txEl>
                                          </p:spTgt>
                                        </p:tgtEl>
                                        <p:attrNameLst>
                                          <p:attrName>style.visibility</p:attrName>
                                        </p:attrNameLst>
                                      </p:cBhvr>
                                      <p:to>
                                        <p:strVal val="visible"/>
                                      </p:to>
                                    </p:set>
                                    <p:animEffect transition="in" filter="fade">
                                      <p:cBhvr>
                                        <p:cTn id="22" dur="1000"/>
                                        <p:tgtEl>
                                          <p:spTgt spid="12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14">
                                            <p:txEl>
                                              <p:pRg st="4" end="4"/>
                                            </p:txEl>
                                          </p:spTgt>
                                        </p:tgtEl>
                                        <p:attrNameLst>
                                          <p:attrName>style.visibility</p:attrName>
                                        </p:attrNameLst>
                                      </p:cBhvr>
                                      <p:to>
                                        <p:strVal val="visible"/>
                                      </p:to>
                                    </p:set>
                                    <p:animEffect transition="in" filter="fade">
                                      <p:cBhvr>
                                        <p:cTn id="27" dur="1000"/>
                                        <p:tgtEl>
                                          <p:spTgt spid="12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14">
                                            <p:txEl>
                                              <p:pRg st="5" end="5"/>
                                            </p:txEl>
                                          </p:spTgt>
                                        </p:tgtEl>
                                        <p:attrNameLst>
                                          <p:attrName>style.visibility</p:attrName>
                                        </p:attrNameLst>
                                      </p:cBhvr>
                                      <p:to>
                                        <p:strVal val="visible"/>
                                      </p:to>
                                    </p:set>
                                    <p:animEffect transition="in" filter="fade">
                                      <p:cBhvr>
                                        <p:cTn id="32" dur="1000"/>
                                        <p:tgtEl>
                                          <p:spTgt spid="12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14">
                                            <p:txEl>
                                              <p:pRg st="6" end="6"/>
                                            </p:txEl>
                                          </p:spTgt>
                                        </p:tgtEl>
                                        <p:attrNameLst>
                                          <p:attrName>style.visibility</p:attrName>
                                        </p:attrNameLst>
                                      </p:cBhvr>
                                      <p:to>
                                        <p:strVal val="visible"/>
                                      </p:to>
                                    </p:set>
                                    <p:animEffect transition="in" filter="fade">
                                      <p:cBhvr>
                                        <p:cTn id="37" dur="1000"/>
                                        <p:tgtEl>
                                          <p:spTgt spid="12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14">
                                            <p:txEl>
                                              <p:pRg st="7" end="7"/>
                                            </p:txEl>
                                          </p:spTgt>
                                        </p:tgtEl>
                                        <p:attrNameLst>
                                          <p:attrName>style.visibility</p:attrName>
                                        </p:attrNameLst>
                                      </p:cBhvr>
                                      <p:to>
                                        <p:strVal val="visible"/>
                                      </p:to>
                                    </p:set>
                                    <p:animEffect transition="in" filter="fade">
                                      <p:cBhvr>
                                        <p:cTn id="42" dur="1000"/>
                                        <p:tgtEl>
                                          <p:spTgt spid="12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4">
                                            <p:txEl>
                                              <p:pRg st="8" end="8"/>
                                            </p:txEl>
                                          </p:spTgt>
                                        </p:tgtEl>
                                        <p:attrNameLst>
                                          <p:attrName>style.visibility</p:attrName>
                                        </p:attrNameLst>
                                      </p:cBhvr>
                                      <p:to>
                                        <p:strVal val="visible"/>
                                      </p:to>
                                    </p:set>
                                    <p:animEffect transition="in" filter="fade">
                                      <p:cBhvr>
                                        <p:cTn id="47" dur="1000"/>
                                        <p:tgtEl>
                                          <p:spTgt spid="121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16">
                                            <p:txEl>
                                              <p:pRg st="0" end="0"/>
                                            </p:txEl>
                                          </p:spTgt>
                                        </p:tgtEl>
                                        <p:attrNameLst>
                                          <p:attrName>style.visibility</p:attrName>
                                        </p:attrNameLst>
                                      </p:cBhvr>
                                      <p:to>
                                        <p:strVal val="visible"/>
                                      </p:to>
                                    </p:set>
                                    <p:animEffect transition="in" filter="fade">
                                      <p:cBhvr>
                                        <p:cTn id="52" dur="1000"/>
                                        <p:tgtEl>
                                          <p:spTgt spid="121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16">
                                            <p:txEl>
                                              <p:pRg st="1" end="1"/>
                                            </p:txEl>
                                          </p:spTgt>
                                        </p:tgtEl>
                                        <p:attrNameLst>
                                          <p:attrName>style.visibility</p:attrName>
                                        </p:attrNameLst>
                                      </p:cBhvr>
                                      <p:to>
                                        <p:strVal val="visible"/>
                                      </p:to>
                                    </p:set>
                                    <p:animEffect transition="in" filter="fade">
                                      <p:cBhvr>
                                        <p:cTn id="57" dur="1000"/>
                                        <p:tgtEl>
                                          <p:spTgt spid="121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16">
                                            <p:txEl>
                                              <p:pRg st="2" end="2"/>
                                            </p:txEl>
                                          </p:spTgt>
                                        </p:tgtEl>
                                        <p:attrNameLst>
                                          <p:attrName>style.visibility</p:attrName>
                                        </p:attrNameLst>
                                      </p:cBhvr>
                                      <p:to>
                                        <p:strVal val="visible"/>
                                      </p:to>
                                    </p:set>
                                    <p:animEffect transition="in" filter="fade">
                                      <p:cBhvr>
                                        <p:cTn id="62" dur="1000"/>
                                        <p:tgtEl>
                                          <p:spTgt spid="1216">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16">
                                            <p:txEl>
                                              <p:pRg st="3" end="3"/>
                                            </p:txEl>
                                          </p:spTgt>
                                        </p:tgtEl>
                                        <p:attrNameLst>
                                          <p:attrName>style.visibility</p:attrName>
                                        </p:attrNameLst>
                                      </p:cBhvr>
                                      <p:to>
                                        <p:strVal val="visible"/>
                                      </p:to>
                                    </p:set>
                                    <p:animEffect transition="in" filter="fade">
                                      <p:cBhvr>
                                        <p:cTn id="67" dur="1000"/>
                                        <p:tgtEl>
                                          <p:spTgt spid="1216">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16">
                                            <p:txEl>
                                              <p:pRg st="4" end="4"/>
                                            </p:txEl>
                                          </p:spTgt>
                                        </p:tgtEl>
                                        <p:attrNameLst>
                                          <p:attrName>style.visibility</p:attrName>
                                        </p:attrNameLst>
                                      </p:cBhvr>
                                      <p:to>
                                        <p:strVal val="visible"/>
                                      </p:to>
                                    </p:set>
                                    <p:animEffect transition="in" filter="fade">
                                      <p:cBhvr>
                                        <p:cTn id="72" dur="1000"/>
                                        <p:tgtEl>
                                          <p:spTgt spid="1216">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16">
                                            <p:txEl>
                                              <p:pRg st="5" end="5"/>
                                            </p:txEl>
                                          </p:spTgt>
                                        </p:tgtEl>
                                        <p:attrNameLst>
                                          <p:attrName>style.visibility</p:attrName>
                                        </p:attrNameLst>
                                      </p:cBhvr>
                                      <p:to>
                                        <p:strVal val="visible"/>
                                      </p:to>
                                    </p:set>
                                    <p:animEffect transition="in" filter="fade">
                                      <p:cBhvr>
                                        <p:cTn id="77" dur="1000"/>
                                        <p:tgtEl>
                                          <p:spTgt spid="12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24"/>
          <p:cNvSpPr txBox="1">
            <a:spLocks noGrp="1"/>
          </p:cNvSpPr>
          <p:nvPr>
            <p:ph type="title"/>
          </p:nvPr>
        </p:nvSpPr>
        <p:spPr>
          <a:xfrm>
            <a:off x="490250" y="526350"/>
            <a:ext cx="7415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Solution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groupByKey to get all the distinct values</a:t>
            </a:r>
            <a:endParaRPr/>
          </a:p>
        </p:txBody>
      </p:sp>
      <p:sp>
        <p:nvSpPr>
          <p:cNvPr id="1227" name="Google Shape;1227;p125"/>
          <p:cNvSpPr txBox="1"/>
          <p:nvPr/>
        </p:nvSpPr>
        <p:spPr>
          <a:xfrm>
            <a:off x="976725" y="2260425"/>
            <a:ext cx="1200000" cy="267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C3</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C3</a:t>
            </a:r>
            <a:endParaRPr>
              <a:latin typeface="Open Sans"/>
              <a:ea typeface="Open Sans"/>
              <a:cs typeface="Open Sans"/>
              <a:sym typeface="Open Sans"/>
            </a:endParaRPr>
          </a:p>
        </p:txBody>
      </p:sp>
      <p:sp>
        <p:nvSpPr>
          <p:cNvPr id="1228" name="Google Shape;1228;p125"/>
          <p:cNvSpPr txBox="1"/>
          <p:nvPr/>
        </p:nvSpPr>
        <p:spPr>
          <a:xfrm>
            <a:off x="3432500" y="2260425"/>
            <a:ext cx="2632500" cy="267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29" name="Google Shape;1229;p125"/>
          <p:cNvSpPr txBox="1"/>
          <p:nvPr/>
        </p:nvSpPr>
        <p:spPr>
          <a:xfrm>
            <a:off x="3534800" y="2753425"/>
            <a:ext cx="2427900" cy="52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U1, [C1, C2, C1, C1, C1, C1]</a:t>
            </a:r>
            <a:endParaRPr>
              <a:latin typeface="Open Sans"/>
              <a:ea typeface="Open Sans"/>
              <a:cs typeface="Open Sans"/>
              <a:sym typeface="Open Sans"/>
            </a:endParaRPr>
          </a:p>
        </p:txBody>
      </p:sp>
      <p:sp>
        <p:nvSpPr>
          <p:cNvPr id="1230" name="Google Shape;1230;p125"/>
          <p:cNvSpPr txBox="1"/>
          <p:nvPr/>
        </p:nvSpPr>
        <p:spPr>
          <a:xfrm>
            <a:off x="3534800" y="3845375"/>
            <a:ext cx="2427900" cy="60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U2, [C2, C2, C2, C2, C3, C3]</a:t>
            </a:r>
            <a:endParaRPr>
              <a:latin typeface="Open Sans"/>
              <a:ea typeface="Open Sans"/>
              <a:cs typeface="Open Sans"/>
              <a:sym typeface="Open Sans"/>
            </a:endParaRPr>
          </a:p>
        </p:txBody>
      </p:sp>
      <p:cxnSp>
        <p:nvCxnSpPr>
          <p:cNvPr id="1231" name="Google Shape;1231;p125"/>
          <p:cNvCxnSpPr>
            <a:stCxn id="1227" idx="3"/>
            <a:endCxn id="1228" idx="1"/>
          </p:cNvCxnSpPr>
          <p:nvPr/>
        </p:nvCxnSpPr>
        <p:spPr>
          <a:xfrm>
            <a:off x="2176725" y="3599925"/>
            <a:ext cx="1255800" cy="0"/>
          </a:xfrm>
          <a:prstGeom prst="straightConnector1">
            <a:avLst/>
          </a:prstGeom>
          <a:noFill/>
          <a:ln w="9525" cap="flat" cmpd="sng">
            <a:solidFill>
              <a:schemeClr val="dk2"/>
            </a:solidFill>
            <a:prstDash val="solid"/>
            <a:round/>
            <a:headEnd type="none" w="med" len="med"/>
            <a:tailEnd type="triangle" w="med" len="med"/>
          </a:ln>
        </p:spPr>
      </p:cxnSp>
      <p:sp>
        <p:nvSpPr>
          <p:cNvPr id="1232" name="Google Shape;1232;p125"/>
          <p:cNvSpPr/>
          <p:nvPr/>
        </p:nvSpPr>
        <p:spPr>
          <a:xfrm>
            <a:off x="893000" y="1408825"/>
            <a:ext cx="1599900" cy="595200"/>
          </a:xfrm>
          <a:prstGeom prst="wedgeRectCallout">
            <a:avLst>
              <a:gd name="adj1" fmla="val -20833"/>
              <a:gd name="adj2" fmla="val 6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RDD of user and category</a:t>
            </a:r>
            <a:endParaRPr/>
          </a:p>
        </p:txBody>
      </p:sp>
      <p:sp>
        <p:nvSpPr>
          <p:cNvPr id="1233" name="Google Shape;1233;p125"/>
          <p:cNvSpPr/>
          <p:nvPr/>
        </p:nvSpPr>
        <p:spPr>
          <a:xfrm>
            <a:off x="3389525" y="1408825"/>
            <a:ext cx="3652200" cy="595200"/>
          </a:xfrm>
          <a:prstGeom prst="wedgeRectCallout">
            <a:avLst>
              <a:gd name="adj1" fmla="val -20833"/>
              <a:gd name="adj2" fmla="val 625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RDD of having all the categories grouped by user</a:t>
            </a:r>
            <a:endParaRPr/>
          </a:p>
        </p:txBody>
      </p:sp>
      <p:sp>
        <p:nvSpPr>
          <p:cNvPr id="1234" name="Google Shape;1234;p125"/>
          <p:cNvSpPr/>
          <p:nvPr/>
        </p:nvSpPr>
        <p:spPr>
          <a:xfrm>
            <a:off x="6185900" y="2260425"/>
            <a:ext cx="2590500" cy="1014000"/>
          </a:xfrm>
          <a:prstGeom prst="wedgeEllipseCallout">
            <a:avLst>
              <a:gd name="adj1" fmla="val -20833"/>
              <a:gd name="adj2" fmla="val 625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Perform distinct operation on the list of values</a:t>
            </a:r>
            <a:endParaRPr/>
          </a:p>
        </p:txBody>
      </p:sp>
      <p:sp>
        <p:nvSpPr>
          <p:cNvPr id="1235" name="Google Shape;1235;p125"/>
          <p:cNvSpPr txBox="1"/>
          <p:nvPr/>
        </p:nvSpPr>
        <p:spPr>
          <a:xfrm>
            <a:off x="6185900" y="3530825"/>
            <a:ext cx="2590500" cy="13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CC0000"/>
                </a:solidFill>
                <a:latin typeface="Open Sans"/>
                <a:ea typeface="Open Sans"/>
                <a:cs typeface="Open Sans"/>
                <a:sym typeface="Open Sans"/>
              </a:rPr>
              <a:t>Limitation</a:t>
            </a:r>
            <a:endParaRPr sz="1200" b="1">
              <a:solidFill>
                <a:srgbClr val="CC0000"/>
              </a:solidFill>
              <a:latin typeface="Open Sans"/>
              <a:ea typeface="Open Sans"/>
              <a:cs typeface="Open Sans"/>
              <a:sym typeface="Open Sans"/>
            </a:endParaRPr>
          </a:p>
          <a:p>
            <a:pPr marL="457200" lvl="0" indent="-304800" algn="l" rtl="0">
              <a:spcBef>
                <a:spcPts val="0"/>
              </a:spcBef>
              <a:spcAft>
                <a:spcPts val="0"/>
              </a:spcAft>
              <a:buClr>
                <a:srgbClr val="CC0000"/>
              </a:buClr>
              <a:buSzPts val="1200"/>
              <a:buFont typeface="Open Sans"/>
              <a:buChar char="●"/>
            </a:pPr>
            <a:r>
              <a:rPr lang="en-GB" sz="1200">
                <a:solidFill>
                  <a:srgbClr val="CC0000"/>
                </a:solidFill>
                <a:latin typeface="Open Sans"/>
                <a:ea typeface="Open Sans"/>
                <a:cs typeface="Open Sans"/>
                <a:sym typeface="Open Sans"/>
              </a:rPr>
              <a:t>Materializing the iterator into a list can give out of memory error for large number of values</a:t>
            </a:r>
            <a:endParaRPr sz="1200">
              <a:solidFill>
                <a:srgbClr val="CC0000"/>
              </a:solidFill>
              <a:latin typeface="Open Sans"/>
              <a:ea typeface="Open Sans"/>
              <a:cs typeface="Open Sans"/>
              <a:sym typeface="Open Sans"/>
            </a:endParaRPr>
          </a:p>
          <a:p>
            <a:pPr marL="457200" lvl="0" indent="-304800" algn="l" rtl="0">
              <a:spcBef>
                <a:spcPts val="0"/>
              </a:spcBef>
              <a:spcAft>
                <a:spcPts val="0"/>
              </a:spcAft>
              <a:buClr>
                <a:srgbClr val="CC0000"/>
              </a:buClr>
              <a:buSzPts val="1200"/>
              <a:buFont typeface="Open Sans"/>
              <a:buChar char="●"/>
            </a:pPr>
            <a:r>
              <a:rPr lang="en-GB" sz="1200">
                <a:solidFill>
                  <a:srgbClr val="CC0000"/>
                </a:solidFill>
                <a:latin typeface="Open Sans"/>
                <a:ea typeface="Open Sans"/>
                <a:cs typeface="Open Sans"/>
                <a:sym typeface="Open Sans"/>
              </a:rPr>
              <a:t>Large amount of shuffle data</a:t>
            </a:r>
            <a:endParaRPr sz="1200">
              <a:solidFill>
                <a:srgbClr val="CC0000"/>
              </a:solidFill>
              <a:latin typeface="Open Sans"/>
              <a:ea typeface="Open Sans"/>
              <a:cs typeface="Open Sans"/>
              <a:sym typeface="Open Sans"/>
            </a:endParaRPr>
          </a:p>
          <a:p>
            <a:pPr marL="0" lvl="0" indent="0" algn="l" rtl="0">
              <a:spcBef>
                <a:spcPts val="0"/>
              </a:spcBef>
              <a:spcAft>
                <a:spcPts val="0"/>
              </a:spcAft>
              <a:buNone/>
            </a:pPr>
            <a:endParaRPr sz="1200">
              <a:solidFill>
                <a:srgbClr val="CC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7"/>
                                        </p:tgtEl>
                                        <p:attrNameLst>
                                          <p:attrName>style.visibility</p:attrName>
                                        </p:attrNameLst>
                                      </p:cBhvr>
                                      <p:to>
                                        <p:strVal val="visible"/>
                                      </p:to>
                                    </p:set>
                                    <p:animEffect transition="in" filter="fade">
                                      <p:cBhvr>
                                        <p:cTn id="7" dur="1000"/>
                                        <p:tgtEl>
                                          <p:spTgt spid="1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2"/>
                                        </p:tgtEl>
                                        <p:attrNameLst>
                                          <p:attrName>style.visibility</p:attrName>
                                        </p:attrNameLst>
                                      </p:cBhvr>
                                      <p:to>
                                        <p:strVal val="visible"/>
                                      </p:to>
                                    </p:set>
                                    <p:animEffect transition="in" filter="fade">
                                      <p:cBhvr>
                                        <p:cTn id="12" dur="1000"/>
                                        <p:tgtEl>
                                          <p:spTgt spid="12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1"/>
                                        </p:tgtEl>
                                        <p:attrNameLst>
                                          <p:attrName>style.visibility</p:attrName>
                                        </p:attrNameLst>
                                      </p:cBhvr>
                                      <p:to>
                                        <p:strVal val="visible"/>
                                      </p:to>
                                    </p:set>
                                    <p:animEffect transition="in" filter="fade">
                                      <p:cBhvr>
                                        <p:cTn id="17" dur="1000"/>
                                        <p:tgtEl>
                                          <p:spTgt spid="12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8"/>
                                        </p:tgtEl>
                                        <p:attrNameLst>
                                          <p:attrName>style.visibility</p:attrName>
                                        </p:attrNameLst>
                                      </p:cBhvr>
                                      <p:to>
                                        <p:strVal val="visible"/>
                                      </p:to>
                                    </p:set>
                                    <p:animEffect transition="in" filter="fade">
                                      <p:cBhvr>
                                        <p:cTn id="22" dur="1000"/>
                                        <p:tgtEl>
                                          <p:spTgt spid="1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33"/>
                                        </p:tgtEl>
                                        <p:attrNameLst>
                                          <p:attrName>style.visibility</p:attrName>
                                        </p:attrNameLst>
                                      </p:cBhvr>
                                      <p:to>
                                        <p:strVal val="visible"/>
                                      </p:to>
                                    </p:set>
                                    <p:animEffect transition="in" filter="fade">
                                      <p:cBhvr>
                                        <p:cTn id="27" dur="1000"/>
                                        <p:tgtEl>
                                          <p:spTgt spid="12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29"/>
                                        </p:tgtEl>
                                        <p:attrNameLst>
                                          <p:attrName>style.visibility</p:attrName>
                                        </p:attrNameLst>
                                      </p:cBhvr>
                                      <p:to>
                                        <p:strVal val="visible"/>
                                      </p:to>
                                    </p:set>
                                    <p:animEffect transition="in" filter="fade">
                                      <p:cBhvr>
                                        <p:cTn id="32" dur="1000"/>
                                        <p:tgtEl>
                                          <p:spTgt spid="12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30"/>
                                        </p:tgtEl>
                                        <p:attrNameLst>
                                          <p:attrName>style.visibility</p:attrName>
                                        </p:attrNameLst>
                                      </p:cBhvr>
                                      <p:to>
                                        <p:strVal val="visible"/>
                                      </p:to>
                                    </p:set>
                                    <p:animEffect transition="in" filter="fade">
                                      <p:cBhvr>
                                        <p:cTn id="37" dur="1000"/>
                                        <p:tgtEl>
                                          <p:spTgt spid="12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34"/>
                                        </p:tgtEl>
                                        <p:attrNameLst>
                                          <p:attrName>style.visibility</p:attrName>
                                        </p:attrNameLst>
                                      </p:cBhvr>
                                      <p:to>
                                        <p:strVal val="visible"/>
                                      </p:to>
                                    </p:set>
                                    <p:animEffect transition="in" filter="fade">
                                      <p:cBhvr>
                                        <p:cTn id="42" dur="1000"/>
                                        <p:tgtEl>
                                          <p:spTgt spid="12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35">
                                            <p:txEl>
                                              <p:pRg st="0" end="0"/>
                                            </p:txEl>
                                          </p:spTgt>
                                        </p:tgtEl>
                                        <p:attrNameLst>
                                          <p:attrName>style.visibility</p:attrName>
                                        </p:attrNameLst>
                                      </p:cBhvr>
                                      <p:to>
                                        <p:strVal val="visible"/>
                                      </p:to>
                                    </p:set>
                                    <p:animEffect transition="in" filter="fade">
                                      <p:cBhvr>
                                        <p:cTn id="47" dur="1000"/>
                                        <p:tgtEl>
                                          <p:spTgt spid="123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35">
                                            <p:txEl>
                                              <p:pRg st="1" end="1"/>
                                            </p:txEl>
                                          </p:spTgt>
                                        </p:tgtEl>
                                        <p:attrNameLst>
                                          <p:attrName>style.visibility</p:attrName>
                                        </p:attrNameLst>
                                      </p:cBhvr>
                                      <p:to>
                                        <p:strVal val="visible"/>
                                      </p:to>
                                    </p:set>
                                    <p:animEffect transition="in" filter="fade">
                                      <p:cBhvr>
                                        <p:cTn id="52" dur="1000"/>
                                        <p:tgtEl>
                                          <p:spTgt spid="123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35">
                                            <p:txEl>
                                              <p:pRg st="2" end="2"/>
                                            </p:txEl>
                                          </p:spTgt>
                                        </p:tgtEl>
                                        <p:attrNameLst>
                                          <p:attrName>style.visibility</p:attrName>
                                        </p:attrNameLst>
                                      </p:cBhvr>
                                      <p:to>
                                        <p:strVal val="visible"/>
                                      </p:to>
                                    </p:set>
                                    <p:animEffect transition="in" filter="fade">
                                      <p:cBhvr>
                                        <p:cTn id="57" dur="1000"/>
                                        <p:tgtEl>
                                          <p:spTgt spid="1235">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35">
                                            <p:txEl>
                                              <p:pRg st="3" end="3"/>
                                            </p:txEl>
                                          </p:spTgt>
                                        </p:tgtEl>
                                        <p:attrNameLst>
                                          <p:attrName>style.visibility</p:attrName>
                                        </p:attrNameLst>
                                      </p:cBhvr>
                                      <p:to>
                                        <p:strVal val="visible"/>
                                      </p:to>
                                    </p:set>
                                    <p:animEffect transition="in" filter="fade">
                                      <p:cBhvr>
                                        <p:cTn id="62" dur="1000"/>
                                        <p:tgtEl>
                                          <p:spTgt spid="12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Passing combiner with combineByKey</a:t>
            </a:r>
            <a:endParaRPr/>
          </a:p>
        </p:txBody>
      </p:sp>
      <p:sp>
        <p:nvSpPr>
          <p:cNvPr id="1241" name="Google Shape;1241;p126"/>
          <p:cNvSpPr txBox="1"/>
          <p:nvPr/>
        </p:nvSpPr>
        <p:spPr>
          <a:xfrm>
            <a:off x="1916275" y="2102300"/>
            <a:ext cx="1200000" cy="2827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C2</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C1</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C3</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C3</a:t>
            </a:r>
            <a:endParaRPr>
              <a:latin typeface="Open Sans"/>
              <a:ea typeface="Open Sans"/>
              <a:cs typeface="Open Sans"/>
              <a:sym typeface="Open Sans"/>
            </a:endParaRPr>
          </a:p>
        </p:txBody>
      </p:sp>
      <p:sp>
        <p:nvSpPr>
          <p:cNvPr id="1242" name="Google Shape;1242;p126"/>
          <p:cNvSpPr/>
          <p:nvPr/>
        </p:nvSpPr>
        <p:spPr>
          <a:xfrm>
            <a:off x="1832550" y="1399525"/>
            <a:ext cx="1599900" cy="595200"/>
          </a:xfrm>
          <a:prstGeom prst="wedgeRectCallout">
            <a:avLst>
              <a:gd name="adj1" fmla="val -20833"/>
              <a:gd name="adj2" fmla="val 6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RDD of user and category</a:t>
            </a:r>
            <a:endParaRPr/>
          </a:p>
        </p:txBody>
      </p:sp>
      <p:sp>
        <p:nvSpPr>
          <p:cNvPr id="1243" name="Google Shape;1243;p126"/>
          <p:cNvSpPr/>
          <p:nvPr/>
        </p:nvSpPr>
        <p:spPr>
          <a:xfrm>
            <a:off x="381400" y="2576700"/>
            <a:ext cx="1367400" cy="595200"/>
          </a:xfrm>
          <a:prstGeom prst="doubleWave">
            <a:avLst>
              <a:gd name="adj1" fmla="val 6250"/>
              <a:gd name="adj2" fmla="val 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Assume it has two partitions</a:t>
            </a:r>
            <a:endParaRPr/>
          </a:p>
        </p:txBody>
      </p:sp>
      <p:cxnSp>
        <p:nvCxnSpPr>
          <p:cNvPr id="1244" name="Google Shape;1244;p126"/>
          <p:cNvCxnSpPr>
            <a:stCxn id="1241" idx="1"/>
            <a:endCxn id="1241" idx="3"/>
          </p:cNvCxnSpPr>
          <p:nvPr/>
        </p:nvCxnSpPr>
        <p:spPr>
          <a:xfrm>
            <a:off x="1916275" y="3516200"/>
            <a:ext cx="1200000" cy="0"/>
          </a:xfrm>
          <a:prstGeom prst="straightConnector1">
            <a:avLst/>
          </a:prstGeom>
          <a:noFill/>
          <a:ln w="9525" cap="flat" cmpd="sng">
            <a:solidFill>
              <a:schemeClr val="dk2"/>
            </a:solidFill>
            <a:prstDash val="solid"/>
            <a:round/>
            <a:headEnd type="none" w="med" len="med"/>
            <a:tailEnd type="none" w="med" len="med"/>
          </a:ln>
        </p:spPr>
      </p:cxnSp>
      <p:sp>
        <p:nvSpPr>
          <p:cNvPr id="1245" name="Google Shape;1245;p126"/>
          <p:cNvSpPr/>
          <p:nvPr/>
        </p:nvSpPr>
        <p:spPr>
          <a:xfrm>
            <a:off x="3432450" y="2158100"/>
            <a:ext cx="1441800" cy="1404600"/>
          </a:xfrm>
          <a:prstGeom prst="verticalScroll">
            <a:avLst>
              <a:gd name="adj" fmla="val 125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U1, set(C1)</a:t>
            </a:r>
            <a:endParaRPr sz="1000"/>
          </a:p>
          <a:p>
            <a:pPr marL="0" lvl="0" indent="0" algn="l" rtl="0">
              <a:spcBef>
                <a:spcPts val="0"/>
              </a:spcBef>
              <a:spcAft>
                <a:spcPts val="0"/>
              </a:spcAft>
              <a:buNone/>
            </a:pPr>
            <a:r>
              <a:rPr lang="en-GB" sz="1000"/>
              <a:t>U1, set(C1, C2)</a:t>
            </a:r>
            <a:endParaRPr sz="1000"/>
          </a:p>
          <a:p>
            <a:pPr marL="0" lvl="0" indent="0" algn="l" rtl="0">
              <a:spcBef>
                <a:spcPts val="0"/>
              </a:spcBef>
              <a:spcAft>
                <a:spcPts val="0"/>
              </a:spcAft>
              <a:buNone/>
            </a:pPr>
            <a:r>
              <a:rPr lang="en-GB" sz="1000"/>
              <a:t>U1, set(C1, C2)</a:t>
            </a:r>
            <a:endParaRPr sz="1000"/>
          </a:p>
          <a:p>
            <a:pPr marL="0" lvl="0" indent="0" algn="l" rtl="0">
              <a:spcBef>
                <a:spcPts val="0"/>
              </a:spcBef>
              <a:spcAft>
                <a:spcPts val="0"/>
              </a:spcAft>
              <a:buNone/>
            </a:pPr>
            <a:r>
              <a:rPr lang="en-GB" sz="1000"/>
              <a:t>U2, set(C2)</a:t>
            </a:r>
            <a:endParaRPr sz="1000"/>
          </a:p>
          <a:p>
            <a:pPr marL="0" lvl="0" indent="0" algn="l" rtl="0">
              <a:spcBef>
                <a:spcPts val="0"/>
              </a:spcBef>
              <a:spcAft>
                <a:spcPts val="0"/>
              </a:spcAft>
              <a:buNone/>
            </a:pPr>
            <a:r>
              <a:rPr lang="en-GB" sz="1000"/>
              <a:t>U2, set(C2)</a:t>
            </a:r>
            <a:endParaRPr sz="1000"/>
          </a:p>
          <a:p>
            <a:pPr marL="0" lvl="0" indent="0" algn="l" rtl="0">
              <a:spcBef>
                <a:spcPts val="0"/>
              </a:spcBef>
              <a:spcAft>
                <a:spcPts val="0"/>
              </a:spcAft>
              <a:buNone/>
            </a:pPr>
            <a:r>
              <a:rPr lang="en-GB" sz="1000"/>
              <a:t>U2, set(C2)</a:t>
            </a:r>
            <a:endParaRPr sz="1000"/>
          </a:p>
        </p:txBody>
      </p:sp>
      <p:sp>
        <p:nvSpPr>
          <p:cNvPr id="1246" name="Google Shape;1246;p126"/>
          <p:cNvSpPr/>
          <p:nvPr/>
        </p:nvSpPr>
        <p:spPr>
          <a:xfrm>
            <a:off x="3432450" y="3581300"/>
            <a:ext cx="1441800" cy="1404600"/>
          </a:xfrm>
          <a:prstGeom prst="verticalScroll">
            <a:avLst>
              <a:gd name="adj" fmla="val 125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U1, set(C1)</a:t>
            </a:r>
            <a:endParaRPr sz="1000"/>
          </a:p>
          <a:p>
            <a:pPr marL="0" lvl="0" indent="0" algn="l" rtl="0">
              <a:spcBef>
                <a:spcPts val="0"/>
              </a:spcBef>
              <a:spcAft>
                <a:spcPts val="0"/>
              </a:spcAft>
              <a:buNone/>
            </a:pPr>
            <a:r>
              <a:rPr lang="en-GB" sz="1000"/>
              <a:t>U1, set(C1)</a:t>
            </a:r>
            <a:endParaRPr sz="1000"/>
          </a:p>
          <a:p>
            <a:pPr marL="0" lvl="0" indent="0" algn="l" rtl="0">
              <a:spcBef>
                <a:spcPts val="0"/>
              </a:spcBef>
              <a:spcAft>
                <a:spcPts val="0"/>
              </a:spcAft>
              <a:buNone/>
            </a:pPr>
            <a:r>
              <a:rPr lang="en-GB" sz="1000"/>
              <a:t>U1, set(C1)</a:t>
            </a:r>
            <a:endParaRPr sz="1000"/>
          </a:p>
          <a:p>
            <a:pPr marL="0" lvl="0" indent="0" algn="l" rtl="0">
              <a:spcBef>
                <a:spcPts val="0"/>
              </a:spcBef>
              <a:spcAft>
                <a:spcPts val="0"/>
              </a:spcAft>
              <a:buNone/>
            </a:pPr>
            <a:r>
              <a:rPr lang="en-GB" sz="1000"/>
              <a:t>U2, set(C2)</a:t>
            </a:r>
            <a:endParaRPr sz="1000"/>
          </a:p>
          <a:p>
            <a:pPr marL="0" lvl="0" indent="0" algn="l" rtl="0">
              <a:spcBef>
                <a:spcPts val="0"/>
              </a:spcBef>
              <a:spcAft>
                <a:spcPts val="0"/>
              </a:spcAft>
              <a:buNone/>
            </a:pPr>
            <a:r>
              <a:rPr lang="en-GB" sz="1000"/>
              <a:t>U2, set(C2, C3)</a:t>
            </a:r>
            <a:endParaRPr sz="1000"/>
          </a:p>
          <a:p>
            <a:pPr marL="0" lvl="0" indent="0" algn="l" rtl="0">
              <a:spcBef>
                <a:spcPts val="0"/>
              </a:spcBef>
              <a:spcAft>
                <a:spcPts val="0"/>
              </a:spcAft>
              <a:buNone/>
            </a:pPr>
            <a:r>
              <a:rPr lang="en-GB" sz="1000"/>
              <a:t>U2, set(C2, C3)</a:t>
            </a:r>
            <a:endParaRPr sz="1000"/>
          </a:p>
        </p:txBody>
      </p:sp>
      <p:cxnSp>
        <p:nvCxnSpPr>
          <p:cNvPr id="1247" name="Google Shape;1247;p126"/>
          <p:cNvCxnSpPr>
            <a:endCxn id="1245" idx="1"/>
          </p:cNvCxnSpPr>
          <p:nvPr/>
        </p:nvCxnSpPr>
        <p:spPr>
          <a:xfrm>
            <a:off x="3107025" y="2855600"/>
            <a:ext cx="501000" cy="4800"/>
          </a:xfrm>
          <a:prstGeom prst="straightConnector1">
            <a:avLst/>
          </a:prstGeom>
          <a:noFill/>
          <a:ln w="9525" cap="flat" cmpd="sng">
            <a:solidFill>
              <a:schemeClr val="dk2"/>
            </a:solidFill>
            <a:prstDash val="dot"/>
            <a:round/>
            <a:headEnd type="none" w="med" len="med"/>
            <a:tailEnd type="triangle" w="med" len="med"/>
          </a:ln>
        </p:spPr>
      </p:cxnSp>
      <p:cxnSp>
        <p:nvCxnSpPr>
          <p:cNvPr id="1248" name="Google Shape;1248;p126"/>
          <p:cNvCxnSpPr>
            <a:endCxn id="1246" idx="1"/>
          </p:cNvCxnSpPr>
          <p:nvPr/>
        </p:nvCxnSpPr>
        <p:spPr>
          <a:xfrm>
            <a:off x="3125625" y="4279100"/>
            <a:ext cx="482400" cy="4500"/>
          </a:xfrm>
          <a:prstGeom prst="straightConnector1">
            <a:avLst/>
          </a:prstGeom>
          <a:noFill/>
          <a:ln w="9525" cap="flat" cmpd="sng">
            <a:solidFill>
              <a:schemeClr val="dk2"/>
            </a:solidFill>
            <a:prstDash val="dot"/>
            <a:round/>
            <a:headEnd type="none" w="med" len="med"/>
            <a:tailEnd type="triangle" w="med" len="med"/>
          </a:ln>
        </p:spPr>
      </p:cxnSp>
      <p:sp>
        <p:nvSpPr>
          <p:cNvPr id="1249" name="Google Shape;1249;p126"/>
          <p:cNvSpPr txBox="1"/>
          <p:nvPr/>
        </p:nvSpPr>
        <p:spPr>
          <a:xfrm>
            <a:off x="5888250" y="2102300"/>
            <a:ext cx="2706900" cy="2827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50" name="Google Shape;1250;p126"/>
          <p:cNvSpPr txBox="1"/>
          <p:nvPr/>
        </p:nvSpPr>
        <p:spPr>
          <a:xfrm>
            <a:off x="5981250" y="2539350"/>
            <a:ext cx="2493000" cy="66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Open Sans"/>
                <a:ea typeface="Open Sans"/>
                <a:cs typeface="Open Sans"/>
                <a:sym typeface="Open Sans"/>
              </a:rPr>
              <a:t>For U1, merge set(C1, C2) with set(C2)</a:t>
            </a:r>
            <a:endParaRPr sz="1000">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U1, set([C1, C2])</a:t>
            </a:r>
            <a:endParaRPr>
              <a:latin typeface="Open Sans"/>
              <a:ea typeface="Open Sans"/>
              <a:cs typeface="Open Sans"/>
              <a:sym typeface="Open Sans"/>
            </a:endParaRPr>
          </a:p>
        </p:txBody>
      </p:sp>
      <p:sp>
        <p:nvSpPr>
          <p:cNvPr id="1251" name="Google Shape;1251;p126"/>
          <p:cNvSpPr txBox="1"/>
          <p:nvPr/>
        </p:nvSpPr>
        <p:spPr>
          <a:xfrm>
            <a:off x="5981250" y="3941025"/>
            <a:ext cx="2493000" cy="70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Open Sans"/>
                <a:ea typeface="Open Sans"/>
                <a:cs typeface="Open Sans"/>
                <a:sym typeface="Open Sans"/>
              </a:rPr>
              <a:t>For U2, merge set(C2) with set(C2, C3)</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U2, set([C2, C3])</a:t>
            </a:r>
            <a:endParaRPr>
              <a:latin typeface="Open Sans"/>
              <a:ea typeface="Open Sans"/>
              <a:cs typeface="Open Sans"/>
              <a:sym typeface="Open Sans"/>
            </a:endParaRPr>
          </a:p>
        </p:txBody>
      </p:sp>
      <p:sp>
        <p:nvSpPr>
          <p:cNvPr id="1252" name="Google Shape;1252;p126"/>
          <p:cNvSpPr/>
          <p:nvPr/>
        </p:nvSpPr>
        <p:spPr>
          <a:xfrm>
            <a:off x="3841800" y="1203925"/>
            <a:ext cx="3190500" cy="790800"/>
          </a:xfrm>
          <a:prstGeom prst="wedgeRoundRectCallout">
            <a:avLst>
              <a:gd name="adj1" fmla="val -20833"/>
              <a:gd name="adj2" fmla="val 62500"/>
              <a:gd name="adj3" fmla="val 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2100" algn="l" rtl="0">
              <a:spcBef>
                <a:spcPts val="0"/>
              </a:spcBef>
              <a:spcAft>
                <a:spcPts val="0"/>
              </a:spcAft>
              <a:buSzPts val="1000"/>
              <a:buChar char="●"/>
            </a:pPr>
            <a:r>
              <a:rPr lang="en-GB" sz="1000"/>
              <a:t>Combiner is called before shuffle</a:t>
            </a:r>
            <a:endParaRPr sz="1000"/>
          </a:p>
          <a:p>
            <a:pPr marL="457200" lvl="0" indent="-292100" algn="l" rtl="0">
              <a:spcBef>
                <a:spcPts val="0"/>
              </a:spcBef>
              <a:spcAft>
                <a:spcPts val="0"/>
              </a:spcAft>
              <a:buSzPts val="1000"/>
              <a:buChar char="●"/>
            </a:pPr>
            <a:r>
              <a:rPr lang="en-GB" sz="1000"/>
              <a:t>For each key if it is seen for the first time create a set with the value seen</a:t>
            </a:r>
            <a:endParaRPr sz="1000"/>
          </a:p>
          <a:p>
            <a:pPr marL="457200" lvl="0" indent="-292100" algn="l" rtl="0">
              <a:spcBef>
                <a:spcPts val="0"/>
              </a:spcBef>
              <a:spcAft>
                <a:spcPts val="0"/>
              </a:spcAft>
              <a:buSzPts val="1000"/>
              <a:buChar char="●"/>
            </a:pPr>
            <a:r>
              <a:rPr lang="en-GB" sz="1000"/>
              <a:t>If the key has already been seen, update the corresponding set</a:t>
            </a:r>
            <a:endParaRPr sz="1000"/>
          </a:p>
        </p:txBody>
      </p:sp>
      <p:cxnSp>
        <p:nvCxnSpPr>
          <p:cNvPr id="1253" name="Google Shape;1253;p126"/>
          <p:cNvCxnSpPr>
            <a:endCxn id="1250" idx="1"/>
          </p:cNvCxnSpPr>
          <p:nvPr/>
        </p:nvCxnSpPr>
        <p:spPr>
          <a:xfrm>
            <a:off x="4698750" y="2860500"/>
            <a:ext cx="1282500" cy="13800"/>
          </a:xfrm>
          <a:prstGeom prst="straightConnector1">
            <a:avLst/>
          </a:prstGeom>
          <a:noFill/>
          <a:ln w="9525" cap="flat" cmpd="sng">
            <a:solidFill>
              <a:srgbClr val="B45F06"/>
            </a:solidFill>
            <a:prstDash val="solid"/>
            <a:round/>
            <a:headEnd type="none" w="med" len="med"/>
            <a:tailEnd type="triangle" w="med" len="med"/>
          </a:ln>
        </p:spPr>
      </p:cxnSp>
      <p:cxnSp>
        <p:nvCxnSpPr>
          <p:cNvPr id="1254" name="Google Shape;1254;p126"/>
          <p:cNvCxnSpPr>
            <a:stCxn id="1246" idx="3"/>
            <a:endCxn id="1250" idx="1"/>
          </p:cNvCxnSpPr>
          <p:nvPr/>
        </p:nvCxnSpPr>
        <p:spPr>
          <a:xfrm rot="10800000" flipH="1">
            <a:off x="4698675" y="2874200"/>
            <a:ext cx="1282500" cy="1409400"/>
          </a:xfrm>
          <a:prstGeom prst="straightConnector1">
            <a:avLst/>
          </a:prstGeom>
          <a:noFill/>
          <a:ln w="9525" cap="flat" cmpd="sng">
            <a:solidFill>
              <a:srgbClr val="38761D"/>
            </a:solidFill>
            <a:prstDash val="solid"/>
            <a:round/>
            <a:headEnd type="none" w="med" len="med"/>
            <a:tailEnd type="triangle" w="med" len="med"/>
          </a:ln>
        </p:spPr>
      </p:cxnSp>
      <p:cxnSp>
        <p:nvCxnSpPr>
          <p:cNvPr id="1255" name="Google Shape;1255;p126"/>
          <p:cNvCxnSpPr>
            <a:stCxn id="1246" idx="3"/>
            <a:endCxn id="1251" idx="1"/>
          </p:cNvCxnSpPr>
          <p:nvPr/>
        </p:nvCxnSpPr>
        <p:spPr>
          <a:xfrm>
            <a:off x="4698675" y="4283600"/>
            <a:ext cx="1282500" cy="11100"/>
          </a:xfrm>
          <a:prstGeom prst="straightConnector1">
            <a:avLst/>
          </a:prstGeom>
          <a:noFill/>
          <a:ln w="9525" cap="flat" cmpd="sng">
            <a:solidFill>
              <a:srgbClr val="38761D"/>
            </a:solidFill>
            <a:prstDash val="solid"/>
            <a:round/>
            <a:headEnd type="none" w="med" len="med"/>
            <a:tailEnd type="triangle" w="med" len="med"/>
          </a:ln>
        </p:spPr>
      </p:cxnSp>
      <p:cxnSp>
        <p:nvCxnSpPr>
          <p:cNvPr id="1256" name="Google Shape;1256;p126"/>
          <p:cNvCxnSpPr>
            <a:stCxn id="1245" idx="3"/>
            <a:endCxn id="1251" idx="1"/>
          </p:cNvCxnSpPr>
          <p:nvPr/>
        </p:nvCxnSpPr>
        <p:spPr>
          <a:xfrm>
            <a:off x="4698675" y="2860400"/>
            <a:ext cx="1282500" cy="1434300"/>
          </a:xfrm>
          <a:prstGeom prst="straightConnector1">
            <a:avLst/>
          </a:prstGeom>
          <a:noFill/>
          <a:ln w="9525" cap="flat" cmpd="sng">
            <a:solidFill>
              <a:srgbClr val="E69138"/>
            </a:solidFill>
            <a:prstDash val="solid"/>
            <a:round/>
            <a:headEnd type="none" w="med" len="med"/>
            <a:tailEnd type="triangle" w="med" len="med"/>
          </a:ln>
        </p:spPr>
      </p:cxnSp>
      <p:sp>
        <p:nvSpPr>
          <p:cNvPr id="1257" name="Google Shape;1257;p126"/>
          <p:cNvSpPr/>
          <p:nvPr/>
        </p:nvSpPr>
        <p:spPr>
          <a:xfrm>
            <a:off x="7227750" y="1118475"/>
            <a:ext cx="1367400" cy="79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After shuffle, merge all the sets for each key</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1"/>
                                        </p:tgtEl>
                                        <p:attrNameLst>
                                          <p:attrName>style.visibility</p:attrName>
                                        </p:attrNameLst>
                                      </p:cBhvr>
                                      <p:to>
                                        <p:strVal val="visible"/>
                                      </p:to>
                                    </p:set>
                                    <p:animEffect transition="in" filter="fade">
                                      <p:cBhvr>
                                        <p:cTn id="7" dur="1000"/>
                                        <p:tgtEl>
                                          <p:spTgt spid="1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2"/>
                                        </p:tgtEl>
                                        <p:attrNameLst>
                                          <p:attrName>style.visibility</p:attrName>
                                        </p:attrNameLst>
                                      </p:cBhvr>
                                      <p:to>
                                        <p:strVal val="visible"/>
                                      </p:to>
                                    </p:set>
                                    <p:animEffect transition="in" filter="fade">
                                      <p:cBhvr>
                                        <p:cTn id="12" dur="1000"/>
                                        <p:tgtEl>
                                          <p:spTgt spid="12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3"/>
                                        </p:tgtEl>
                                        <p:attrNameLst>
                                          <p:attrName>style.visibility</p:attrName>
                                        </p:attrNameLst>
                                      </p:cBhvr>
                                      <p:to>
                                        <p:strVal val="visible"/>
                                      </p:to>
                                    </p:set>
                                    <p:animEffect transition="in" filter="fade">
                                      <p:cBhvr>
                                        <p:cTn id="17" dur="1000"/>
                                        <p:tgtEl>
                                          <p:spTgt spid="1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44"/>
                                        </p:tgtEl>
                                        <p:attrNameLst>
                                          <p:attrName>style.visibility</p:attrName>
                                        </p:attrNameLst>
                                      </p:cBhvr>
                                      <p:to>
                                        <p:strVal val="visible"/>
                                      </p:to>
                                    </p:set>
                                    <p:animEffect transition="in" filter="fade">
                                      <p:cBhvr>
                                        <p:cTn id="22" dur="1000"/>
                                        <p:tgtEl>
                                          <p:spTgt spid="12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7"/>
                                        </p:tgtEl>
                                        <p:attrNameLst>
                                          <p:attrName>style.visibility</p:attrName>
                                        </p:attrNameLst>
                                      </p:cBhvr>
                                      <p:to>
                                        <p:strVal val="visible"/>
                                      </p:to>
                                    </p:set>
                                    <p:animEffect transition="in" filter="fade">
                                      <p:cBhvr>
                                        <p:cTn id="27" dur="1000"/>
                                        <p:tgtEl>
                                          <p:spTgt spid="1247"/>
                                        </p:tgtEl>
                                      </p:cBhvr>
                                    </p:animEffect>
                                  </p:childTnLst>
                                </p:cTn>
                              </p:par>
                              <p:par>
                                <p:cTn id="28" presetID="10" presetClass="entr" presetSubtype="0" fill="hold" nodeType="withEffect">
                                  <p:stCondLst>
                                    <p:cond delay="0"/>
                                  </p:stCondLst>
                                  <p:childTnLst>
                                    <p:set>
                                      <p:cBhvr>
                                        <p:cTn id="29" dur="1" fill="hold">
                                          <p:stCondLst>
                                            <p:cond delay="0"/>
                                          </p:stCondLst>
                                        </p:cTn>
                                        <p:tgtEl>
                                          <p:spTgt spid="1248"/>
                                        </p:tgtEl>
                                        <p:attrNameLst>
                                          <p:attrName>style.visibility</p:attrName>
                                        </p:attrNameLst>
                                      </p:cBhvr>
                                      <p:to>
                                        <p:strVal val="visible"/>
                                      </p:to>
                                    </p:set>
                                    <p:animEffect transition="in" filter="fade">
                                      <p:cBhvr>
                                        <p:cTn id="30" dur="1000"/>
                                        <p:tgtEl>
                                          <p:spTgt spid="12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52"/>
                                        </p:tgtEl>
                                        <p:attrNameLst>
                                          <p:attrName>style.visibility</p:attrName>
                                        </p:attrNameLst>
                                      </p:cBhvr>
                                      <p:to>
                                        <p:strVal val="visible"/>
                                      </p:to>
                                    </p:set>
                                    <p:animEffect transition="in" filter="fade">
                                      <p:cBhvr>
                                        <p:cTn id="35" dur="1000"/>
                                        <p:tgtEl>
                                          <p:spTgt spid="12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45"/>
                                        </p:tgtEl>
                                        <p:attrNameLst>
                                          <p:attrName>style.visibility</p:attrName>
                                        </p:attrNameLst>
                                      </p:cBhvr>
                                      <p:to>
                                        <p:strVal val="visible"/>
                                      </p:to>
                                    </p:set>
                                    <p:animEffect transition="in" filter="fade">
                                      <p:cBhvr>
                                        <p:cTn id="40" dur="1000"/>
                                        <p:tgtEl>
                                          <p:spTgt spid="12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46"/>
                                        </p:tgtEl>
                                        <p:attrNameLst>
                                          <p:attrName>style.visibility</p:attrName>
                                        </p:attrNameLst>
                                      </p:cBhvr>
                                      <p:to>
                                        <p:strVal val="visible"/>
                                      </p:to>
                                    </p:set>
                                    <p:animEffect transition="in" filter="fade">
                                      <p:cBhvr>
                                        <p:cTn id="45" dur="1000"/>
                                        <p:tgtEl>
                                          <p:spTgt spid="124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53"/>
                                        </p:tgtEl>
                                        <p:attrNameLst>
                                          <p:attrName>style.visibility</p:attrName>
                                        </p:attrNameLst>
                                      </p:cBhvr>
                                      <p:to>
                                        <p:strVal val="visible"/>
                                      </p:to>
                                    </p:set>
                                    <p:animEffect transition="in" filter="fade">
                                      <p:cBhvr>
                                        <p:cTn id="50" dur="1000"/>
                                        <p:tgtEl>
                                          <p:spTgt spid="1253"/>
                                        </p:tgtEl>
                                      </p:cBhvr>
                                    </p:animEffect>
                                  </p:childTnLst>
                                </p:cTn>
                              </p:par>
                              <p:par>
                                <p:cTn id="51" presetID="10" presetClass="entr" presetSubtype="0" fill="hold" nodeType="withEffect">
                                  <p:stCondLst>
                                    <p:cond delay="0"/>
                                  </p:stCondLst>
                                  <p:childTnLst>
                                    <p:set>
                                      <p:cBhvr>
                                        <p:cTn id="52" dur="1" fill="hold">
                                          <p:stCondLst>
                                            <p:cond delay="0"/>
                                          </p:stCondLst>
                                        </p:cTn>
                                        <p:tgtEl>
                                          <p:spTgt spid="1256"/>
                                        </p:tgtEl>
                                        <p:attrNameLst>
                                          <p:attrName>style.visibility</p:attrName>
                                        </p:attrNameLst>
                                      </p:cBhvr>
                                      <p:to>
                                        <p:strVal val="visible"/>
                                      </p:to>
                                    </p:set>
                                    <p:animEffect transition="in" filter="fade">
                                      <p:cBhvr>
                                        <p:cTn id="53" dur="1000"/>
                                        <p:tgtEl>
                                          <p:spTgt spid="1256"/>
                                        </p:tgtEl>
                                      </p:cBhvr>
                                    </p:animEffect>
                                  </p:childTnLst>
                                </p:cTn>
                              </p:par>
                              <p:par>
                                <p:cTn id="54" presetID="10" presetClass="entr" presetSubtype="0" fill="hold" nodeType="withEffect">
                                  <p:stCondLst>
                                    <p:cond delay="0"/>
                                  </p:stCondLst>
                                  <p:childTnLst>
                                    <p:set>
                                      <p:cBhvr>
                                        <p:cTn id="55" dur="1" fill="hold">
                                          <p:stCondLst>
                                            <p:cond delay="0"/>
                                          </p:stCondLst>
                                        </p:cTn>
                                        <p:tgtEl>
                                          <p:spTgt spid="1254"/>
                                        </p:tgtEl>
                                        <p:attrNameLst>
                                          <p:attrName>style.visibility</p:attrName>
                                        </p:attrNameLst>
                                      </p:cBhvr>
                                      <p:to>
                                        <p:strVal val="visible"/>
                                      </p:to>
                                    </p:set>
                                    <p:animEffect transition="in" filter="fade">
                                      <p:cBhvr>
                                        <p:cTn id="56" dur="1000"/>
                                        <p:tgtEl>
                                          <p:spTgt spid="1254"/>
                                        </p:tgtEl>
                                      </p:cBhvr>
                                    </p:animEffect>
                                  </p:childTnLst>
                                </p:cTn>
                              </p:par>
                              <p:par>
                                <p:cTn id="57" presetID="10" presetClass="entr" presetSubtype="0" fill="hold" nodeType="withEffect">
                                  <p:stCondLst>
                                    <p:cond delay="0"/>
                                  </p:stCondLst>
                                  <p:childTnLst>
                                    <p:set>
                                      <p:cBhvr>
                                        <p:cTn id="58" dur="1" fill="hold">
                                          <p:stCondLst>
                                            <p:cond delay="0"/>
                                          </p:stCondLst>
                                        </p:cTn>
                                        <p:tgtEl>
                                          <p:spTgt spid="1255"/>
                                        </p:tgtEl>
                                        <p:attrNameLst>
                                          <p:attrName>style.visibility</p:attrName>
                                        </p:attrNameLst>
                                      </p:cBhvr>
                                      <p:to>
                                        <p:strVal val="visible"/>
                                      </p:to>
                                    </p:set>
                                    <p:animEffect transition="in" filter="fade">
                                      <p:cBhvr>
                                        <p:cTn id="59" dur="1000"/>
                                        <p:tgtEl>
                                          <p:spTgt spid="125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49"/>
                                        </p:tgtEl>
                                        <p:attrNameLst>
                                          <p:attrName>style.visibility</p:attrName>
                                        </p:attrNameLst>
                                      </p:cBhvr>
                                      <p:to>
                                        <p:strVal val="visible"/>
                                      </p:to>
                                    </p:set>
                                    <p:animEffect transition="in" filter="fade">
                                      <p:cBhvr>
                                        <p:cTn id="64" dur="1000"/>
                                        <p:tgtEl>
                                          <p:spTgt spid="124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257"/>
                                        </p:tgtEl>
                                        <p:attrNameLst>
                                          <p:attrName>style.visibility</p:attrName>
                                        </p:attrNameLst>
                                      </p:cBhvr>
                                      <p:to>
                                        <p:strVal val="visible"/>
                                      </p:to>
                                    </p:set>
                                    <p:animEffect transition="in" filter="fade">
                                      <p:cBhvr>
                                        <p:cTn id="69" dur="1000"/>
                                        <p:tgtEl>
                                          <p:spTgt spid="125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250"/>
                                        </p:tgtEl>
                                        <p:attrNameLst>
                                          <p:attrName>style.visibility</p:attrName>
                                        </p:attrNameLst>
                                      </p:cBhvr>
                                      <p:to>
                                        <p:strVal val="visible"/>
                                      </p:to>
                                    </p:set>
                                    <p:animEffect transition="in" filter="fade">
                                      <p:cBhvr>
                                        <p:cTn id="74" dur="1000"/>
                                        <p:tgtEl>
                                          <p:spTgt spid="12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251"/>
                                        </p:tgtEl>
                                        <p:attrNameLst>
                                          <p:attrName>style.visibility</p:attrName>
                                        </p:attrNameLst>
                                      </p:cBhvr>
                                      <p:to>
                                        <p:strVal val="visible"/>
                                      </p:to>
                                    </p:set>
                                    <p:animEffect transition="in" filter="fade">
                                      <p:cBhvr>
                                        <p:cTn id="79" dur="1000"/>
                                        <p:tgtEl>
                                          <p:spTgt spid="1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27"/>
          <p:cNvSpPr txBox="1">
            <a:spLocks noGrp="1"/>
          </p:cNvSpPr>
          <p:nvPr>
            <p:ph type="title"/>
          </p:nvPr>
        </p:nvSpPr>
        <p:spPr>
          <a:xfrm>
            <a:off x="490250" y="526350"/>
            <a:ext cx="818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Loan Application Data Analysis with Spark Core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28"/>
          <p:cNvSpPr txBox="1">
            <a:spLocks noGrp="1"/>
          </p:cNvSpPr>
          <p:nvPr>
            <p:ph type="body" idx="1"/>
          </p:nvPr>
        </p:nvSpPr>
        <p:spPr>
          <a:xfrm>
            <a:off x="311700" y="1266325"/>
            <a:ext cx="3939900" cy="37212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b="1"/>
              <a:t>Input</a:t>
            </a:r>
            <a:endParaRPr sz="1200" b="1"/>
          </a:p>
          <a:p>
            <a:pPr marL="0" lvl="0" indent="0" algn="l" rtl="0">
              <a:lnSpc>
                <a:spcPct val="100000"/>
              </a:lnSpc>
              <a:spcBef>
                <a:spcPts val="1600"/>
              </a:spcBef>
              <a:spcAft>
                <a:spcPts val="0"/>
              </a:spcAft>
              <a:buNone/>
            </a:pPr>
            <a:r>
              <a:rPr lang="en-GB" sz="1200" b="1">
                <a:solidFill>
                  <a:srgbClr val="9900FF"/>
                </a:solidFill>
              </a:rPr>
              <a:t>Configuration File</a:t>
            </a:r>
            <a:endParaRPr sz="1200">
              <a:solidFill>
                <a:srgbClr val="9900FF"/>
              </a:solidFill>
            </a:endParaRPr>
          </a:p>
          <a:p>
            <a:pPr marL="457200" lvl="0" indent="-304800" algn="l" rtl="0">
              <a:lnSpc>
                <a:spcPct val="100000"/>
              </a:lnSpc>
              <a:spcBef>
                <a:spcPts val="1600"/>
              </a:spcBef>
              <a:spcAft>
                <a:spcPts val="0"/>
              </a:spcAft>
              <a:buSzPts val="1200"/>
              <a:buChar char="●"/>
            </a:pPr>
            <a:r>
              <a:rPr lang="en-GB" sz="1200"/>
              <a:t>It consists of </a:t>
            </a:r>
            <a:endParaRPr sz="1200"/>
          </a:p>
          <a:p>
            <a:pPr marL="914400" lvl="1" indent="-304800" algn="l" rtl="0">
              <a:lnSpc>
                <a:spcPct val="100000"/>
              </a:lnSpc>
              <a:spcBef>
                <a:spcPts val="0"/>
              </a:spcBef>
              <a:spcAft>
                <a:spcPts val="0"/>
              </a:spcAft>
              <a:buSzPts val="1200"/>
              <a:buChar char="○"/>
            </a:pPr>
            <a:r>
              <a:rPr lang="en-GB" sz="1200"/>
              <a:t>input file location</a:t>
            </a:r>
            <a:endParaRPr sz="1200"/>
          </a:p>
          <a:p>
            <a:pPr marL="914400" lvl="1" indent="-304800" algn="l" rtl="0">
              <a:lnSpc>
                <a:spcPct val="100000"/>
              </a:lnSpc>
              <a:spcBef>
                <a:spcPts val="0"/>
              </a:spcBef>
              <a:spcAft>
                <a:spcPts val="0"/>
              </a:spcAft>
              <a:buSzPts val="1200"/>
              <a:buChar char="○"/>
            </a:pPr>
            <a:r>
              <a:rPr lang="en-GB" sz="1200"/>
              <a:t>output file location</a:t>
            </a:r>
            <a:endParaRPr sz="1200"/>
          </a:p>
          <a:p>
            <a:pPr marL="914400" lvl="1" indent="-304800" algn="l" rtl="0">
              <a:lnSpc>
                <a:spcPct val="100000"/>
              </a:lnSpc>
              <a:spcBef>
                <a:spcPts val="0"/>
              </a:spcBef>
              <a:spcAft>
                <a:spcPts val="0"/>
              </a:spcAft>
              <a:buSzPts val="1200"/>
              <a:buChar char="○"/>
            </a:pPr>
            <a:r>
              <a:rPr lang="en-GB" sz="1200"/>
              <a:t>delimiter in the actual data file</a:t>
            </a:r>
            <a:endParaRPr sz="1200"/>
          </a:p>
          <a:p>
            <a:pPr marL="457200" lvl="0" indent="-304800" algn="l" rtl="0">
              <a:lnSpc>
                <a:spcPct val="100000"/>
              </a:lnSpc>
              <a:spcBef>
                <a:spcPts val="0"/>
              </a:spcBef>
              <a:spcAft>
                <a:spcPts val="0"/>
              </a:spcAft>
              <a:buSzPts val="1200"/>
              <a:buChar char="●"/>
            </a:pPr>
            <a:r>
              <a:rPr lang="en-GB" sz="1200"/>
              <a:t>Get the configuration file from the DBFS</a:t>
            </a:r>
            <a:endParaRPr sz="1200"/>
          </a:p>
          <a:p>
            <a:pPr marL="0" lvl="0" indent="0" algn="l" rtl="0">
              <a:lnSpc>
                <a:spcPct val="100000"/>
              </a:lnSpc>
              <a:spcBef>
                <a:spcPts val="1600"/>
              </a:spcBef>
              <a:spcAft>
                <a:spcPts val="0"/>
              </a:spcAft>
              <a:buNone/>
            </a:pPr>
            <a:r>
              <a:rPr lang="en-GB" sz="1200" b="1">
                <a:solidFill>
                  <a:srgbClr val="9900FF"/>
                </a:solidFill>
              </a:rPr>
              <a:t>Auto Loan Datasets</a:t>
            </a:r>
            <a:endParaRPr sz="1200">
              <a:solidFill>
                <a:srgbClr val="9900FF"/>
              </a:solidFill>
            </a:endParaRPr>
          </a:p>
          <a:p>
            <a:pPr marL="457200" lvl="0" indent="-304800" algn="l" rtl="0">
              <a:lnSpc>
                <a:spcPct val="100000"/>
              </a:lnSpc>
              <a:spcBef>
                <a:spcPts val="1600"/>
              </a:spcBef>
              <a:spcAft>
                <a:spcPts val="0"/>
              </a:spcAft>
              <a:buSzPts val="1200"/>
              <a:buChar char="●"/>
            </a:pPr>
            <a:r>
              <a:rPr lang="en-GB" sz="1200"/>
              <a:t>application_id</a:t>
            </a:r>
            <a:endParaRPr sz="1200"/>
          </a:p>
          <a:p>
            <a:pPr marL="457200" lvl="0" indent="-304800" algn="l" rtl="0">
              <a:lnSpc>
                <a:spcPct val="100000"/>
              </a:lnSpc>
              <a:spcBef>
                <a:spcPts val="0"/>
              </a:spcBef>
              <a:spcAft>
                <a:spcPts val="0"/>
              </a:spcAft>
              <a:buSzPts val="1200"/>
              <a:buChar char="●"/>
            </a:pPr>
            <a:r>
              <a:rPr lang="en-GB" sz="1200"/>
              <a:t>customer_id</a:t>
            </a:r>
            <a:endParaRPr sz="1200"/>
          </a:p>
          <a:p>
            <a:pPr marL="457200" lvl="0" indent="-304800" algn="l" rtl="0">
              <a:lnSpc>
                <a:spcPct val="100000"/>
              </a:lnSpc>
              <a:spcBef>
                <a:spcPts val="0"/>
              </a:spcBef>
              <a:spcAft>
                <a:spcPts val="0"/>
              </a:spcAft>
              <a:buSzPts val="1200"/>
              <a:buChar char="●"/>
            </a:pPr>
            <a:r>
              <a:rPr lang="en-GB" sz="1200"/>
              <a:t>car_price</a:t>
            </a:r>
            <a:endParaRPr sz="1200"/>
          </a:p>
          <a:p>
            <a:pPr marL="457200" lvl="0" indent="-304800" algn="l" rtl="0">
              <a:lnSpc>
                <a:spcPct val="100000"/>
              </a:lnSpc>
              <a:spcBef>
                <a:spcPts val="0"/>
              </a:spcBef>
              <a:spcAft>
                <a:spcPts val="0"/>
              </a:spcAft>
              <a:buSzPts val="1200"/>
              <a:buChar char="●"/>
            </a:pPr>
            <a:r>
              <a:rPr lang="en-GB" sz="1200"/>
              <a:t>car_model</a:t>
            </a:r>
            <a:endParaRPr sz="1200"/>
          </a:p>
          <a:p>
            <a:pPr marL="457200" lvl="0" indent="-304800" algn="l" rtl="0">
              <a:lnSpc>
                <a:spcPct val="100000"/>
              </a:lnSpc>
              <a:spcBef>
                <a:spcPts val="0"/>
              </a:spcBef>
              <a:spcAft>
                <a:spcPts val="0"/>
              </a:spcAft>
              <a:buSzPts val="1200"/>
              <a:buChar char="●"/>
            </a:pPr>
            <a:r>
              <a:rPr lang="en-GB" sz="1200"/>
              <a:t>customer_location</a:t>
            </a:r>
            <a:endParaRPr sz="1200"/>
          </a:p>
          <a:p>
            <a:pPr marL="457200" lvl="0" indent="-304800" algn="l" rtl="0">
              <a:lnSpc>
                <a:spcPct val="100000"/>
              </a:lnSpc>
              <a:spcBef>
                <a:spcPts val="0"/>
              </a:spcBef>
              <a:spcAft>
                <a:spcPts val="0"/>
              </a:spcAft>
              <a:buSzPts val="1200"/>
              <a:buChar char="●"/>
            </a:pPr>
            <a:r>
              <a:rPr lang="en-GB" sz="1200"/>
              <a:t>request_date</a:t>
            </a:r>
            <a:endParaRPr sz="1200"/>
          </a:p>
          <a:p>
            <a:pPr marL="457200" lvl="0" indent="-304800" algn="l" rtl="0">
              <a:lnSpc>
                <a:spcPct val="100000"/>
              </a:lnSpc>
              <a:spcBef>
                <a:spcPts val="0"/>
              </a:spcBef>
              <a:spcAft>
                <a:spcPts val="0"/>
              </a:spcAft>
              <a:buSzPts val="1200"/>
              <a:buChar char="●"/>
            </a:pPr>
            <a:r>
              <a:rPr lang="en-GB" sz="1200"/>
              <a:t>loan_status</a:t>
            </a:r>
            <a:endParaRPr sz="1200"/>
          </a:p>
        </p:txBody>
      </p:sp>
      <p:sp>
        <p:nvSpPr>
          <p:cNvPr id="1268" name="Google Shape;1268;p1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a:t>
            </a:r>
            <a:endParaRPr/>
          </a:p>
        </p:txBody>
      </p:sp>
      <p:sp>
        <p:nvSpPr>
          <p:cNvPr id="1269" name="Google Shape;1269;p128"/>
          <p:cNvSpPr txBox="1"/>
          <p:nvPr/>
        </p:nvSpPr>
        <p:spPr>
          <a:xfrm>
            <a:off x="4450775" y="1266275"/>
            <a:ext cx="4381500" cy="372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b="1">
                <a:solidFill>
                  <a:schemeClr val="dk2"/>
                </a:solidFill>
                <a:latin typeface="Open Sans"/>
                <a:ea typeface="Open Sans"/>
                <a:cs typeface="Open Sans"/>
                <a:sym typeface="Open Sans"/>
              </a:rPr>
              <a:t>Perform following analysis</a:t>
            </a:r>
            <a:endParaRPr sz="1200" b="1">
              <a:solidFill>
                <a:schemeClr val="dk2"/>
              </a:solidFill>
              <a:latin typeface="Open Sans"/>
              <a:ea typeface="Open Sans"/>
              <a:cs typeface="Open Sans"/>
              <a:sym typeface="Open Sans"/>
            </a:endParaRPr>
          </a:p>
          <a:p>
            <a:pPr marL="457200" lvl="0" indent="-304800" algn="l" rtl="0">
              <a:lnSpc>
                <a:spcPct val="115000"/>
              </a:lnSpc>
              <a:spcBef>
                <a:spcPts val="1600"/>
              </a:spcBef>
              <a:spcAft>
                <a:spcPts val="0"/>
              </a:spcAft>
              <a:buClr>
                <a:schemeClr val="dk2"/>
              </a:buClr>
              <a:buSzPts val="1200"/>
              <a:buFont typeface="Open Sans"/>
              <a:buAutoNum type="arabicPeriod"/>
            </a:pPr>
            <a:r>
              <a:rPr lang="en-GB" sz="1200">
                <a:solidFill>
                  <a:schemeClr val="dk2"/>
                </a:solidFill>
                <a:latin typeface="Open Sans"/>
                <a:ea typeface="Open Sans"/>
                <a:cs typeface="Open Sans"/>
                <a:sym typeface="Open Sans"/>
              </a:rPr>
              <a:t>The month in which maximum loan requests were submitted in the last one year [2019-04-01 to 2020-03-31]</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Font typeface="Open Sans"/>
              <a:buAutoNum type="arabicPeriod"/>
            </a:pPr>
            <a:r>
              <a:rPr lang="en-GB" sz="1200">
                <a:solidFill>
                  <a:schemeClr val="dk2"/>
                </a:solidFill>
                <a:latin typeface="Open Sans"/>
                <a:ea typeface="Open Sans"/>
                <a:cs typeface="Open Sans"/>
                <a:sym typeface="Open Sans"/>
              </a:rPr>
              <a:t>Max, Min and Average number of applications submitted per customer id</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Font typeface="Open Sans"/>
              <a:buAutoNum type="arabicPeriod"/>
            </a:pPr>
            <a:r>
              <a:rPr lang="en-GB" sz="1200">
                <a:solidFill>
                  <a:schemeClr val="dk2"/>
                </a:solidFill>
                <a:latin typeface="Open Sans"/>
                <a:ea typeface="Open Sans"/>
                <a:cs typeface="Open Sans"/>
                <a:sym typeface="Open Sans"/>
              </a:rPr>
              <a:t>Top 10 highest car price against which applications got approved</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Font typeface="Open Sans"/>
              <a:buAutoNum type="arabicPeriod"/>
            </a:pPr>
            <a:r>
              <a:rPr lang="en-GB" sz="1200">
                <a:solidFill>
                  <a:schemeClr val="dk2"/>
                </a:solidFill>
                <a:latin typeface="Open Sans"/>
                <a:ea typeface="Open Sans"/>
                <a:cs typeface="Open Sans"/>
                <a:sym typeface="Open Sans"/>
              </a:rPr>
              <a:t>For each customer location, top 5 car models which have most loan applications in the last month</a:t>
            </a:r>
            <a:endParaRPr sz="12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7">
                                            <p:txEl>
                                              <p:pRg st="0" end="0"/>
                                            </p:txEl>
                                          </p:spTgt>
                                        </p:tgtEl>
                                        <p:attrNameLst>
                                          <p:attrName>style.visibility</p:attrName>
                                        </p:attrNameLst>
                                      </p:cBhvr>
                                      <p:to>
                                        <p:strVal val="visible"/>
                                      </p:to>
                                    </p:set>
                                    <p:animEffect transition="in" filter="fade">
                                      <p:cBhvr>
                                        <p:cTn id="7" dur="1000"/>
                                        <p:tgtEl>
                                          <p:spTgt spid="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7">
                                            <p:txEl>
                                              <p:pRg st="1" end="1"/>
                                            </p:txEl>
                                          </p:spTgt>
                                        </p:tgtEl>
                                        <p:attrNameLst>
                                          <p:attrName>style.visibility</p:attrName>
                                        </p:attrNameLst>
                                      </p:cBhvr>
                                      <p:to>
                                        <p:strVal val="visible"/>
                                      </p:to>
                                    </p:set>
                                    <p:animEffect transition="in" filter="fade">
                                      <p:cBhvr>
                                        <p:cTn id="12" dur="1000"/>
                                        <p:tgtEl>
                                          <p:spTgt spid="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7">
                                            <p:txEl>
                                              <p:pRg st="2" end="2"/>
                                            </p:txEl>
                                          </p:spTgt>
                                        </p:tgtEl>
                                        <p:attrNameLst>
                                          <p:attrName>style.visibility</p:attrName>
                                        </p:attrNameLst>
                                      </p:cBhvr>
                                      <p:to>
                                        <p:strVal val="visible"/>
                                      </p:to>
                                    </p:set>
                                    <p:animEffect transition="in" filter="fade">
                                      <p:cBhvr>
                                        <p:cTn id="17" dur="1000"/>
                                        <p:tgtEl>
                                          <p:spTgt spid="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67">
                                            <p:txEl>
                                              <p:pRg st="3" end="3"/>
                                            </p:txEl>
                                          </p:spTgt>
                                        </p:tgtEl>
                                        <p:attrNameLst>
                                          <p:attrName>style.visibility</p:attrName>
                                        </p:attrNameLst>
                                      </p:cBhvr>
                                      <p:to>
                                        <p:strVal val="visible"/>
                                      </p:to>
                                    </p:set>
                                    <p:animEffect transition="in" filter="fade">
                                      <p:cBhvr>
                                        <p:cTn id="22" dur="1000"/>
                                        <p:tgtEl>
                                          <p:spTgt spid="1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67">
                                            <p:txEl>
                                              <p:pRg st="4" end="4"/>
                                            </p:txEl>
                                          </p:spTgt>
                                        </p:tgtEl>
                                        <p:attrNameLst>
                                          <p:attrName>style.visibility</p:attrName>
                                        </p:attrNameLst>
                                      </p:cBhvr>
                                      <p:to>
                                        <p:strVal val="visible"/>
                                      </p:to>
                                    </p:set>
                                    <p:animEffect transition="in" filter="fade">
                                      <p:cBhvr>
                                        <p:cTn id="27" dur="1000"/>
                                        <p:tgtEl>
                                          <p:spTgt spid="1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67">
                                            <p:txEl>
                                              <p:pRg st="5" end="5"/>
                                            </p:txEl>
                                          </p:spTgt>
                                        </p:tgtEl>
                                        <p:attrNameLst>
                                          <p:attrName>style.visibility</p:attrName>
                                        </p:attrNameLst>
                                      </p:cBhvr>
                                      <p:to>
                                        <p:strVal val="visible"/>
                                      </p:to>
                                    </p:set>
                                    <p:animEffect transition="in" filter="fade">
                                      <p:cBhvr>
                                        <p:cTn id="32" dur="1000"/>
                                        <p:tgtEl>
                                          <p:spTgt spid="12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67">
                                            <p:txEl>
                                              <p:pRg st="6" end="6"/>
                                            </p:txEl>
                                          </p:spTgt>
                                        </p:tgtEl>
                                        <p:attrNameLst>
                                          <p:attrName>style.visibility</p:attrName>
                                        </p:attrNameLst>
                                      </p:cBhvr>
                                      <p:to>
                                        <p:strVal val="visible"/>
                                      </p:to>
                                    </p:set>
                                    <p:animEffect transition="in" filter="fade">
                                      <p:cBhvr>
                                        <p:cTn id="37" dur="1000"/>
                                        <p:tgtEl>
                                          <p:spTgt spid="12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67">
                                            <p:txEl>
                                              <p:pRg st="7" end="7"/>
                                            </p:txEl>
                                          </p:spTgt>
                                        </p:tgtEl>
                                        <p:attrNameLst>
                                          <p:attrName>style.visibility</p:attrName>
                                        </p:attrNameLst>
                                      </p:cBhvr>
                                      <p:to>
                                        <p:strVal val="visible"/>
                                      </p:to>
                                    </p:set>
                                    <p:animEffect transition="in" filter="fade">
                                      <p:cBhvr>
                                        <p:cTn id="42" dur="1000"/>
                                        <p:tgtEl>
                                          <p:spTgt spid="12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67">
                                            <p:txEl>
                                              <p:pRg st="8" end="8"/>
                                            </p:txEl>
                                          </p:spTgt>
                                        </p:tgtEl>
                                        <p:attrNameLst>
                                          <p:attrName>style.visibility</p:attrName>
                                        </p:attrNameLst>
                                      </p:cBhvr>
                                      <p:to>
                                        <p:strVal val="visible"/>
                                      </p:to>
                                    </p:set>
                                    <p:animEffect transition="in" filter="fade">
                                      <p:cBhvr>
                                        <p:cTn id="47" dur="1000"/>
                                        <p:tgtEl>
                                          <p:spTgt spid="12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67">
                                            <p:txEl>
                                              <p:pRg st="9" end="9"/>
                                            </p:txEl>
                                          </p:spTgt>
                                        </p:tgtEl>
                                        <p:attrNameLst>
                                          <p:attrName>style.visibility</p:attrName>
                                        </p:attrNameLst>
                                      </p:cBhvr>
                                      <p:to>
                                        <p:strVal val="visible"/>
                                      </p:to>
                                    </p:set>
                                    <p:animEffect transition="in" filter="fade">
                                      <p:cBhvr>
                                        <p:cTn id="52" dur="1000"/>
                                        <p:tgtEl>
                                          <p:spTgt spid="126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67">
                                            <p:txEl>
                                              <p:pRg st="10" end="10"/>
                                            </p:txEl>
                                          </p:spTgt>
                                        </p:tgtEl>
                                        <p:attrNameLst>
                                          <p:attrName>style.visibility</p:attrName>
                                        </p:attrNameLst>
                                      </p:cBhvr>
                                      <p:to>
                                        <p:strVal val="visible"/>
                                      </p:to>
                                    </p:set>
                                    <p:animEffect transition="in" filter="fade">
                                      <p:cBhvr>
                                        <p:cTn id="57" dur="1000"/>
                                        <p:tgtEl>
                                          <p:spTgt spid="126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67">
                                            <p:txEl>
                                              <p:pRg st="11" end="11"/>
                                            </p:txEl>
                                          </p:spTgt>
                                        </p:tgtEl>
                                        <p:attrNameLst>
                                          <p:attrName>style.visibility</p:attrName>
                                        </p:attrNameLst>
                                      </p:cBhvr>
                                      <p:to>
                                        <p:strVal val="visible"/>
                                      </p:to>
                                    </p:set>
                                    <p:animEffect transition="in" filter="fade">
                                      <p:cBhvr>
                                        <p:cTn id="62" dur="1000"/>
                                        <p:tgtEl>
                                          <p:spTgt spid="126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67">
                                            <p:txEl>
                                              <p:pRg st="12" end="12"/>
                                            </p:txEl>
                                          </p:spTgt>
                                        </p:tgtEl>
                                        <p:attrNameLst>
                                          <p:attrName>style.visibility</p:attrName>
                                        </p:attrNameLst>
                                      </p:cBhvr>
                                      <p:to>
                                        <p:strVal val="visible"/>
                                      </p:to>
                                    </p:set>
                                    <p:animEffect transition="in" filter="fade">
                                      <p:cBhvr>
                                        <p:cTn id="67" dur="1000"/>
                                        <p:tgtEl>
                                          <p:spTgt spid="126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67">
                                            <p:txEl>
                                              <p:pRg st="13" end="13"/>
                                            </p:txEl>
                                          </p:spTgt>
                                        </p:tgtEl>
                                        <p:attrNameLst>
                                          <p:attrName>style.visibility</p:attrName>
                                        </p:attrNameLst>
                                      </p:cBhvr>
                                      <p:to>
                                        <p:strVal val="visible"/>
                                      </p:to>
                                    </p:set>
                                    <p:animEffect transition="in" filter="fade">
                                      <p:cBhvr>
                                        <p:cTn id="72" dur="1000"/>
                                        <p:tgtEl>
                                          <p:spTgt spid="1267">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67">
                                            <p:txEl>
                                              <p:pRg st="14" end="14"/>
                                            </p:txEl>
                                          </p:spTgt>
                                        </p:tgtEl>
                                        <p:attrNameLst>
                                          <p:attrName>style.visibility</p:attrName>
                                        </p:attrNameLst>
                                      </p:cBhvr>
                                      <p:to>
                                        <p:strVal val="visible"/>
                                      </p:to>
                                    </p:set>
                                    <p:animEffect transition="in" filter="fade">
                                      <p:cBhvr>
                                        <p:cTn id="77" dur="1000"/>
                                        <p:tgtEl>
                                          <p:spTgt spid="1267">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69">
                                            <p:txEl>
                                              <p:pRg st="0" end="0"/>
                                            </p:txEl>
                                          </p:spTgt>
                                        </p:tgtEl>
                                        <p:attrNameLst>
                                          <p:attrName>style.visibility</p:attrName>
                                        </p:attrNameLst>
                                      </p:cBhvr>
                                      <p:to>
                                        <p:strVal val="visible"/>
                                      </p:to>
                                    </p:set>
                                    <p:animEffect transition="in" filter="fade">
                                      <p:cBhvr>
                                        <p:cTn id="82" dur="1000"/>
                                        <p:tgtEl>
                                          <p:spTgt spid="1269">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69">
                                            <p:txEl>
                                              <p:pRg st="1" end="1"/>
                                            </p:txEl>
                                          </p:spTgt>
                                        </p:tgtEl>
                                        <p:attrNameLst>
                                          <p:attrName>style.visibility</p:attrName>
                                        </p:attrNameLst>
                                      </p:cBhvr>
                                      <p:to>
                                        <p:strVal val="visible"/>
                                      </p:to>
                                    </p:set>
                                    <p:animEffect transition="in" filter="fade">
                                      <p:cBhvr>
                                        <p:cTn id="87" dur="1000"/>
                                        <p:tgtEl>
                                          <p:spTgt spid="1269">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269">
                                            <p:txEl>
                                              <p:pRg st="2" end="2"/>
                                            </p:txEl>
                                          </p:spTgt>
                                        </p:tgtEl>
                                        <p:attrNameLst>
                                          <p:attrName>style.visibility</p:attrName>
                                        </p:attrNameLst>
                                      </p:cBhvr>
                                      <p:to>
                                        <p:strVal val="visible"/>
                                      </p:to>
                                    </p:set>
                                    <p:animEffect transition="in" filter="fade">
                                      <p:cBhvr>
                                        <p:cTn id="92" dur="1000"/>
                                        <p:tgtEl>
                                          <p:spTgt spid="1269">
                                            <p:txEl>
                                              <p:pRg st="2" end="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269">
                                            <p:txEl>
                                              <p:pRg st="3" end="3"/>
                                            </p:txEl>
                                          </p:spTgt>
                                        </p:tgtEl>
                                        <p:attrNameLst>
                                          <p:attrName>style.visibility</p:attrName>
                                        </p:attrNameLst>
                                      </p:cBhvr>
                                      <p:to>
                                        <p:strVal val="visible"/>
                                      </p:to>
                                    </p:set>
                                    <p:animEffect transition="in" filter="fade">
                                      <p:cBhvr>
                                        <p:cTn id="97" dur="1000"/>
                                        <p:tgtEl>
                                          <p:spTgt spid="1269">
                                            <p:txEl>
                                              <p:pRg st="3" end="3"/>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269">
                                            <p:txEl>
                                              <p:pRg st="4" end="4"/>
                                            </p:txEl>
                                          </p:spTgt>
                                        </p:tgtEl>
                                        <p:attrNameLst>
                                          <p:attrName>style.visibility</p:attrName>
                                        </p:attrNameLst>
                                      </p:cBhvr>
                                      <p:to>
                                        <p:strVal val="visible"/>
                                      </p:to>
                                    </p:set>
                                    <p:animEffect transition="in" filter="fade">
                                      <p:cBhvr>
                                        <p:cTn id="102" dur="1000"/>
                                        <p:tgtEl>
                                          <p:spTgt spid="12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129"/>
          <p:cNvSpPr txBox="1">
            <a:spLocks noGrp="1"/>
          </p:cNvSpPr>
          <p:nvPr>
            <p:ph type="title"/>
          </p:nvPr>
        </p:nvSpPr>
        <p:spPr>
          <a:xfrm>
            <a:off x="490250" y="526350"/>
            <a:ext cx="7415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Solution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30"/>
          <p:cNvSpPr txBox="1"/>
          <p:nvPr/>
        </p:nvSpPr>
        <p:spPr>
          <a:xfrm>
            <a:off x="2933225" y="2422950"/>
            <a:ext cx="3570600" cy="210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80" name="Google Shape;1280;p1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groupByKey to get top N values</a:t>
            </a:r>
            <a:endParaRPr/>
          </a:p>
        </p:txBody>
      </p:sp>
      <p:sp>
        <p:nvSpPr>
          <p:cNvPr id="1281" name="Google Shape;1281;p130"/>
          <p:cNvSpPr txBox="1"/>
          <p:nvPr/>
        </p:nvSpPr>
        <p:spPr>
          <a:xfrm>
            <a:off x="688625" y="2065900"/>
            <a:ext cx="1249800" cy="2839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latin typeface="Open Sans"/>
                <a:ea typeface="Open Sans"/>
                <a:cs typeface="Open Sans"/>
                <a:sym typeface="Open Sans"/>
              </a:rPr>
              <a:t>S1, C1, 10</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S1, C2, 12</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S1, C3, 8</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S1, C4, 14</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S2, C1, 9</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S2, C2, 19</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S2, C3, 20</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S2, C4, 11</a:t>
            </a:r>
            <a:endParaRPr>
              <a:latin typeface="Open Sans"/>
              <a:ea typeface="Open Sans"/>
              <a:cs typeface="Open Sans"/>
              <a:sym typeface="Open Sans"/>
            </a:endParaRPr>
          </a:p>
        </p:txBody>
      </p:sp>
      <p:sp>
        <p:nvSpPr>
          <p:cNvPr id="1282" name="Google Shape;1282;p130"/>
          <p:cNvSpPr txBox="1"/>
          <p:nvPr/>
        </p:nvSpPr>
        <p:spPr>
          <a:xfrm>
            <a:off x="3026750" y="2590738"/>
            <a:ext cx="3332700" cy="54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S1, [(C1, 10), (C2, 12), (C3, 8), (C4, 14)]</a:t>
            </a:r>
            <a:endParaRPr>
              <a:latin typeface="Open Sans"/>
              <a:ea typeface="Open Sans"/>
              <a:cs typeface="Open Sans"/>
              <a:sym typeface="Open Sans"/>
            </a:endParaRPr>
          </a:p>
        </p:txBody>
      </p:sp>
      <p:sp>
        <p:nvSpPr>
          <p:cNvPr id="1283" name="Google Shape;1283;p130"/>
          <p:cNvSpPr txBox="1"/>
          <p:nvPr/>
        </p:nvSpPr>
        <p:spPr>
          <a:xfrm>
            <a:off x="3026750" y="3799575"/>
            <a:ext cx="3332700" cy="54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S2, [(C1, 9), (C2, 19), (C3, 20), (C4, 11)]</a:t>
            </a:r>
            <a:endParaRPr>
              <a:latin typeface="Open Sans"/>
              <a:ea typeface="Open Sans"/>
              <a:cs typeface="Open Sans"/>
              <a:sym typeface="Open Sans"/>
            </a:endParaRPr>
          </a:p>
        </p:txBody>
      </p:sp>
      <p:sp>
        <p:nvSpPr>
          <p:cNvPr id="1284" name="Google Shape;1284;p130"/>
          <p:cNvSpPr/>
          <p:nvPr/>
        </p:nvSpPr>
        <p:spPr>
          <a:xfrm>
            <a:off x="450575" y="1152425"/>
            <a:ext cx="1980900" cy="707400"/>
          </a:xfrm>
          <a:prstGeom prst="wedgeRectCallout">
            <a:avLst>
              <a:gd name="adj1" fmla="val -20833"/>
              <a:gd name="adj2" fmla="val 6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RDD with state, car type and number of applications</a:t>
            </a:r>
            <a:endParaRPr/>
          </a:p>
        </p:txBody>
      </p:sp>
      <p:sp>
        <p:nvSpPr>
          <p:cNvPr id="1285" name="Google Shape;1285;p130"/>
          <p:cNvSpPr/>
          <p:nvPr/>
        </p:nvSpPr>
        <p:spPr>
          <a:xfrm>
            <a:off x="3451025" y="1358500"/>
            <a:ext cx="2908200" cy="707400"/>
          </a:xfrm>
          <a:prstGeom prst="wedgeRectCallout">
            <a:avLst>
              <a:gd name="adj1" fmla="val -20833"/>
              <a:gd name="adj2" fmla="val 625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RDD created after groupByKey operation with state as the key</a:t>
            </a:r>
            <a:endParaRPr/>
          </a:p>
        </p:txBody>
      </p:sp>
      <p:sp>
        <p:nvSpPr>
          <p:cNvPr id="1286" name="Google Shape;1286;p130"/>
          <p:cNvSpPr/>
          <p:nvPr/>
        </p:nvSpPr>
        <p:spPr>
          <a:xfrm>
            <a:off x="6699450" y="1358500"/>
            <a:ext cx="1768200" cy="1428300"/>
          </a:xfrm>
          <a:prstGeom prst="wedgeEllipseCallout">
            <a:avLst>
              <a:gd name="adj1" fmla="val -20833"/>
              <a:gd name="adj2" fmla="val 6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Perform sort operation on the values (descending order of the number of applications) and get the top N</a:t>
            </a:r>
            <a:endParaRPr sz="1000"/>
          </a:p>
        </p:txBody>
      </p:sp>
      <p:cxnSp>
        <p:nvCxnSpPr>
          <p:cNvPr id="1287" name="Google Shape;1287;p130"/>
          <p:cNvCxnSpPr>
            <a:stCxn id="1281" idx="3"/>
            <a:endCxn id="1279" idx="1"/>
          </p:cNvCxnSpPr>
          <p:nvPr/>
        </p:nvCxnSpPr>
        <p:spPr>
          <a:xfrm rot="10800000" flipH="1">
            <a:off x="1938425" y="3477100"/>
            <a:ext cx="994800" cy="8700"/>
          </a:xfrm>
          <a:prstGeom prst="straightConnector1">
            <a:avLst/>
          </a:prstGeom>
          <a:noFill/>
          <a:ln w="9525" cap="flat" cmpd="sng">
            <a:solidFill>
              <a:schemeClr val="dk2"/>
            </a:solidFill>
            <a:prstDash val="solid"/>
            <a:round/>
            <a:headEnd type="none" w="med" len="med"/>
            <a:tailEnd type="triangle" w="med" len="med"/>
          </a:ln>
        </p:spPr>
      </p:cxnSp>
      <p:sp>
        <p:nvSpPr>
          <p:cNvPr id="1288" name="Google Shape;1288;p130"/>
          <p:cNvSpPr txBox="1"/>
          <p:nvPr/>
        </p:nvSpPr>
        <p:spPr>
          <a:xfrm>
            <a:off x="6818400" y="3290150"/>
            <a:ext cx="2013900" cy="13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CC0000"/>
                </a:solidFill>
                <a:latin typeface="Open Sans"/>
                <a:ea typeface="Open Sans"/>
                <a:cs typeface="Open Sans"/>
                <a:sym typeface="Open Sans"/>
              </a:rPr>
              <a:t>Limitation</a:t>
            </a:r>
            <a:endParaRPr sz="1200" b="1">
              <a:solidFill>
                <a:srgbClr val="CC0000"/>
              </a:solidFill>
              <a:latin typeface="Open Sans"/>
              <a:ea typeface="Open Sans"/>
              <a:cs typeface="Open Sans"/>
              <a:sym typeface="Open Sans"/>
            </a:endParaRPr>
          </a:p>
          <a:p>
            <a:pPr marL="0" lvl="0" indent="0" algn="l" rtl="0">
              <a:spcBef>
                <a:spcPts val="0"/>
              </a:spcBef>
              <a:spcAft>
                <a:spcPts val="0"/>
              </a:spcAft>
              <a:buNone/>
            </a:pPr>
            <a:r>
              <a:rPr lang="en-GB" sz="1200">
                <a:solidFill>
                  <a:srgbClr val="CC0000"/>
                </a:solidFill>
                <a:latin typeface="Open Sans"/>
                <a:ea typeface="Open Sans"/>
                <a:cs typeface="Open Sans"/>
                <a:sym typeface="Open Sans"/>
              </a:rPr>
              <a:t>Materializing the iterator into a list can give out of memory error for large number of values</a:t>
            </a:r>
            <a:endParaRPr sz="1200">
              <a:solidFill>
                <a:srgbClr val="CC0000"/>
              </a:solidFill>
              <a:latin typeface="Open Sans"/>
              <a:ea typeface="Open Sans"/>
              <a:cs typeface="Open Sans"/>
              <a:sym typeface="Open Sans"/>
            </a:endParaRPr>
          </a:p>
        </p:txBody>
      </p:sp>
      <p:sp>
        <p:nvSpPr>
          <p:cNvPr id="1289" name="Google Shape;1289;p130"/>
          <p:cNvSpPr txBox="1"/>
          <p:nvPr/>
        </p:nvSpPr>
        <p:spPr>
          <a:xfrm>
            <a:off x="1987775" y="3032500"/>
            <a:ext cx="8961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Open Sans"/>
                <a:ea typeface="Open Sans"/>
                <a:cs typeface="Open Sans"/>
                <a:sym typeface="Open Sans"/>
              </a:rPr>
              <a:t>groupByKey</a:t>
            </a:r>
            <a:endParaRPr sz="10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1"/>
                                        </p:tgtEl>
                                        <p:attrNameLst>
                                          <p:attrName>style.visibility</p:attrName>
                                        </p:attrNameLst>
                                      </p:cBhvr>
                                      <p:to>
                                        <p:strVal val="visible"/>
                                      </p:to>
                                    </p:set>
                                    <p:animEffect transition="in" filter="fade">
                                      <p:cBhvr>
                                        <p:cTn id="7" dur="1000"/>
                                        <p:tgtEl>
                                          <p:spTgt spid="12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4"/>
                                        </p:tgtEl>
                                        <p:attrNameLst>
                                          <p:attrName>style.visibility</p:attrName>
                                        </p:attrNameLst>
                                      </p:cBhvr>
                                      <p:to>
                                        <p:strVal val="visible"/>
                                      </p:to>
                                    </p:set>
                                    <p:animEffect transition="in" filter="fade">
                                      <p:cBhvr>
                                        <p:cTn id="12" dur="1000"/>
                                        <p:tgtEl>
                                          <p:spTgt spid="12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7"/>
                                        </p:tgtEl>
                                        <p:attrNameLst>
                                          <p:attrName>style.visibility</p:attrName>
                                        </p:attrNameLst>
                                      </p:cBhvr>
                                      <p:to>
                                        <p:strVal val="visible"/>
                                      </p:to>
                                    </p:set>
                                    <p:animEffect transition="in" filter="fade">
                                      <p:cBhvr>
                                        <p:cTn id="17" dur="1000"/>
                                        <p:tgtEl>
                                          <p:spTgt spid="12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9"/>
                                        </p:tgtEl>
                                        <p:attrNameLst>
                                          <p:attrName>style.visibility</p:attrName>
                                        </p:attrNameLst>
                                      </p:cBhvr>
                                      <p:to>
                                        <p:strVal val="visible"/>
                                      </p:to>
                                    </p:set>
                                    <p:animEffect transition="in" filter="fade">
                                      <p:cBhvr>
                                        <p:cTn id="22" dur="1000"/>
                                        <p:tgtEl>
                                          <p:spTgt spid="12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79"/>
                                        </p:tgtEl>
                                        <p:attrNameLst>
                                          <p:attrName>style.visibility</p:attrName>
                                        </p:attrNameLst>
                                      </p:cBhvr>
                                      <p:to>
                                        <p:strVal val="visible"/>
                                      </p:to>
                                    </p:set>
                                    <p:animEffect transition="in" filter="fade">
                                      <p:cBhvr>
                                        <p:cTn id="27" dur="1000"/>
                                        <p:tgtEl>
                                          <p:spTgt spid="12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5"/>
                                        </p:tgtEl>
                                        <p:attrNameLst>
                                          <p:attrName>style.visibility</p:attrName>
                                        </p:attrNameLst>
                                      </p:cBhvr>
                                      <p:to>
                                        <p:strVal val="visible"/>
                                      </p:to>
                                    </p:set>
                                    <p:animEffect transition="in" filter="fade">
                                      <p:cBhvr>
                                        <p:cTn id="32" dur="1000"/>
                                        <p:tgtEl>
                                          <p:spTgt spid="12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2"/>
                                        </p:tgtEl>
                                        <p:attrNameLst>
                                          <p:attrName>style.visibility</p:attrName>
                                        </p:attrNameLst>
                                      </p:cBhvr>
                                      <p:to>
                                        <p:strVal val="visible"/>
                                      </p:to>
                                    </p:set>
                                    <p:animEffect transition="in" filter="fade">
                                      <p:cBhvr>
                                        <p:cTn id="37" dur="1000"/>
                                        <p:tgtEl>
                                          <p:spTgt spid="128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83"/>
                                        </p:tgtEl>
                                        <p:attrNameLst>
                                          <p:attrName>style.visibility</p:attrName>
                                        </p:attrNameLst>
                                      </p:cBhvr>
                                      <p:to>
                                        <p:strVal val="visible"/>
                                      </p:to>
                                    </p:set>
                                    <p:animEffect transition="in" filter="fade">
                                      <p:cBhvr>
                                        <p:cTn id="42" dur="1000"/>
                                        <p:tgtEl>
                                          <p:spTgt spid="128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86"/>
                                        </p:tgtEl>
                                        <p:attrNameLst>
                                          <p:attrName>style.visibility</p:attrName>
                                        </p:attrNameLst>
                                      </p:cBhvr>
                                      <p:to>
                                        <p:strVal val="visible"/>
                                      </p:to>
                                    </p:set>
                                    <p:animEffect transition="in" filter="fade">
                                      <p:cBhvr>
                                        <p:cTn id="47" dur="1000"/>
                                        <p:tgtEl>
                                          <p:spTgt spid="128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88">
                                            <p:txEl>
                                              <p:pRg st="0" end="0"/>
                                            </p:txEl>
                                          </p:spTgt>
                                        </p:tgtEl>
                                        <p:attrNameLst>
                                          <p:attrName>style.visibility</p:attrName>
                                        </p:attrNameLst>
                                      </p:cBhvr>
                                      <p:to>
                                        <p:strVal val="visible"/>
                                      </p:to>
                                    </p:set>
                                    <p:animEffect transition="in" filter="fade">
                                      <p:cBhvr>
                                        <p:cTn id="52" dur="1000"/>
                                        <p:tgtEl>
                                          <p:spTgt spid="128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88">
                                            <p:txEl>
                                              <p:pRg st="1" end="1"/>
                                            </p:txEl>
                                          </p:spTgt>
                                        </p:tgtEl>
                                        <p:attrNameLst>
                                          <p:attrName>style.visibility</p:attrName>
                                        </p:attrNameLst>
                                      </p:cBhvr>
                                      <p:to>
                                        <p:strVal val="visible"/>
                                      </p:to>
                                    </p:set>
                                    <p:animEffect transition="in" filter="fade">
                                      <p:cBhvr>
                                        <p:cTn id="57" dur="1000"/>
                                        <p:tgtEl>
                                          <p:spTgt spid="12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31"/>
          <p:cNvSpPr txBox="1"/>
          <p:nvPr/>
        </p:nvSpPr>
        <p:spPr>
          <a:xfrm>
            <a:off x="4548375" y="2329450"/>
            <a:ext cx="1479300" cy="235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95" name="Google Shape;1295;p1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secondary sort to order values</a:t>
            </a:r>
            <a:endParaRPr/>
          </a:p>
        </p:txBody>
      </p:sp>
      <p:sp>
        <p:nvSpPr>
          <p:cNvPr id="1296" name="Google Shape;1296;p131"/>
          <p:cNvSpPr txBox="1"/>
          <p:nvPr/>
        </p:nvSpPr>
        <p:spPr>
          <a:xfrm>
            <a:off x="1436775" y="2065900"/>
            <a:ext cx="1249800" cy="2839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latin typeface="Open Sans"/>
                <a:ea typeface="Open Sans"/>
                <a:cs typeface="Open Sans"/>
                <a:sym typeface="Open Sans"/>
              </a:rPr>
              <a:t>S1, C1, 10</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S1, C2, 12</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S1, C3, 8</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S1, C4, 14</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S2, C1, 9</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S2, C2, 19</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S2, C3, 20</a:t>
            </a:r>
            <a:endParaRPr>
              <a:latin typeface="Open Sans"/>
              <a:ea typeface="Open Sans"/>
              <a:cs typeface="Open Sans"/>
              <a:sym typeface="Open Sans"/>
            </a:endParaRPr>
          </a:p>
          <a:p>
            <a:pPr marL="0" lvl="0" indent="0" algn="l" rtl="0">
              <a:lnSpc>
                <a:spcPct val="150000"/>
              </a:lnSpc>
              <a:spcBef>
                <a:spcPts val="0"/>
              </a:spcBef>
              <a:spcAft>
                <a:spcPts val="0"/>
              </a:spcAft>
              <a:buNone/>
            </a:pPr>
            <a:r>
              <a:rPr lang="en-GB">
                <a:latin typeface="Open Sans"/>
                <a:ea typeface="Open Sans"/>
                <a:cs typeface="Open Sans"/>
                <a:sym typeface="Open Sans"/>
              </a:rPr>
              <a:t>S2, C4, 11</a:t>
            </a:r>
            <a:endParaRPr>
              <a:latin typeface="Open Sans"/>
              <a:ea typeface="Open Sans"/>
              <a:cs typeface="Open Sans"/>
              <a:sym typeface="Open Sans"/>
            </a:endParaRPr>
          </a:p>
        </p:txBody>
      </p:sp>
      <p:sp>
        <p:nvSpPr>
          <p:cNvPr id="1297" name="Google Shape;1297;p131"/>
          <p:cNvSpPr txBox="1"/>
          <p:nvPr/>
        </p:nvSpPr>
        <p:spPr>
          <a:xfrm>
            <a:off x="4667575" y="2435125"/>
            <a:ext cx="1215600" cy="97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latin typeface="Open Sans"/>
                <a:ea typeface="Open Sans"/>
                <a:cs typeface="Open Sans"/>
                <a:sym typeface="Open Sans"/>
              </a:rPr>
              <a:t>S1, 14, C4</a:t>
            </a:r>
            <a:endParaRPr>
              <a:latin typeface="Open Sans"/>
              <a:ea typeface="Open Sans"/>
              <a:cs typeface="Open Sans"/>
              <a:sym typeface="Open Sans"/>
            </a:endParaRPr>
          </a:p>
          <a:p>
            <a:pPr marL="0" lvl="0" indent="0" algn="l" rtl="0">
              <a:lnSpc>
                <a:spcPct val="100000"/>
              </a:lnSpc>
              <a:spcBef>
                <a:spcPts val="0"/>
              </a:spcBef>
              <a:spcAft>
                <a:spcPts val="0"/>
              </a:spcAft>
              <a:buNone/>
            </a:pPr>
            <a:r>
              <a:rPr lang="en-GB">
                <a:latin typeface="Open Sans"/>
                <a:ea typeface="Open Sans"/>
                <a:cs typeface="Open Sans"/>
                <a:sym typeface="Open Sans"/>
              </a:rPr>
              <a:t>S1, 12, C2</a:t>
            </a:r>
            <a:endParaRPr>
              <a:latin typeface="Open Sans"/>
              <a:ea typeface="Open Sans"/>
              <a:cs typeface="Open Sans"/>
              <a:sym typeface="Open Sans"/>
            </a:endParaRPr>
          </a:p>
          <a:p>
            <a:pPr marL="0" lvl="0" indent="0" algn="l" rtl="0">
              <a:lnSpc>
                <a:spcPct val="100000"/>
              </a:lnSpc>
              <a:spcBef>
                <a:spcPts val="0"/>
              </a:spcBef>
              <a:spcAft>
                <a:spcPts val="0"/>
              </a:spcAft>
              <a:buNone/>
            </a:pPr>
            <a:r>
              <a:rPr lang="en-GB">
                <a:latin typeface="Open Sans"/>
                <a:ea typeface="Open Sans"/>
                <a:cs typeface="Open Sans"/>
                <a:sym typeface="Open Sans"/>
              </a:rPr>
              <a:t>S1, 10, C1</a:t>
            </a:r>
            <a:endParaRPr>
              <a:latin typeface="Open Sans"/>
              <a:ea typeface="Open Sans"/>
              <a:cs typeface="Open Sans"/>
              <a:sym typeface="Open Sans"/>
            </a:endParaRPr>
          </a:p>
          <a:p>
            <a:pPr marL="0" lvl="0" indent="0" algn="l" rtl="0">
              <a:lnSpc>
                <a:spcPct val="100000"/>
              </a:lnSpc>
              <a:spcBef>
                <a:spcPts val="0"/>
              </a:spcBef>
              <a:spcAft>
                <a:spcPts val="0"/>
              </a:spcAft>
              <a:buNone/>
            </a:pPr>
            <a:r>
              <a:rPr lang="en-GB">
                <a:latin typeface="Open Sans"/>
                <a:ea typeface="Open Sans"/>
                <a:cs typeface="Open Sans"/>
                <a:sym typeface="Open Sans"/>
              </a:rPr>
              <a:t>S1, 8, C3</a:t>
            </a:r>
            <a:endParaRPr>
              <a:latin typeface="Open Sans"/>
              <a:ea typeface="Open Sans"/>
              <a:cs typeface="Open Sans"/>
              <a:sym typeface="Open Sans"/>
            </a:endParaRPr>
          </a:p>
        </p:txBody>
      </p:sp>
      <p:sp>
        <p:nvSpPr>
          <p:cNvPr id="1298" name="Google Shape;1298;p131"/>
          <p:cNvSpPr/>
          <p:nvPr/>
        </p:nvSpPr>
        <p:spPr>
          <a:xfrm>
            <a:off x="1198725" y="1152425"/>
            <a:ext cx="1980900" cy="707400"/>
          </a:xfrm>
          <a:prstGeom prst="wedgeRectCallout">
            <a:avLst>
              <a:gd name="adj1" fmla="val -20833"/>
              <a:gd name="adj2" fmla="val 6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RDD with state, car type and number of applications</a:t>
            </a:r>
            <a:endParaRPr/>
          </a:p>
        </p:txBody>
      </p:sp>
      <p:sp>
        <p:nvSpPr>
          <p:cNvPr id="1299" name="Google Shape;1299;p131"/>
          <p:cNvSpPr/>
          <p:nvPr/>
        </p:nvSpPr>
        <p:spPr>
          <a:xfrm>
            <a:off x="3774900" y="1334775"/>
            <a:ext cx="3239100" cy="816000"/>
          </a:xfrm>
          <a:prstGeom prst="wedgeRectCallout">
            <a:avLst>
              <a:gd name="adj1" fmla="val -20833"/>
              <a:gd name="adj2" fmla="val 625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RDD created after secondary sort with (state, num applications) as key (sorted in descending order) and state to decide partitions</a:t>
            </a:r>
            <a:endParaRPr/>
          </a:p>
        </p:txBody>
      </p:sp>
      <p:sp>
        <p:nvSpPr>
          <p:cNvPr id="1300" name="Google Shape;1300;p131"/>
          <p:cNvSpPr/>
          <p:nvPr/>
        </p:nvSpPr>
        <p:spPr>
          <a:xfrm>
            <a:off x="6121300" y="2233525"/>
            <a:ext cx="1912800" cy="759000"/>
          </a:xfrm>
          <a:prstGeom prst="wedgeEllipseCallout">
            <a:avLst>
              <a:gd name="adj1" fmla="val -20833"/>
              <a:gd name="adj2" fmla="val 6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Perform mapPartitions to get the top N for each state</a:t>
            </a:r>
            <a:endParaRPr sz="1000"/>
          </a:p>
        </p:txBody>
      </p:sp>
      <p:cxnSp>
        <p:nvCxnSpPr>
          <p:cNvPr id="1301" name="Google Shape;1301;p131"/>
          <p:cNvCxnSpPr>
            <a:stCxn id="1296" idx="3"/>
            <a:endCxn id="1294" idx="1"/>
          </p:cNvCxnSpPr>
          <p:nvPr/>
        </p:nvCxnSpPr>
        <p:spPr>
          <a:xfrm>
            <a:off x="2686575" y="3485800"/>
            <a:ext cx="1861800" cy="21300"/>
          </a:xfrm>
          <a:prstGeom prst="straightConnector1">
            <a:avLst/>
          </a:prstGeom>
          <a:noFill/>
          <a:ln w="9525" cap="flat" cmpd="sng">
            <a:solidFill>
              <a:schemeClr val="dk2"/>
            </a:solidFill>
            <a:prstDash val="solid"/>
            <a:round/>
            <a:headEnd type="none" w="med" len="med"/>
            <a:tailEnd type="triangle" w="med" len="med"/>
          </a:ln>
        </p:spPr>
      </p:cxnSp>
      <p:sp>
        <p:nvSpPr>
          <p:cNvPr id="1302" name="Google Shape;1302;p131"/>
          <p:cNvSpPr txBox="1"/>
          <p:nvPr/>
        </p:nvSpPr>
        <p:spPr>
          <a:xfrm>
            <a:off x="4667575" y="3557950"/>
            <a:ext cx="1215600" cy="97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S2, 20, C3</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S2, 19, C2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S2, 11, C4</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S2, 9, C1</a:t>
            </a:r>
            <a:endParaRPr>
              <a:latin typeface="Open Sans"/>
              <a:ea typeface="Open Sans"/>
              <a:cs typeface="Open Sans"/>
              <a:sym typeface="Open Sans"/>
            </a:endParaRPr>
          </a:p>
        </p:txBody>
      </p:sp>
      <p:sp>
        <p:nvSpPr>
          <p:cNvPr id="1303" name="Google Shape;1303;p131"/>
          <p:cNvSpPr txBox="1"/>
          <p:nvPr/>
        </p:nvSpPr>
        <p:spPr>
          <a:xfrm>
            <a:off x="6410250" y="3341175"/>
            <a:ext cx="2465700" cy="1343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38761D"/>
              </a:buClr>
              <a:buSzPts val="1200"/>
              <a:buFont typeface="Open Sans"/>
              <a:buChar char="●"/>
            </a:pPr>
            <a:r>
              <a:rPr lang="en-GB" sz="1200">
                <a:solidFill>
                  <a:srgbClr val="38761D"/>
                </a:solidFill>
                <a:latin typeface="Open Sans"/>
                <a:ea typeface="Open Sans"/>
                <a:cs typeface="Open Sans"/>
                <a:sym typeface="Open Sans"/>
              </a:rPr>
              <a:t>Makes use of the sorting the keys during the shuffle, hence no extra overhead</a:t>
            </a:r>
            <a:endParaRPr sz="1200">
              <a:solidFill>
                <a:srgbClr val="38761D"/>
              </a:solidFill>
              <a:latin typeface="Open Sans"/>
              <a:ea typeface="Open Sans"/>
              <a:cs typeface="Open Sans"/>
              <a:sym typeface="Open Sans"/>
            </a:endParaRPr>
          </a:p>
          <a:p>
            <a:pPr marL="0" lvl="0" indent="0" algn="l" rtl="0">
              <a:spcBef>
                <a:spcPts val="0"/>
              </a:spcBef>
              <a:spcAft>
                <a:spcPts val="0"/>
              </a:spcAft>
              <a:buNone/>
            </a:pPr>
            <a:endParaRPr sz="1200">
              <a:solidFill>
                <a:srgbClr val="38761D"/>
              </a:solidFill>
              <a:latin typeface="Open Sans"/>
              <a:ea typeface="Open Sans"/>
              <a:cs typeface="Open Sans"/>
              <a:sym typeface="Open Sans"/>
            </a:endParaRPr>
          </a:p>
          <a:p>
            <a:pPr marL="457200" lvl="0" indent="-304800" algn="l" rtl="0">
              <a:spcBef>
                <a:spcPts val="0"/>
              </a:spcBef>
              <a:spcAft>
                <a:spcPts val="0"/>
              </a:spcAft>
              <a:buClr>
                <a:srgbClr val="38761D"/>
              </a:buClr>
              <a:buSzPts val="1200"/>
              <a:buFont typeface="Open Sans"/>
              <a:buChar char="●"/>
            </a:pPr>
            <a:r>
              <a:rPr lang="en-GB" sz="1200">
                <a:solidFill>
                  <a:srgbClr val="38761D"/>
                </a:solidFill>
                <a:latin typeface="Open Sans"/>
                <a:ea typeface="Open Sans"/>
                <a:cs typeface="Open Sans"/>
                <a:sym typeface="Open Sans"/>
              </a:rPr>
              <a:t>Iterator of values is not materialized</a:t>
            </a:r>
            <a:endParaRPr sz="1200">
              <a:solidFill>
                <a:srgbClr val="38761D"/>
              </a:solidFill>
              <a:latin typeface="Open Sans"/>
              <a:ea typeface="Open Sans"/>
              <a:cs typeface="Open Sans"/>
              <a:sym typeface="Open Sans"/>
            </a:endParaRPr>
          </a:p>
        </p:txBody>
      </p:sp>
      <p:sp>
        <p:nvSpPr>
          <p:cNvPr id="1304" name="Google Shape;1304;p131"/>
          <p:cNvSpPr txBox="1"/>
          <p:nvPr/>
        </p:nvSpPr>
        <p:spPr>
          <a:xfrm>
            <a:off x="2686550" y="2503225"/>
            <a:ext cx="1768200" cy="9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b="1">
                <a:latin typeface="Open Sans"/>
                <a:ea typeface="Open Sans"/>
                <a:cs typeface="Open Sans"/>
                <a:sym typeface="Open Sans"/>
              </a:rPr>
              <a:t>repartitionAndSortWithinPartitions</a:t>
            </a:r>
            <a:endParaRPr sz="700" b="1">
              <a:latin typeface="Open Sans"/>
              <a:ea typeface="Open Sans"/>
              <a:cs typeface="Open Sans"/>
              <a:sym typeface="Open Sans"/>
            </a:endParaRPr>
          </a:p>
          <a:p>
            <a:pPr marL="0" lvl="0" indent="0" algn="l" rtl="0">
              <a:spcBef>
                <a:spcPts val="0"/>
              </a:spcBef>
              <a:spcAft>
                <a:spcPts val="0"/>
              </a:spcAft>
              <a:buNone/>
            </a:pPr>
            <a:r>
              <a:rPr lang="en-GB" sz="700">
                <a:latin typeface="Open Sans"/>
                <a:ea typeface="Open Sans"/>
                <a:cs typeface="Open Sans"/>
                <a:sym typeface="Open Sans"/>
              </a:rPr>
              <a:t>Composite key: </a:t>
            </a:r>
            <a:endParaRPr sz="700">
              <a:latin typeface="Open Sans"/>
              <a:ea typeface="Open Sans"/>
              <a:cs typeface="Open Sans"/>
              <a:sym typeface="Open Sans"/>
            </a:endParaRPr>
          </a:p>
          <a:p>
            <a:pPr marL="0" lvl="0" indent="0" algn="l" rtl="0">
              <a:spcBef>
                <a:spcPts val="0"/>
              </a:spcBef>
              <a:spcAft>
                <a:spcPts val="0"/>
              </a:spcAft>
              <a:buNone/>
            </a:pPr>
            <a:r>
              <a:rPr lang="en-GB" sz="700">
                <a:latin typeface="Open Sans"/>
                <a:ea typeface="Open Sans"/>
                <a:cs typeface="Open Sans"/>
                <a:sym typeface="Open Sans"/>
              </a:rPr>
              <a:t>    state + num applications</a:t>
            </a:r>
            <a:endParaRPr sz="700">
              <a:latin typeface="Open Sans"/>
              <a:ea typeface="Open Sans"/>
              <a:cs typeface="Open Sans"/>
              <a:sym typeface="Open Sans"/>
            </a:endParaRPr>
          </a:p>
          <a:p>
            <a:pPr marL="0" lvl="0" indent="0" algn="l" rtl="0">
              <a:spcBef>
                <a:spcPts val="0"/>
              </a:spcBef>
              <a:spcAft>
                <a:spcPts val="0"/>
              </a:spcAft>
              <a:buNone/>
            </a:pPr>
            <a:r>
              <a:rPr lang="en-GB" sz="700">
                <a:latin typeface="Open Sans"/>
                <a:ea typeface="Open Sans"/>
                <a:cs typeface="Open Sans"/>
                <a:sym typeface="Open Sans"/>
              </a:rPr>
              <a:t>Partition By:</a:t>
            </a:r>
            <a:endParaRPr sz="700">
              <a:latin typeface="Open Sans"/>
              <a:ea typeface="Open Sans"/>
              <a:cs typeface="Open Sans"/>
              <a:sym typeface="Open Sans"/>
            </a:endParaRPr>
          </a:p>
          <a:p>
            <a:pPr marL="0" lvl="0" indent="0" algn="l" rtl="0">
              <a:spcBef>
                <a:spcPts val="0"/>
              </a:spcBef>
              <a:spcAft>
                <a:spcPts val="0"/>
              </a:spcAft>
              <a:buNone/>
            </a:pPr>
            <a:r>
              <a:rPr lang="en-GB" sz="700">
                <a:latin typeface="Open Sans"/>
                <a:ea typeface="Open Sans"/>
                <a:cs typeface="Open Sans"/>
                <a:sym typeface="Open Sans"/>
              </a:rPr>
              <a:t>    State</a:t>
            </a:r>
            <a:endParaRPr sz="700">
              <a:latin typeface="Open Sans"/>
              <a:ea typeface="Open Sans"/>
              <a:cs typeface="Open Sans"/>
              <a:sym typeface="Open Sans"/>
            </a:endParaRPr>
          </a:p>
          <a:p>
            <a:pPr marL="0" lvl="0" indent="0" algn="l" rtl="0">
              <a:spcBef>
                <a:spcPts val="0"/>
              </a:spcBef>
              <a:spcAft>
                <a:spcPts val="0"/>
              </a:spcAft>
              <a:buNone/>
            </a:pPr>
            <a:r>
              <a:rPr lang="en-GB" sz="700">
                <a:latin typeface="Open Sans"/>
                <a:ea typeface="Open Sans"/>
                <a:cs typeface="Open Sans"/>
                <a:sym typeface="Open Sans"/>
              </a:rPr>
              <a:t>Order:</a:t>
            </a:r>
            <a:endParaRPr sz="700">
              <a:latin typeface="Open Sans"/>
              <a:ea typeface="Open Sans"/>
              <a:cs typeface="Open Sans"/>
              <a:sym typeface="Open Sans"/>
            </a:endParaRPr>
          </a:p>
          <a:p>
            <a:pPr marL="0" lvl="0" indent="0" algn="l" rtl="0">
              <a:spcBef>
                <a:spcPts val="0"/>
              </a:spcBef>
              <a:spcAft>
                <a:spcPts val="0"/>
              </a:spcAft>
              <a:buNone/>
            </a:pPr>
            <a:r>
              <a:rPr lang="en-GB" sz="700">
                <a:latin typeface="Open Sans"/>
                <a:ea typeface="Open Sans"/>
                <a:cs typeface="Open Sans"/>
                <a:sym typeface="Open Sans"/>
              </a:rPr>
              <a:t>    Descending</a:t>
            </a:r>
            <a:endParaRPr sz="7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6"/>
                                        </p:tgtEl>
                                        <p:attrNameLst>
                                          <p:attrName>style.visibility</p:attrName>
                                        </p:attrNameLst>
                                      </p:cBhvr>
                                      <p:to>
                                        <p:strVal val="visible"/>
                                      </p:to>
                                    </p:set>
                                    <p:animEffect transition="in" filter="fade">
                                      <p:cBhvr>
                                        <p:cTn id="7" dur="1000"/>
                                        <p:tgtEl>
                                          <p:spTgt spid="12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8"/>
                                        </p:tgtEl>
                                        <p:attrNameLst>
                                          <p:attrName>style.visibility</p:attrName>
                                        </p:attrNameLst>
                                      </p:cBhvr>
                                      <p:to>
                                        <p:strVal val="visible"/>
                                      </p:to>
                                    </p:set>
                                    <p:animEffect transition="in" filter="fade">
                                      <p:cBhvr>
                                        <p:cTn id="12" dur="1000"/>
                                        <p:tgtEl>
                                          <p:spTgt spid="12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1"/>
                                        </p:tgtEl>
                                        <p:attrNameLst>
                                          <p:attrName>style.visibility</p:attrName>
                                        </p:attrNameLst>
                                      </p:cBhvr>
                                      <p:to>
                                        <p:strVal val="visible"/>
                                      </p:to>
                                    </p:set>
                                    <p:animEffect transition="in" filter="fade">
                                      <p:cBhvr>
                                        <p:cTn id="17" dur="1000"/>
                                        <p:tgtEl>
                                          <p:spTgt spid="13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4">
                                            <p:txEl>
                                              <p:pRg st="0" end="0"/>
                                            </p:txEl>
                                          </p:spTgt>
                                        </p:tgtEl>
                                        <p:attrNameLst>
                                          <p:attrName>style.visibility</p:attrName>
                                        </p:attrNameLst>
                                      </p:cBhvr>
                                      <p:to>
                                        <p:strVal val="visible"/>
                                      </p:to>
                                    </p:set>
                                    <p:animEffect transition="in" filter="fade">
                                      <p:cBhvr>
                                        <p:cTn id="22" dur="1000"/>
                                        <p:tgtEl>
                                          <p:spTgt spid="130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04">
                                            <p:txEl>
                                              <p:pRg st="1" end="1"/>
                                            </p:txEl>
                                          </p:spTgt>
                                        </p:tgtEl>
                                        <p:attrNameLst>
                                          <p:attrName>style.visibility</p:attrName>
                                        </p:attrNameLst>
                                      </p:cBhvr>
                                      <p:to>
                                        <p:strVal val="visible"/>
                                      </p:to>
                                    </p:set>
                                    <p:animEffect transition="in" filter="fade">
                                      <p:cBhvr>
                                        <p:cTn id="27" dur="1000"/>
                                        <p:tgtEl>
                                          <p:spTgt spid="130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4">
                                            <p:txEl>
                                              <p:pRg st="2" end="2"/>
                                            </p:txEl>
                                          </p:spTgt>
                                        </p:tgtEl>
                                        <p:attrNameLst>
                                          <p:attrName>style.visibility</p:attrName>
                                        </p:attrNameLst>
                                      </p:cBhvr>
                                      <p:to>
                                        <p:strVal val="visible"/>
                                      </p:to>
                                    </p:set>
                                    <p:animEffect transition="in" filter="fade">
                                      <p:cBhvr>
                                        <p:cTn id="32" dur="1000"/>
                                        <p:tgtEl>
                                          <p:spTgt spid="130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04">
                                            <p:txEl>
                                              <p:pRg st="3" end="3"/>
                                            </p:txEl>
                                          </p:spTgt>
                                        </p:tgtEl>
                                        <p:attrNameLst>
                                          <p:attrName>style.visibility</p:attrName>
                                        </p:attrNameLst>
                                      </p:cBhvr>
                                      <p:to>
                                        <p:strVal val="visible"/>
                                      </p:to>
                                    </p:set>
                                    <p:animEffect transition="in" filter="fade">
                                      <p:cBhvr>
                                        <p:cTn id="37" dur="1000"/>
                                        <p:tgtEl>
                                          <p:spTgt spid="130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04">
                                            <p:txEl>
                                              <p:pRg st="4" end="4"/>
                                            </p:txEl>
                                          </p:spTgt>
                                        </p:tgtEl>
                                        <p:attrNameLst>
                                          <p:attrName>style.visibility</p:attrName>
                                        </p:attrNameLst>
                                      </p:cBhvr>
                                      <p:to>
                                        <p:strVal val="visible"/>
                                      </p:to>
                                    </p:set>
                                    <p:animEffect transition="in" filter="fade">
                                      <p:cBhvr>
                                        <p:cTn id="42" dur="1000"/>
                                        <p:tgtEl>
                                          <p:spTgt spid="130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04">
                                            <p:txEl>
                                              <p:pRg st="5" end="5"/>
                                            </p:txEl>
                                          </p:spTgt>
                                        </p:tgtEl>
                                        <p:attrNameLst>
                                          <p:attrName>style.visibility</p:attrName>
                                        </p:attrNameLst>
                                      </p:cBhvr>
                                      <p:to>
                                        <p:strVal val="visible"/>
                                      </p:to>
                                    </p:set>
                                    <p:animEffect transition="in" filter="fade">
                                      <p:cBhvr>
                                        <p:cTn id="47" dur="1000"/>
                                        <p:tgtEl>
                                          <p:spTgt spid="1304">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04">
                                            <p:txEl>
                                              <p:pRg st="6" end="6"/>
                                            </p:txEl>
                                          </p:spTgt>
                                        </p:tgtEl>
                                        <p:attrNameLst>
                                          <p:attrName>style.visibility</p:attrName>
                                        </p:attrNameLst>
                                      </p:cBhvr>
                                      <p:to>
                                        <p:strVal val="visible"/>
                                      </p:to>
                                    </p:set>
                                    <p:animEffect transition="in" filter="fade">
                                      <p:cBhvr>
                                        <p:cTn id="52" dur="1000"/>
                                        <p:tgtEl>
                                          <p:spTgt spid="1304">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94"/>
                                        </p:tgtEl>
                                        <p:attrNameLst>
                                          <p:attrName>style.visibility</p:attrName>
                                        </p:attrNameLst>
                                      </p:cBhvr>
                                      <p:to>
                                        <p:strVal val="visible"/>
                                      </p:to>
                                    </p:set>
                                    <p:animEffect transition="in" filter="fade">
                                      <p:cBhvr>
                                        <p:cTn id="57" dur="1000"/>
                                        <p:tgtEl>
                                          <p:spTgt spid="129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99"/>
                                        </p:tgtEl>
                                        <p:attrNameLst>
                                          <p:attrName>style.visibility</p:attrName>
                                        </p:attrNameLst>
                                      </p:cBhvr>
                                      <p:to>
                                        <p:strVal val="visible"/>
                                      </p:to>
                                    </p:set>
                                    <p:animEffect transition="in" filter="fade">
                                      <p:cBhvr>
                                        <p:cTn id="62" dur="1000"/>
                                        <p:tgtEl>
                                          <p:spTgt spid="129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97"/>
                                        </p:tgtEl>
                                        <p:attrNameLst>
                                          <p:attrName>style.visibility</p:attrName>
                                        </p:attrNameLst>
                                      </p:cBhvr>
                                      <p:to>
                                        <p:strVal val="visible"/>
                                      </p:to>
                                    </p:set>
                                    <p:animEffect transition="in" filter="fade">
                                      <p:cBhvr>
                                        <p:cTn id="67" dur="1000"/>
                                        <p:tgtEl>
                                          <p:spTgt spid="129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02"/>
                                        </p:tgtEl>
                                        <p:attrNameLst>
                                          <p:attrName>style.visibility</p:attrName>
                                        </p:attrNameLst>
                                      </p:cBhvr>
                                      <p:to>
                                        <p:strVal val="visible"/>
                                      </p:to>
                                    </p:set>
                                    <p:animEffect transition="in" filter="fade">
                                      <p:cBhvr>
                                        <p:cTn id="72" dur="1000"/>
                                        <p:tgtEl>
                                          <p:spTgt spid="130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00"/>
                                        </p:tgtEl>
                                        <p:attrNameLst>
                                          <p:attrName>style.visibility</p:attrName>
                                        </p:attrNameLst>
                                      </p:cBhvr>
                                      <p:to>
                                        <p:strVal val="visible"/>
                                      </p:to>
                                    </p:set>
                                    <p:animEffect transition="in" filter="fade">
                                      <p:cBhvr>
                                        <p:cTn id="77" dur="1000"/>
                                        <p:tgtEl>
                                          <p:spTgt spid="130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03">
                                            <p:txEl>
                                              <p:pRg st="0" end="0"/>
                                            </p:txEl>
                                          </p:spTgt>
                                        </p:tgtEl>
                                        <p:attrNameLst>
                                          <p:attrName>style.visibility</p:attrName>
                                        </p:attrNameLst>
                                      </p:cBhvr>
                                      <p:to>
                                        <p:strVal val="visible"/>
                                      </p:to>
                                    </p:set>
                                    <p:animEffect transition="in" filter="fade">
                                      <p:cBhvr>
                                        <p:cTn id="82" dur="1000"/>
                                        <p:tgtEl>
                                          <p:spTgt spid="1303">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303">
                                            <p:txEl>
                                              <p:pRg st="1" end="1"/>
                                            </p:txEl>
                                          </p:spTgt>
                                        </p:tgtEl>
                                        <p:attrNameLst>
                                          <p:attrName>style.visibility</p:attrName>
                                        </p:attrNameLst>
                                      </p:cBhvr>
                                      <p:to>
                                        <p:strVal val="visible"/>
                                      </p:to>
                                    </p:set>
                                    <p:animEffect transition="in" filter="fade">
                                      <p:cBhvr>
                                        <p:cTn id="87" dur="1000"/>
                                        <p:tgtEl>
                                          <p:spTgt spid="1303">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303">
                                            <p:txEl>
                                              <p:pRg st="2" end="2"/>
                                            </p:txEl>
                                          </p:spTgt>
                                        </p:tgtEl>
                                        <p:attrNameLst>
                                          <p:attrName>style.visibility</p:attrName>
                                        </p:attrNameLst>
                                      </p:cBhvr>
                                      <p:to>
                                        <p:strVal val="visible"/>
                                      </p:to>
                                    </p:set>
                                    <p:animEffect transition="in" filter="fade">
                                      <p:cBhvr>
                                        <p:cTn id="92" dur="1000"/>
                                        <p:tgtEl>
                                          <p:spTgt spid="13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 Reduce: Flow of Operations</a:t>
            </a:r>
            <a:endParaRPr/>
          </a:p>
        </p:txBody>
      </p:sp>
      <p:pic>
        <p:nvPicPr>
          <p:cNvPr id="2050" name="Picture 2" descr="https://www.todaysoftmag.com/images/articles/tsm33/large/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83" y="-2029756"/>
            <a:ext cx="9327383" cy="717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05343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32"/>
          <p:cNvSpPr txBox="1">
            <a:spLocks noGrp="1"/>
          </p:cNvSpPr>
          <p:nvPr>
            <p:ph type="title"/>
          </p:nvPr>
        </p:nvSpPr>
        <p:spPr>
          <a:xfrm>
            <a:off x="490250" y="526350"/>
            <a:ext cx="8505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Tips on tuning Spark Application</a:t>
            </a:r>
            <a:endParaRPr/>
          </a:p>
          <a:p>
            <a:pPr marL="0" lvl="0" indent="0" algn="l" rtl="0">
              <a:spcBef>
                <a:spcPts val="0"/>
              </a:spcBef>
              <a:spcAft>
                <a:spcPts val="0"/>
              </a:spcAft>
              <a:buNone/>
            </a:pPr>
            <a:r>
              <a:rPr lang="en-GB"/>
              <a:t>[Choosing size of executors]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1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Setting configurations in Spark Application</a:t>
            </a:r>
            <a:endParaRPr/>
          </a:p>
        </p:txBody>
      </p:sp>
      <p:sp>
        <p:nvSpPr>
          <p:cNvPr id="1315" name="Google Shape;1315;p133"/>
          <p:cNvSpPr txBox="1">
            <a:spLocks noGrp="1"/>
          </p:cNvSpPr>
          <p:nvPr>
            <p:ph type="body" idx="1"/>
          </p:nvPr>
        </p:nvSpPr>
        <p:spPr>
          <a:xfrm>
            <a:off x="311700" y="1266325"/>
            <a:ext cx="8520600" cy="35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 an application</a:t>
            </a:r>
            <a:endParaRPr b="1"/>
          </a:p>
          <a:p>
            <a:pPr marL="0" lvl="0" indent="0" algn="l" rtl="0">
              <a:spcBef>
                <a:spcPts val="1600"/>
              </a:spcBef>
              <a:spcAft>
                <a:spcPts val="0"/>
              </a:spcAft>
              <a:buNone/>
            </a:pPr>
            <a:r>
              <a:rPr lang="en-GB" sz="1400">
                <a:latin typeface="Source Code Pro"/>
                <a:ea typeface="Source Code Pro"/>
                <a:cs typeface="Source Code Pro"/>
                <a:sym typeface="Source Code Pro"/>
              </a:rPr>
              <a:t>conf = SparkConf()</a:t>
            </a:r>
            <a:endParaRPr sz="1400">
              <a:latin typeface="Source Code Pro"/>
              <a:ea typeface="Source Code Pro"/>
              <a:cs typeface="Source Code Pro"/>
              <a:sym typeface="Source Code Pro"/>
            </a:endParaRPr>
          </a:p>
          <a:p>
            <a:pPr marL="0" lvl="0" indent="0" algn="l" rtl="0">
              <a:spcBef>
                <a:spcPts val="0"/>
              </a:spcBef>
              <a:spcAft>
                <a:spcPts val="0"/>
              </a:spcAft>
              <a:buNone/>
            </a:pPr>
            <a:r>
              <a:rPr lang="en-GB" sz="1400">
                <a:latin typeface="Source Code Pro"/>
                <a:ea typeface="Source Code Pro"/>
                <a:cs typeface="Source Code Pro"/>
                <a:sym typeface="Source Code Pro"/>
              </a:rPr>
              <a:t>conf.set("spark.task.maxFailures", "2")</a:t>
            </a:r>
            <a:endParaRPr sz="1400">
              <a:latin typeface="Source Code Pro"/>
              <a:ea typeface="Source Code Pro"/>
              <a:cs typeface="Source Code Pro"/>
              <a:sym typeface="Source Code Pro"/>
            </a:endParaRPr>
          </a:p>
          <a:p>
            <a:pPr marL="0" lvl="0" indent="0" algn="l" rtl="0">
              <a:spcBef>
                <a:spcPts val="0"/>
              </a:spcBef>
              <a:spcAft>
                <a:spcPts val="0"/>
              </a:spcAft>
              <a:buNone/>
            </a:pPr>
            <a:r>
              <a:rPr lang="en-GB" sz="1400">
                <a:latin typeface="Source Code Pro"/>
                <a:ea typeface="Source Code Pro"/>
                <a:cs typeface="Source Code Pro"/>
                <a:sym typeface="Source Code Pro"/>
              </a:rPr>
              <a:t>conf.set("spark.speculation", "true")</a:t>
            </a:r>
            <a:endParaRPr sz="1400">
              <a:latin typeface="Source Code Pro"/>
              <a:ea typeface="Source Code Pro"/>
              <a:cs typeface="Source Code Pro"/>
              <a:sym typeface="Source Code Pro"/>
            </a:endParaRPr>
          </a:p>
          <a:p>
            <a:pPr marL="0" lvl="0" indent="0" algn="l" rtl="0">
              <a:spcBef>
                <a:spcPts val="0"/>
              </a:spcBef>
              <a:spcAft>
                <a:spcPts val="0"/>
              </a:spcAft>
              <a:buNone/>
            </a:pPr>
            <a:r>
              <a:rPr lang="en-GB" sz="1400">
                <a:latin typeface="Source Code Pro"/>
                <a:ea typeface="Source Code Pro"/>
                <a:cs typeface="Source Code Pro"/>
                <a:sym typeface="Source Code Pro"/>
              </a:rPr>
              <a:t>sc = SparkContext(conf) ...</a:t>
            </a:r>
            <a:endParaRPr sz="1400">
              <a:latin typeface="Source Code Pro"/>
              <a:ea typeface="Source Code Pro"/>
              <a:cs typeface="Source Code Pro"/>
              <a:sym typeface="Source Code Pro"/>
            </a:endParaRPr>
          </a:p>
          <a:p>
            <a:pPr marL="0" lvl="0" indent="0" algn="l" rtl="0">
              <a:spcBef>
                <a:spcPts val="0"/>
              </a:spcBef>
              <a:spcAft>
                <a:spcPts val="0"/>
              </a:spcAft>
              <a:buNone/>
            </a:pPr>
            <a:endParaRPr/>
          </a:p>
          <a:p>
            <a:pPr marL="0" lvl="0" indent="0" algn="l" rtl="0">
              <a:spcBef>
                <a:spcPts val="1600"/>
              </a:spcBef>
              <a:spcAft>
                <a:spcPts val="0"/>
              </a:spcAft>
              <a:buNone/>
            </a:pPr>
            <a:r>
              <a:rPr lang="en-GB" b="1"/>
              <a:t>At runtime (spark-submit)</a:t>
            </a:r>
            <a:endParaRPr b="1"/>
          </a:p>
          <a:p>
            <a:pPr marL="0" lvl="0" indent="0" algn="l" rtl="0">
              <a:spcBef>
                <a:spcPts val="1600"/>
              </a:spcBef>
              <a:spcAft>
                <a:spcPts val="0"/>
              </a:spcAft>
              <a:buNone/>
            </a:pPr>
            <a:r>
              <a:rPr lang="en-GB" sz="1400">
                <a:latin typeface="Source Code Pro"/>
                <a:ea typeface="Source Code Pro"/>
                <a:cs typeface="Source Code Pro"/>
                <a:sym typeface="Source Code Pro"/>
              </a:rPr>
              <a:t>spark-submit \</a:t>
            </a:r>
            <a:endParaRPr sz="1400">
              <a:latin typeface="Source Code Pro"/>
              <a:ea typeface="Source Code Pro"/>
              <a:cs typeface="Source Code Pro"/>
              <a:sym typeface="Source Code Pro"/>
            </a:endParaRPr>
          </a:p>
          <a:p>
            <a:pPr marL="0" lvl="0" indent="0" algn="l" rtl="0">
              <a:spcBef>
                <a:spcPts val="0"/>
              </a:spcBef>
              <a:spcAft>
                <a:spcPts val="0"/>
              </a:spcAft>
              <a:buNone/>
            </a:pPr>
            <a:r>
              <a:rPr lang="en-GB" sz="1400">
                <a:latin typeface="Source Code Pro"/>
                <a:ea typeface="Source Code Pro"/>
                <a:cs typeface="Source Code Pro"/>
                <a:sym typeface="Source Code Pro"/>
              </a:rPr>
              <a:t>--conf spark.task.maxFailures=2 \</a:t>
            </a:r>
            <a:endParaRPr sz="1400">
              <a:latin typeface="Source Code Pro"/>
              <a:ea typeface="Source Code Pro"/>
              <a:cs typeface="Source Code Pro"/>
              <a:sym typeface="Source Code Pro"/>
            </a:endParaRPr>
          </a:p>
          <a:p>
            <a:pPr marL="0" lvl="0" indent="0" algn="l" rtl="0">
              <a:spcBef>
                <a:spcPts val="0"/>
              </a:spcBef>
              <a:spcAft>
                <a:spcPts val="0"/>
              </a:spcAft>
              <a:buNone/>
            </a:pPr>
            <a:r>
              <a:rPr lang="en-GB" sz="1400">
                <a:latin typeface="Source Code Pro"/>
                <a:ea typeface="Source Code Pro"/>
                <a:cs typeface="Source Code Pro"/>
                <a:sym typeface="Source Code Pro"/>
              </a:rPr>
              <a:t>--conf spark.speculation=true ...</a:t>
            </a:r>
            <a:endParaRPr sz="1400">
              <a:latin typeface="Source Code Pro"/>
              <a:ea typeface="Source Code Pro"/>
              <a:cs typeface="Source Code Pro"/>
              <a:sym typeface="Source Code Pro"/>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5">
                                            <p:txEl>
                                              <p:pRg st="0" end="0"/>
                                            </p:txEl>
                                          </p:spTgt>
                                        </p:tgtEl>
                                        <p:attrNameLst>
                                          <p:attrName>style.visibility</p:attrName>
                                        </p:attrNameLst>
                                      </p:cBhvr>
                                      <p:to>
                                        <p:strVal val="visible"/>
                                      </p:to>
                                    </p:set>
                                    <p:animEffect transition="in" filter="fade">
                                      <p:cBhvr>
                                        <p:cTn id="7" dur="1000"/>
                                        <p:tgtEl>
                                          <p:spTgt spid="1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5">
                                            <p:txEl>
                                              <p:pRg st="1" end="1"/>
                                            </p:txEl>
                                          </p:spTgt>
                                        </p:tgtEl>
                                        <p:attrNameLst>
                                          <p:attrName>style.visibility</p:attrName>
                                        </p:attrNameLst>
                                      </p:cBhvr>
                                      <p:to>
                                        <p:strVal val="visible"/>
                                      </p:to>
                                    </p:set>
                                    <p:animEffect transition="in" filter="fade">
                                      <p:cBhvr>
                                        <p:cTn id="12" dur="1000"/>
                                        <p:tgtEl>
                                          <p:spTgt spid="1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5">
                                            <p:txEl>
                                              <p:pRg st="2" end="2"/>
                                            </p:txEl>
                                          </p:spTgt>
                                        </p:tgtEl>
                                        <p:attrNameLst>
                                          <p:attrName>style.visibility</p:attrName>
                                        </p:attrNameLst>
                                      </p:cBhvr>
                                      <p:to>
                                        <p:strVal val="visible"/>
                                      </p:to>
                                    </p:set>
                                    <p:animEffect transition="in" filter="fade">
                                      <p:cBhvr>
                                        <p:cTn id="17" dur="1000"/>
                                        <p:tgtEl>
                                          <p:spTgt spid="1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5">
                                            <p:txEl>
                                              <p:pRg st="3" end="3"/>
                                            </p:txEl>
                                          </p:spTgt>
                                        </p:tgtEl>
                                        <p:attrNameLst>
                                          <p:attrName>style.visibility</p:attrName>
                                        </p:attrNameLst>
                                      </p:cBhvr>
                                      <p:to>
                                        <p:strVal val="visible"/>
                                      </p:to>
                                    </p:set>
                                    <p:animEffect transition="in" filter="fade">
                                      <p:cBhvr>
                                        <p:cTn id="22" dur="1000"/>
                                        <p:tgtEl>
                                          <p:spTgt spid="13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15">
                                            <p:txEl>
                                              <p:pRg st="4" end="4"/>
                                            </p:txEl>
                                          </p:spTgt>
                                        </p:tgtEl>
                                        <p:attrNameLst>
                                          <p:attrName>style.visibility</p:attrName>
                                        </p:attrNameLst>
                                      </p:cBhvr>
                                      <p:to>
                                        <p:strVal val="visible"/>
                                      </p:to>
                                    </p:set>
                                    <p:animEffect transition="in" filter="fade">
                                      <p:cBhvr>
                                        <p:cTn id="27" dur="1000"/>
                                        <p:tgtEl>
                                          <p:spTgt spid="13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15">
                                            <p:txEl>
                                              <p:pRg st="5" end="5"/>
                                            </p:txEl>
                                          </p:spTgt>
                                        </p:tgtEl>
                                        <p:attrNameLst>
                                          <p:attrName>style.visibility</p:attrName>
                                        </p:attrNameLst>
                                      </p:cBhvr>
                                      <p:to>
                                        <p:strVal val="visible"/>
                                      </p:to>
                                    </p:set>
                                    <p:animEffect transition="in" filter="fade">
                                      <p:cBhvr>
                                        <p:cTn id="32" dur="1000"/>
                                        <p:tgtEl>
                                          <p:spTgt spid="13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15">
                                            <p:txEl>
                                              <p:pRg st="6" end="6"/>
                                            </p:txEl>
                                          </p:spTgt>
                                        </p:tgtEl>
                                        <p:attrNameLst>
                                          <p:attrName>style.visibility</p:attrName>
                                        </p:attrNameLst>
                                      </p:cBhvr>
                                      <p:to>
                                        <p:strVal val="visible"/>
                                      </p:to>
                                    </p:set>
                                    <p:animEffect transition="in" filter="fade">
                                      <p:cBhvr>
                                        <p:cTn id="37" dur="1000"/>
                                        <p:tgtEl>
                                          <p:spTgt spid="13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5">
                                            <p:txEl>
                                              <p:pRg st="7" end="7"/>
                                            </p:txEl>
                                          </p:spTgt>
                                        </p:tgtEl>
                                        <p:attrNameLst>
                                          <p:attrName>style.visibility</p:attrName>
                                        </p:attrNameLst>
                                      </p:cBhvr>
                                      <p:to>
                                        <p:strVal val="visible"/>
                                      </p:to>
                                    </p:set>
                                    <p:animEffect transition="in" filter="fade">
                                      <p:cBhvr>
                                        <p:cTn id="42" dur="1000"/>
                                        <p:tgtEl>
                                          <p:spTgt spid="13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15">
                                            <p:txEl>
                                              <p:pRg st="8" end="8"/>
                                            </p:txEl>
                                          </p:spTgt>
                                        </p:tgtEl>
                                        <p:attrNameLst>
                                          <p:attrName>style.visibility</p:attrName>
                                        </p:attrNameLst>
                                      </p:cBhvr>
                                      <p:to>
                                        <p:strVal val="visible"/>
                                      </p:to>
                                    </p:set>
                                    <p:animEffect transition="in" filter="fade">
                                      <p:cBhvr>
                                        <p:cTn id="47" dur="1000"/>
                                        <p:tgtEl>
                                          <p:spTgt spid="13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15">
                                            <p:txEl>
                                              <p:pRg st="9" end="9"/>
                                            </p:txEl>
                                          </p:spTgt>
                                        </p:tgtEl>
                                        <p:attrNameLst>
                                          <p:attrName>style.visibility</p:attrName>
                                        </p:attrNameLst>
                                      </p:cBhvr>
                                      <p:to>
                                        <p:strVal val="visible"/>
                                      </p:to>
                                    </p:set>
                                    <p:animEffect transition="in" filter="fade">
                                      <p:cBhvr>
                                        <p:cTn id="52" dur="1000"/>
                                        <p:tgtEl>
                                          <p:spTgt spid="13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15">
                                            <p:txEl>
                                              <p:pRg st="10" end="10"/>
                                            </p:txEl>
                                          </p:spTgt>
                                        </p:tgtEl>
                                        <p:attrNameLst>
                                          <p:attrName>style.visibility</p:attrName>
                                        </p:attrNameLst>
                                      </p:cBhvr>
                                      <p:to>
                                        <p:strVal val="visible"/>
                                      </p:to>
                                    </p:set>
                                    <p:animEffect transition="in" filter="fade">
                                      <p:cBhvr>
                                        <p:cTn id="57" dur="1000"/>
                                        <p:tgtEl>
                                          <p:spTgt spid="13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Spark Memory Model</a:t>
            </a:r>
            <a:endParaRPr/>
          </a:p>
        </p:txBody>
      </p:sp>
      <p:sp>
        <p:nvSpPr>
          <p:cNvPr id="1321" name="Google Shape;1321;p134"/>
          <p:cNvSpPr/>
          <p:nvPr/>
        </p:nvSpPr>
        <p:spPr>
          <a:xfrm>
            <a:off x="813950" y="1428750"/>
            <a:ext cx="7576800" cy="3377100"/>
          </a:xfrm>
          <a:prstGeom prst="rect">
            <a:avLst/>
          </a:prstGeom>
          <a:gradFill>
            <a:gsLst>
              <a:gs pos="0">
                <a:srgbClr val="D4E5F5"/>
              </a:gs>
              <a:gs pos="100000">
                <a:srgbClr val="70A4D5"/>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4"/>
          <p:cNvSpPr/>
          <p:nvPr/>
        </p:nvSpPr>
        <p:spPr>
          <a:xfrm>
            <a:off x="978475" y="2034875"/>
            <a:ext cx="7187100" cy="2640900"/>
          </a:xfrm>
          <a:prstGeom prst="rect">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4"/>
          <p:cNvSpPr/>
          <p:nvPr/>
        </p:nvSpPr>
        <p:spPr>
          <a:xfrm>
            <a:off x="1151650" y="2615050"/>
            <a:ext cx="1853100" cy="1827000"/>
          </a:xfrm>
          <a:prstGeom prst="rect">
            <a:avLst/>
          </a:prstGeom>
          <a:gradFill>
            <a:gsLst>
              <a:gs pos="0">
                <a:srgbClr val="D6F5EE"/>
              </a:gs>
              <a:gs pos="100000">
                <a:srgbClr val="73D6C0"/>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4"/>
          <p:cNvSpPr/>
          <p:nvPr/>
        </p:nvSpPr>
        <p:spPr>
          <a:xfrm>
            <a:off x="3004750" y="2615050"/>
            <a:ext cx="4909500" cy="18270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4"/>
          <p:cNvSpPr/>
          <p:nvPr/>
        </p:nvSpPr>
        <p:spPr>
          <a:xfrm>
            <a:off x="3004750" y="3108625"/>
            <a:ext cx="2580300" cy="13335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4"/>
          <p:cNvSpPr/>
          <p:nvPr/>
        </p:nvSpPr>
        <p:spPr>
          <a:xfrm>
            <a:off x="5585050" y="3108550"/>
            <a:ext cx="2234100" cy="13335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4"/>
          <p:cNvSpPr txBox="1"/>
          <p:nvPr/>
        </p:nvSpPr>
        <p:spPr>
          <a:xfrm>
            <a:off x="978450" y="1428750"/>
            <a:ext cx="7187100" cy="2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Source Code Pro"/>
                <a:ea typeface="Source Code Pro"/>
                <a:cs typeface="Source Code Pro"/>
                <a:sym typeface="Source Code Pro"/>
              </a:rPr>
              <a:t>yarn.nodemanager.resource.memory-mb</a:t>
            </a:r>
            <a:r>
              <a:rPr lang="en-GB">
                <a:latin typeface="Source Code Pro"/>
                <a:ea typeface="Source Code Pro"/>
                <a:cs typeface="Source Code Pro"/>
                <a:sym typeface="Source Code Pro"/>
              </a:rPr>
              <a:t> [</a:t>
            </a:r>
            <a:r>
              <a:rPr lang="en-GB">
                <a:latin typeface="Open Sans"/>
                <a:ea typeface="Open Sans"/>
                <a:cs typeface="Open Sans"/>
                <a:sym typeface="Open Sans"/>
              </a:rPr>
              <a:t>controls the maximum sum of memory used by the containers on each node</a:t>
            </a:r>
            <a:r>
              <a:rPr lang="en-GB">
                <a:latin typeface="Source Code Pro"/>
                <a:ea typeface="Source Code Pro"/>
                <a:cs typeface="Source Code Pro"/>
                <a:sym typeface="Source Code Pro"/>
              </a:rPr>
              <a:t>]</a:t>
            </a:r>
            <a:endParaRPr>
              <a:latin typeface="Source Code Pro"/>
              <a:ea typeface="Source Code Pro"/>
              <a:cs typeface="Source Code Pro"/>
              <a:sym typeface="Source Code Pro"/>
            </a:endParaRPr>
          </a:p>
        </p:txBody>
      </p:sp>
      <p:sp>
        <p:nvSpPr>
          <p:cNvPr id="1328" name="Google Shape;1328;p134"/>
          <p:cNvSpPr txBox="1"/>
          <p:nvPr/>
        </p:nvSpPr>
        <p:spPr>
          <a:xfrm>
            <a:off x="3004750" y="2571750"/>
            <a:ext cx="49095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Source Code Pro"/>
                <a:ea typeface="Source Code Pro"/>
                <a:cs typeface="Source Code Pro"/>
                <a:sym typeface="Source Code Pro"/>
              </a:rPr>
              <a:t>spark.executor.memory</a:t>
            </a:r>
            <a:r>
              <a:rPr lang="en-GB">
                <a:latin typeface="Open Sans"/>
                <a:ea typeface="Open Sans"/>
                <a:cs typeface="Open Sans"/>
                <a:sym typeface="Open Sans"/>
              </a:rPr>
              <a:t> [controls the executor heap size, but JVMs can also use some memory off heap]</a:t>
            </a:r>
            <a:endParaRPr>
              <a:latin typeface="Open Sans"/>
              <a:ea typeface="Open Sans"/>
              <a:cs typeface="Open Sans"/>
              <a:sym typeface="Open Sans"/>
            </a:endParaRPr>
          </a:p>
        </p:txBody>
      </p:sp>
      <p:sp>
        <p:nvSpPr>
          <p:cNvPr id="1329" name="Google Shape;1329;p134"/>
          <p:cNvSpPr txBox="1"/>
          <p:nvPr/>
        </p:nvSpPr>
        <p:spPr>
          <a:xfrm>
            <a:off x="1151650" y="2610750"/>
            <a:ext cx="1792500" cy="17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latin typeface="Source Code Pro"/>
                <a:ea typeface="Source Code Pro"/>
                <a:cs typeface="Source Code Pro"/>
                <a:sym typeface="Source Code Pro"/>
              </a:rPr>
              <a:t>spark.yarn.executor.memoryOverhead</a:t>
            </a:r>
            <a:endParaRPr sz="1100" b="1">
              <a:latin typeface="Source Code Pro"/>
              <a:ea typeface="Source Code Pro"/>
              <a:cs typeface="Source Code Pro"/>
              <a:sym typeface="Source Code Pro"/>
            </a:endParaRPr>
          </a:p>
          <a:p>
            <a:pPr marL="0" lvl="0" indent="0" algn="l" rtl="0">
              <a:spcBef>
                <a:spcPts val="0"/>
              </a:spcBef>
              <a:spcAft>
                <a:spcPts val="0"/>
              </a:spcAft>
              <a:buNone/>
            </a:pP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t>added to the executor memory to determine the full memory request to YARN for each executor</a:t>
            </a:r>
            <a:endParaRPr sz="1100"/>
          </a:p>
          <a:p>
            <a:pPr marL="0" lvl="0" indent="0" algn="l" rtl="0">
              <a:spcBef>
                <a:spcPts val="0"/>
              </a:spcBef>
              <a:spcAft>
                <a:spcPts val="0"/>
              </a:spcAft>
              <a:buNone/>
            </a:pPr>
            <a:r>
              <a:rPr lang="en-GB" sz="1100"/>
              <a:t>defaults to max(384, .07 * spark.executor.memory)</a:t>
            </a:r>
            <a:endParaRPr sz="1100"/>
          </a:p>
          <a:p>
            <a:pPr marL="0" lvl="0" indent="0" algn="l" rtl="0">
              <a:spcBef>
                <a:spcPts val="0"/>
              </a:spcBef>
              <a:spcAft>
                <a:spcPts val="0"/>
              </a:spcAft>
              <a:buNone/>
            </a:pPr>
            <a:endParaRPr sz="1100"/>
          </a:p>
        </p:txBody>
      </p:sp>
      <p:sp>
        <p:nvSpPr>
          <p:cNvPr id="1330" name="Google Shape;1330;p134"/>
          <p:cNvSpPr txBox="1"/>
          <p:nvPr/>
        </p:nvSpPr>
        <p:spPr>
          <a:xfrm>
            <a:off x="3134600" y="3255825"/>
            <a:ext cx="22341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Source Code Pro"/>
                <a:ea typeface="Source Code Pro"/>
                <a:cs typeface="Source Code Pro"/>
                <a:sym typeface="Source Code Pro"/>
              </a:rPr>
              <a:t>spark.shuffle.memoryFraction</a:t>
            </a:r>
            <a:endParaRPr sz="900" b="1">
              <a:latin typeface="Source Code Pro"/>
              <a:ea typeface="Source Code Pro"/>
              <a:cs typeface="Source Code Pro"/>
              <a:sym typeface="Source Code Pro"/>
            </a:endParaRPr>
          </a:p>
        </p:txBody>
      </p:sp>
      <p:sp>
        <p:nvSpPr>
          <p:cNvPr id="1331" name="Google Shape;1331;p134"/>
          <p:cNvSpPr txBox="1"/>
          <p:nvPr/>
        </p:nvSpPr>
        <p:spPr>
          <a:xfrm>
            <a:off x="5645650" y="3255825"/>
            <a:ext cx="21735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Source Code Pro"/>
                <a:ea typeface="Source Code Pro"/>
                <a:cs typeface="Source Code Pro"/>
                <a:sym typeface="Source Code Pro"/>
              </a:rPr>
              <a:t>spark.storage.memoryFraction</a:t>
            </a:r>
            <a:endParaRPr sz="900" b="1">
              <a:latin typeface="Source Code Pro"/>
              <a:ea typeface="Source Code Pro"/>
              <a:cs typeface="Source Code Pro"/>
              <a:sym typeface="Source Code Pro"/>
            </a:endParaRPr>
          </a:p>
        </p:txBody>
      </p:sp>
      <p:sp>
        <p:nvSpPr>
          <p:cNvPr id="1332" name="Google Shape;1332;p134"/>
          <p:cNvSpPr txBox="1"/>
          <p:nvPr/>
        </p:nvSpPr>
        <p:spPr>
          <a:xfrm>
            <a:off x="3675800" y="2216725"/>
            <a:ext cx="1853100" cy="2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Executor Container</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1000"/>
                                        <p:tgtEl>
                                          <p:spTgt spid="1322"/>
                                        </p:tgtEl>
                                      </p:cBhvr>
                                    </p:animEffect>
                                  </p:childTnLst>
                                </p:cTn>
                              </p:par>
                              <p:par>
                                <p:cTn id="8" presetID="10" presetClass="entr" presetSubtype="0" fill="hold" nodeType="withEffect">
                                  <p:stCondLst>
                                    <p:cond delay="0"/>
                                  </p:stCondLst>
                                  <p:childTnLst>
                                    <p:set>
                                      <p:cBhvr>
                                        <p:cTn id="9" dur="1" fill="hold">
                                          <p:stCondLst>
                                            <p:cond delay="0"/>
                                          </p:stCondLst>
                                        </p:cTn>
                                        <p:tgtEl>
                                          <p:spTgt spid="1332"/>
                                        </p:tgtEl>
                                        <p:attrNameLst>
                                          <p:attrName>style.visibility</p:attrName>
                                        </p:attrNameLst>
                                      </p:cBhvr>
                                      <p:to>
                                        <p:strVal val="visible"/>
                                      </p:to>
                                    </p:set>
                                    <p:animEffect transition="in" filter="fade">
                                      <p:cBhvr>
                                        <p:cTn id="10" dur="1000"/>
                                        <p:tgtEl>
                                          <p:spTgt spid="13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24"/>
                                        </p:tgtEl>
                                        <p:attrNameLst>
                                          <p:attrName>style.visibility</p:attrName>
                                        </p:attrNameLst>
                                      </p:cBhvr>
                                      <p:to>
                                        <p:strVal val="visible"/>
                                      </p:to>
                                    </p:set>
                                    <p:animEffect transition="in" filter="fade">
                                      <p:cBhvr>
                                        <p:cTn id="15" dur="1000"/>
                                        <p:tgtEl>
                                          <p:spTgt spid="1324"/>
                                        </p:tgtEl>
                                      </p:cBhvr>
                                    </p:animEffect>
                                  </p:childTnLst>
                                </p:cTn>
                              </p:par>
                              <p:par>
                                <p:cTn id="16" presetID="10" presetClass="entr" presetSubtype="0" fill="hold" nodeType="withEffect">
                                  <p:stCondLst>
                                    <p:cond delay="0"/>
                                  </p:stCondLst>
                                  <p:childTnLst>
                                    <p:set>
                                      <p:cBhvr>
                                        <p:cTn id="17" dur="1" fill="hold">
                                          <p:stCondLst>
                                            <p:cond delay="0"/>
                                          </p:stCondLst>
                                        </p:cTn>
                                        <p:tgtEl>
                                          <p:spTgt spid="1328"/>
                                        </p:tgtEl>
                                        <p:attrNameLst>
                                          <p:attrName>style.visibility</p:attrName>
                                        </p:attrNameLst>
                                      </p:cBhvr>
                                      <p:to>
                                        <p:strVal val="visible"/>
                                      </p:to>
                                    </p:set>
                                    <p:animEffect transition="in" filter="fade">
                                      <p:cBhvr>
                                        <p:cTn id="18" dur="1000"/>
                                        <p:tgtEl>
                                          <p:spTgt spid="13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30"/>
                                        </p:tgtEl>
                                        <p:attrNameLst>
                                          <p:attrName>style.visibility</p:attrName>
                                        </p:attrNameLst>
                                      </p:cBhvr>
                                      <p:to>
                                        <p:strVal val="visible"/>
                                      </p:to>
                                    </p:set>
                                    <p:animEffect transition="in" filter="fade">
                                      <p:cBhvr>
                                        <p:cTn id="23" dur="1000"/>
                                        <p:tgtEl>
                                          <p:spTgt spid="1330"/>
                                        </p:tgtEl>
                                      </p:cBhvr>
                                    </p:animEffect>
                                  </p:childTnLst>
                                </p:cTn>
                              </p:par>
                              <p:par>
                                <p:cTn id="24" presetID="10" presetClass="entr" presetSubtype="0" fill="hold" nodeType="withEffect">
                                  <p:stCondLst>
                                    <p:cond delay="0"/>
                                  </p:stCondLst>
                                  <p:childTnLst>
                                    <p:set>
                                      <p:cBhvr>
                                        <p:cTn id="25" dur="1" fill="hold">
                                          <p:stCondLst>
                                            <p:cond delay="0"/>
                                          </p:stCondLst>
                                        </p:cTn>
                                        <p:tgtEl>
                                          <p:spTgt spid="1325"/>
                                        </p:tgtEl>
                                        <p:attrNameLst>
                                          <p:attrName>style.visibility</p:attrName>
                                        </p:attrNameLst>
                                      </p:cBhvr>
                                      <p:to>
                                        <p:strVal val="visible"/>
                                      </p:to>
                                    </p:set>
                                    <p:animEffect transition="in" filter="fade">
                                      <p:cBhvr>
                                        <p:cTn id="26" dur="1000"/>
                                        <p:tgtEl>
                                          <p:spTgt spid="13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31"/>
                                        </p:tgtEl>
                                        <p:attrNameLst>
                                          <p:attrName>style.visibility</p:attrName>
                                        </p:attrNameLst>
                                      </p:cBhvr>
                                      <p:to>
                                        <p:strVal val="visible"/>
                                      </p:to>
                                    </p:set>
                                    <p:animEffect transition="in" filter="fade">
                                      <p:cBhvr>
                                        <p:cTn id="31" dur="1000"/>
                                        <p:tgtEl>
                                          <p:spTgt spid="1331"/>
                                        </p:tgtEl>
                                      </p:cBhvr>
                                    </p:animEffect>
                                  </p:childTnLst>
                                </p:cTn>
                              </p:par>
                              <p:par>
                                <p:cTn id="32" presetID="10" presetClass="entr" presetSubtype="0" fill="hold" nodeType="withEffect">
                                  <p:stCondLst>
                                    <p:cond delay="0"/>
                                  </p:stCondLst>
                                  <p:childTnLst>
                                    <p:set>
                                      <p:cBhvr>
                                        <p:cTn id="33" dur="1" fill="hold">
                                          <p:stCondLst>
                                            <p:cond delay="0"/>
                                          </p:stCondLst>
                                        </p:cTn>
                                        <p:tgtEl>
                                          <p:spTgt spid="1326"/>
                                        </p:tgtEl>
                                        <p:attrNameLst>
                                          <p:attrName>style.visibility</p:attrName>
                                        </p:attrNameLst>
                                      </p:cBhvr>
                                      <p:to>
                                        <p:strVal val="visible"/>
                                      </p:to>
                                    </p:set>
                                    <p:animEffect transition="in" filter="fade">
                                      <p:cBhvr>
                                        <p:cTn id="34" dur="1000"/>
                                        <p:tgtEl>
                                          <p:spTgt spid="13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23"/>
                                        </p:tgtEl>
                                        <p:attrNameLst>
                                          <p:attrName>style.visibility</p:attrName>
                                        </p:attrNameLst>
                                      </p:cBhvr>
                                      <p:to>
                                        <p:strVal val="visible"/>
                                      </p:to>
                                    </p:set>
                                    <p:animEffect transition="in" filter="fade">
                                      <p:cBhvr>
                                        <p:cTn id="39" dur="1000"/>
                                        <p:tgtEl>
                                          <p:spTgt spid="1323"/>
                                        </p:tgtEl>
                                      </p:cBhvr>
                                    </p:animEffect>
                                  </p:childTnLst>
                                </p:cTn>
                              </p:par>
                              <p:par>
                                <p:cTn id="40" presetID="10" presetClass="entr" presetSubtype="0" fill="hold" nodeType="withEffect">
                                  <p:stCondLst>
                                    <p:cond delay="0"/>
                                  </p:stCondLst>
                                  <p:childTnLst>
                                    <p:set>
                                      <p:cBhvr>
                                        <p:cTn id="41" dur="1" fill="hold">
                                          <p:stCondLst>
                                            <p:cond delay="0"/>
                                          </p:stCondLst>
                                        </p:cTn>
                                        <p:tgtEl>
                                          <p:spTgt spid="1329"/>
                                        </p:tgtEl>
                                        <p:attrNameLst>
                                          <p:attrName>style.visibility</p:attrName>
                                        </p:attrNameLst>
                                      </p:cBhvr>
                                      <p:to>
                                        <p:strVal val="visible"/>
                                      </p:to>
                                    </p:set>
                                    <p:animEffect transition="in" filter="fade">
                                      <p:cBhvr>
                                        <p:cTn id="42" dur="1000"/>
                                        <p:tgtEl>
                                          <p:spTgt spid="13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1"/>
                                        </p:tgtEl>
                                        <p:attrNameLst>
                                          <p:attrName>style.visibility</p:attrName>
                                        </p:attrNameLst>
                                      </p:cBhvr>
                                      <p:to>
                                        <p:strVal val="visible"/>
                                      </p:to>
                                    </p:set>
                                    <p:animEffect transition="in" filter="fade">
                                      <p:cBhvr>
                                        <p:cTn id="47" dur="1000"/>
                                        <p:tgtEl>
                                          <p:spTgt spid="1321"/>
                                        </p:tgtEl>
                                      </p:cBhvr>
                                    </p:animEffect>
                                  </p:childTnLst>
                                </p:cTn>
                              </p:par>
                              <p:par>
                                <p:cTn id="48" presetID="10" presetClass="entr" presetSubtype="0" fill="hold" nodeType="withEffect">
                                  <p:stCondLst>
                                    <p:cond delay="0"/>
                                  </p:stCondLst>
                                  <p:childTnLst>
                                    <p:set>
                                      <p:cBhvr>
                                        <p:cTn id="49" dur="1" fill="hold">
                                          <p:stCondLst>
                                            <p:cond delay="0"/>
                                          </p:stCondLst>
                                        </p:cTn>
                                        <p:tgtEl>
                                          <p:spTgt spid="1327"/>
                                        </p:tgtEl>
                                        <p:attrNameLst>
                                          <p:attrName>style.visibility</p:attrName>
                                        </p:attrNameLst>
                                      </p:cBhvr>
                                      <p:to>
                                        <p:strVal val="visible"/>
                                      </p:to>
                                    </p:set>
                                    <p:animEffect transition="in" filter="fade">
                                      <p:cBhvr>
                                        <p:cTn id="50" dur="1000"/>
                                        <p:tgtEl>
                                          <p:spTgt spid="1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35"/>
          <p:cNvSpPr txBox="1">
            <a:spLocks noGrp="1"/>
          </p:cNvSpPr>
          <p:nvPr>
            <p:ph type="body" idx="1"/>
          </p:nvPr>
        </p:nvSpPr>
        <p:spPr>
          <a:xfrm>
            <a:off x="311700" y="1266325"/>
            <a:ext cx="8520600" cy="3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Deciding the number and size of executors</a:t>
            </a:r>
            <a:endParaRPr/>
          </a:p>
          <a:p>
            <a:pPr marL="457200" lvl="0" indent="-342900" algn="l" rtl="0">
              <a:spcBef>
                <a:spcPts val="1600"/>
              </a:spcBef>
              <a:spcAft>
                <a:spcPts val="0"/>
              </a:spcAft>
              <a:buClr>
                <a:srgbClr val="666666"/>
              </a:buClr>
              <a:buSzPts val="1800"/>
              <a:buChar char="●"/>
            </a:pPr>
            <a:r>
              <a:rPr lang="en-GB" b="1">
                <a:solidFill>
                  <a:srgbClr val="666666"/>
                </a:solidFill>
              </a:rPr>
              <a:t>--num-executors</a:t>
            </a:r>
            <a:endParaRPr b="1">
              <a:solidFill>
                <a:srgbClr val="666666"/>
              </a:solidFill>
            </a:endParaRPr>
          </a:p>
          <a:p>
            <a:pPr marL="457200" lvl="0" indent="-342900" algn="l" rtl="0">
              <a:spcBef>
                <a:spcPts val="0"/>
              </a:spcBef>
              <a:spcAft>
                <a:spcPts val="0"/>
              </a:spcAft>
              <a:buClr>
                <a:srgbClr val="666666"/>
              </a:buClr>
              <a:buSzPts val="1800"/>
              <a:buChar char="●"/>
            </a:pPr>
            <a:r>
              <a:rPr lang="en-GB" b="1">
                <a:solidFill>
                  <a:srgbClr val="666666"/>
                </a:solidFill>
              </a:rPr>
              <a:t>--executor-cores</a:t>
            </a:r>
            <a:endParaRPr b="1">
              <a:solidFill>
                <a:srgbClr val="666666"/>
              </a:solidFill>
            </a:endParaRPr>
          </a:p>
          <a:p>
            <a:pPr marL="457200" lvl="0" indent="-342900" algn="l" rtl="0">
              <a:spcBef>
                <a:spcPts val="0"/>
              </a:spcBef>
              <a:spcAft>
                <a:spcPts val="0"/>
              </a:spcAft>
              <a:buClr>
                <a:srgbClr val="666666"/>
              </a:buClr>
              <a:buSzPts val="1800"/>
              <a:buChar char="●"/>
            </a:pPr>
            <a:r>
              <a:rPr lang="en-GB" b="1">
                <a:solidFill>
                  <a:srgbClr val="666666"/>
                </a:solidFill>
              </a:rPr>
              <a:t>--executor-memory</a:t>
            </a:r>
            <a:endParaRPr b="1">
              <a:solidFill>
                <a:srgbClr val="666666"/>
              </a:solidFill>
            </a:endParaRPr>
          </a:p>
          <a:p>
            <a:pPr marL="0" lvl="0" indent="0" algn="l" rtl="0">
              <a:spcBef>
                <a:spcPts val="1600"/>
              </a:spcBef>
              <a:spcAft>
                <a:spcPts val="0"/>
              </a:spcAft>
              <a:buNone/>
            </a:pPr>
            <a:r>
              <a:rPr lang="en-GB"/>
              <a:t>Take care of below points:</a:t>
            </a:r>
            <a:endParaRPr/>
          </a:p>
          <a:p>
            <a:pPr marL="457200" lvl="0" indent="-342900" algn="l" rtl="0">
              <a:spcBef>
                <a:spcPts val="1600"/>
              </a:spcBef>
              <a:spcAft>
                <a:spcPts val="0"/>
              </a:spcAft>
              <a:buSzPts val="1800"/>
              <a:buChar char="●"/>
            </a:pPr>
            <a:r>
              <a:rPr lang="en-GB" b="1"/>
              <a:t>--executor-cores</a:t>
            </a:r>
            <a:r>
              <a:rPr lang="en-GB"/>
              <a:t> decides number of tasks running in that executor in parallel</a:t>
            </a:r>
            <a:endParaRPr/>
          </a:p>
        </p:txBody>
      </p:sp>
      <p:sp>
        <p:nvSpPr>
          <p:cNvPr id="1338" name="Google Shape;1338;p1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Starting point of the number of executors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7">
                                            <p:txEl>
                                              <p:pRg st="0" end="0"/>
                                            </p:txEl>
                                          </p:spTgt>
                                        </p:tgtEl>
                                        <p:attrNameLst>
                                          <p:attrName>style.visibility</p:attrName>
                                        </p:attrNameLst>
                                      </p:cBhvr>
                                      <p:to>
                                        <p:strVal val="visible"/>
                                      </p:to>
                                    </p:set>
                                    <p:animEffect transition="in" filter="fade">
                                      <p:cBhvr>
                                        <p:cTn id="7" dur="1000"/>
                                        <p:tgtEl>
                                          <p:spTgt spid="13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7">
                                            <p:txEl>
                                              <p:pRg st="1" end="1"/>
                                            </p:txEl>
                                          </p:spTgt>
                                        </p:tgtEl>
                                        <p:attrNameLst>
                                          <p:attrName>style.visibility</p:attrName>
                                        </p:attrNameLst>
                                      </p:cBhvr>
                                      <p:to>
                                        <p:strVal val="visible"/>
                                      </p:to>
                                    </p:set>
                                    <p:animEffect transition="in" filter="fade">
                                      <p:cBhvr>
                                        <p:cTn id="12" dur="1000"/>
                                        <p:tgtEl>
                                          <p:spTgt spid="13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7">
                                            <p:txEl>
                                              <p:pRg st="2" end="2"/>
                                            </p:txEl>
                                          </p:spTgt>
                                        </p:tgtEl>
                                        <p:attrNameLst>
                                          <p:attrName>style.visibility</p:attrName>
                                        </p:attrNameLst>
                                      </p:cBhvr>
                                      <p:to>
                                        <p:strVal val="visible"/>
                                      </p:to>
                                    </p:set>
                                    <p:animEffect transition="in" filter="fade">
                                      <p:cBhvr>
                                        <p:cTn id="17" dur="1000"/>
                                        <p:tgtEl>
                                          <p:spTgt spid="13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37">
                                            <p:txEl>
                                              <p:pRg st="3" end="3"/>
                                            </p:txEl>
                                          </p:spTgt>
                                        </p:tgtEl>
                                        <p:attrNameLst>
                                          <p:attrName>style.visibility</p:attrName>
                                        </p:attrNameLst>
                                      </p:cBhvr>
                                      <p:to>
                                        <p:strVal val="visible"/>
                                      </p:to>
                                    </p:set>
                                    <p:animEffect transition="in" filter="fade">
                                      <p:cBhvr>
                                        <p:cTn id="22" dur="1000"/>
                                        <p:tgtEl>
                                          <p:spTgt spid="13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37">
                                            <p:txEl>
                                              <p:pRg st="4" end="4"/>
                                            </p:txEl>
                                          </p:spTgt>
                                        </p:tgtEl>
                                        <p:attrNameLst>
                                          <p:attrName>style.visibility</p:attrName>
                                        </p:attrNameLst>
                                      </p:cBhvr>
                                      <p:to>
                                        <p:strVal val="visible"/>
                                      </p:to>
                                    </p:set>
                                    <p:animEffect transition="in" filter="fade">
                                      <p:cBhvr>
                                        <p:cTn id="27" dur="1000"/>
                                        <p:tgtEl>
                                          <p:spTgt spid="13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37">
                                            <p:txEl>
                                              <p:pRg st="5" end="5"/>
                                            </p:txEl>
                                          </p:spTgt>
                                        </p:tgtEl>
                                        <p:attrNameLst>
                                          <p:attrName>style.visibility</p:attrName>
                                        </p:attrNameLst>
                                      </p:cBhvr>
                                      <p:to>
                                        <p:strVal val="visible"/>
                                      </p:to>
                                    </p:set>
                                    <p:animEffect transition="in" filter="fade">
                                      <p:cBhvr>
                                        <p:cTn id="32" dur="1000"/>
                                        <p:tgtEl>
                                          <p:spTgt spid="133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36"/>
          <p:cNvSpPr txBox="1">
            <a:spLocks noGrp="1"/>
          </p:cNvSpPr>
          <p:nvPr>
            <p:ph type="body" idx="1"/>
          </p:nvPr>
        </p:nvSpPr>
        <p:spPr>
          <a:xfrm>
            <a:off x="311700" y="1266325"/>
            <a:ext cx="8520600" cy="3738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For better </a:t>
            </a:r>
            <a:r>
              <a:rPr lang="en-GB" b="1"/>
              <a:t>HDFS throughput</a:t>
            </a:r>
            <a:r>
              <a:rPr lang="en-GB"/>
              <a:t>, recommendation is to use 4-5 --executor-cores</a:t>
            </a:r>
            <a:endParaRPr/>
          </a:p>
          <a:p>
            <a:pPr marL="457200" lvl="0" indent="-342900" algn="l" rtl="0">
              <a:spcBef>
                <a:spcPts val="0"/>
              </a:spcBef>
              <a:spcAft>
                <a:spcPts val="0"/>
              </a:spcAft>
              <a:buSzPts val="1800"/>
              <a:buChar char="●"/>
            </a:pPr>
            <a:r>
              <a:rPr lang="en-GB"/>
              <a:t>A </a:t>
            </a:r>
            <a:r>
              <a:rPr lang="en-GB" b="1"/>
              <a:t>thin</a:t>
            </a:r>
            <a:r>
              <a:rPr lang="en-GB"/>
              <a:t> executor with lesser --executor-core and --executor-memory, </a:t>
            </a:r>
            <a:r>
              <a:rPr lang="en-GB" b="1"/>
              <a:t>cache</a:t>
            </a:r>
            <a:r>
              <a:rPr lang="en-GB"/>
              <a:t> of the executors will be </a:t>
            </a:r>
            <a:r>
              <a:rPr lang="en-GB" b="1"/>
              <a:t>underutilised. </a:t>
            </a:r>
            <a:r>
              <a:rPr lang="en-GB"/>
              <a:t>We won’t benefit from running multiple tasks in the JVM. Eg: multiple copies of the broadcast variables will be sent.</a:t>
            </a:r>
            <a:endParaRPr/>
          </a:p>
          <a:p>
            <a:pPr marL="457200" lvl="0" indent="-342900" algn="l" rtl="0">
              <a:spcBef>
                <a:spcPts val="0"/>
              </a:spcBef>
              <a:spcAft>
                <a:spcPts val="0"/>
              </a:spcAft>
              <a:buSzPts val="1800"/>
              <a:buChar char="●"/>
            </a:pPr>
            <a:r>
              <a:rPr lang="en-GB"/>
              <a:t>A </a:t>
            </a:r>
            <a:r>
              <a:rPr lang="en-GB" b="1"/>
              <a:t>fat</a:t>
            </a:r>
            <a:r>
              <a:rPr lang="en-GB"/>
              <a:t> executor with higher --executor-core and --executor-memory will lead to </a:t>
            </a:r>
            <a:r>
              <a:rPr lang="en-GB" b="1"/>
              <a:t>poor throughput</a:t>
            </a:r>
            <a:endParaRPr b="1"/>
          </a:p>
          <a:p>
            <a:pPr marL="457200" lvl="0" indent="-342900" algn="l" rtl="0">
              <a:spcBef>
                <a:spcPts val="0"/>
              </a:spcBef>
              <a:spcAft>
                <a:spcPts val="0"/>
              </a:spcAft>
              <a:buSzPts val="1800"/>
              <a:buChar char="●"/>
            </a:pPr>
            <a:r>
              <a:rPr lang="en-GB"/>
              <a:t>In YARN</a:t>
            </a:r>
            <a:endParaRPr/>
          </a:p>
          <a:p>
            <a:pPr marL="914400" lvl="1" indent="-317500" algn="l" rtl="0">
              <a:spcBef>
                <a:spcPts val="0"/>
              </a:spcBef>
              <a:spcAft>
                <a:spcPts val="0"/>
              </a:spcAft>
              <a:buSzPts val="1400"/>
              <a:buChar char="○"/>
            </a:pPr>
            <a:r>
              <a:rPr lang="en-GB" b="1"/>
              <a:t>Application Master</a:t>
            </a:r>
            <a:r>
              <a:rPr lang="en-GB"/>
              <a:t> will also need 1 CPU core</a:t>
            </a:r>
            <a:endParaRPr/>
          </a:p>
          <a:p>
            <a:pPr marL="914400" lvl="1" indent="-317500" algn="l" rtl="0">
              <a:spcBef>
                <a:spcPts val="0"/>
              </a:spcBef>
              <a:spcAft>
                <a:spcPts val="0"/>
              </a:spcAft>
              <a:buSzPts val="1400"/>
              <a:buChar char="○"/>
            </a:pPr>
            <a:r>
              <a:rPr lang="en-GB" b="1"/>
              <a:t>7%</a:t>
            </a:r>
            <a:r>
              <a:rPr lang="en-GB"/>
              <a:t> overhead memory is provided to the executors</a:t>
            </a:r>
            <a:endParaRPr/>
          </a:p>
          <a:p>
            <a:pPr marL="0" lvl="0" indent="0" algn="l" rtl="0">
              <a:spcBef>
                <a:spcPts val="1600"/>
              </a:spcBef>
              <a:spcAft>
                <a:spcPts val="1600"/>
              </a:spcAft>
              <a:buNone/>
            </a:pPr>
            <a:endParaRPr/>
          </a:p>
        </p:txBody>
      </p:sp>
      <p:sp>
        <p:nvSpPr>
          <p:cNvPr id="1344" name="Google Shape;1344;p1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Starting point of the number of executors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3">
                                            <p:txEl>
                                              <p:pRg st="0" end="0"/>
                                            </p:txEl>
                                          </p:spTgt>
                                        </p:tgtEl>
                                        <p:attrNameLst>
                                          <p:attrName>style.visibility</p:attrName>
                                        </p:attrNameLst>
                                      </p:cBhvr>
                                      <p:to>
                                        <p:strVal val="visible"/>
                                      </p:to>
                                    </p:set>
                                    <p:animEffect transition="in" filter="fade">
                                      <p:cBhvr>
                                        <p:cTn id="7" dur="1000"/>
                                        <p:tgtEl>
                                          <p:spTgt spid="13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3">
                                            <p:txEl>
                                              <p:pRg st="1" end="1"/>
                                            </p:txEl>
                                          </p:spTgt>
                                        </p:tgtEl>
                                        <p:attrNameLst>
                                          <p:attrName>style.visibility</p:attrName>
                                        </p:attrNameLst>
                                      </p:cBhvr>
                                      <p:to>
                                        <p:strVal val="visible"/>
                                      </p:to>
                                    </p:set>
                                    <p:animEffect transition="in" filter="fade">
                                      <p:cBhvr>
                                        <p:cTn id="12" dur="1000"/>
                                        <p:tgtEl>
                                          <p:spTgt spid="13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3">
                                            <p:txEl>
                                              <p:pRg st="2" end="2"/>
                                            </p:txEl>
                                          </p:spTgt>
                                        </p:tgtEl>
                                        <p:attrNameLst>
                                          <p:attrName>style.visibility</p:attrName>
                                        </p:attrNameLst>
                                      </p:cBhvr>
                                      <p:to>
                                        <p:strVal val="visible"/>
                                      </p:to>
                                    </p:set>
                                    <p:animEffect transition="in" filter="fade">
                                      <p:cBhvr>
                                        <p:cTn id="17" dur="1000"/>
                                        <p:tgtEl>
                                          <p:spTgt spid="13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43">
                                            <p:txEl>
                                              <p:pRg st="3" end="3"/>
                                            </p:txEl>
                                          </p:spTgt>
                                        </p:tgtEl>
                                        <p:attrNameLst>
                                          <p:attrName>style.visibility</p:attrName>
                                        </p:attrNameLst>
                                      </p:cBhvr>
                                      <p:to>
                                        <p:strVal val="visible"/>
                                      </p:to>
                                    </p:set>
                                    <p:animEffect transition="in" filter="fade">
                                      <p:cBhvr>
                                        <p:cTn id="22" dur="1000"/>
                                        <p:tgtEl>
                                          <p:spTgt spid="13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43">
                                            <p:txEl>
                                              <p:pRg st="4" end="4"/>
                                            </p:txEl>
                                          </p:spTgt>
                                        </p:tgtEl>
                                        <p:attrNameLst>
                                          <p:attrName>style.visibility</p:attrName>
                                        </p:attrNameLst>
                                      </p:cBhvr>
                                      <p:to>
                                        <p:strVal val="visible"/>
                                      </p:to>
                                    </p:set>
                                    <p:animEffect transition="in" filter="fade">
                                      <p:cBhvr>
                                        <p:cTn id="27" dur="1000"/>
                                        <p:tgtEl>
                                          <p:spTgt spid="13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43">
                                            <p:txEl>
                                              <p:pRg st="5" end="5"/>
                                            </p:txEl>
                                          </p:spTgt>
                                        </p:tgtEl>
                                        <p:attrNameLst>
                                          <p:attrName>style.visibility</p:attrName>
                                        </p:attrNameLst>
                                      </p:cBhvr>
                                      <p:to>
                                        <p:strVal val="visible"/>
                                      </p:to>
                                    </p:set>
                                    <p:animEffect transition="in" filter="fade">
                                      <p:cBhvr>
                                        <p:cTn id="32" dur="1000"/>
                                        <p:tgtEl>
                                          <p:spTgt spid="13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43">
                                            <p:txEl>
                                              <p:pRg st="6" end="6"/>
                                            </p:txEl>
                                          </p:spTgt>
                                        </p:tgtEl>
                                        <p:attrNameLst>
                                          <p:attrName>style.visibility</p:attrName>
                                        </p:attrNameLst>
                                      </p:cBhvr>
                                      <p:to>
                                        <p:strVal val="visible"/>
                                      </p:to>
                                    </p:set>
                                    <p:animEffect transition="in" filter="fade">
                                      <p:cBhvr>
                                        <p:cTn id="37" dur="1000"/>
                                        <p:tgtEl>
                                          <p:spTgt spid="13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37"/>
          <p:cNvSpPr txBox="1">
            <a:spLocks noGrp="1"/>
          </p:cNvSpPr>
          <p:nvPr>
            <p:ph type="body" idx="1"/>
          </p:nvPr>
        </p:nvSpPr>
        <p:spPr>
          <a:xfrm>
            <a:off x="311700" y="1266325"/>
            <a:ext cx="8633100" cy="3738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With 6 machines each having 16 cores and 64 GB of RAM</a:t>
            </a:r>
            <a:endParaRPr/>
          </a:p>
          <a:p>
            <a:pPr marL="457200" lvl="0" indent="-342900" algn="l" rtl="0">
              <a:spcBef>
                <a:spcPts val="0"/>
              </a:spcBef>
              <a:spcAft>
                <a:spcPts val="0"/>
              </a:spcAft>
              <a:buSzPts val="1800"/>
              <a:buChar char="●"/>
            </a:pPr>
            <a:r>
              <a:rPr lang="en-GB"/>
              <a:t>Leave out 1 core and 1 GB of RAM for the OS related process on those machines</a:t>
            </a:r>
            <a:endParaRPr/>
          </a:p>
          <a:p>
            <a:pPr marL="457200" lvl="0" indent="-342900" algn="l" rtl="0">
              <a:spcBef>
                <a:spcPts val="0"/>
              </a:spcBef>
              <a:spcAft>
                <a:spcPts val="0"/>
              </a:spcAft>
              <a:buSzPts val="1800"/>
              <a:buChar char="●"/>
            </a:pPr>
            <a:r>
              <a:rPr lang="en-GB"/>
              <a:t>With 5 tasks per executor, we can choose to run 3 executors on each machine, so that each task on the executor can use 1 core. Hence </a:t>
            </a:r>
            <a:r>
              <a:rPr lang="en-GB" b="1"/>
              <a:t>--executor-cores</a:t>
            </a:r>
            <a:r>
              <a:rPr lang="en-GB"/>
              <a:t> can be </a:t>
            </a:r>
            <a:r>
              <a:rPr lang="en-GB" b="1"/>
              <a:t>5</a:t>
            </a:r>
            <a:endParaRPr b="1"/>
          </a:p>
          <a:p>
            <a:pPr marL="457200" lvl="0" indent="-342900" algn="l" rtl="0">
              <a:spcBef>
                <a:spcPts val="0"/>
              </a:spcBef>
              <a:spcAft>
                <a:spcPts val="0"/>
              </a:spcAft>
              <a:buSzPts val="1800"/>
              <a:buChar char="●"/>
            </a:pPr>
            <a:r>
              <a:rPr lang="en-GB"/>
              <a:t>A total of 18 executors can be used. Since, application master also uses one core, we can use </a:t>
            </a:r>
            <a:r>
              <a:rPr lang="en-GB" b="1"/>
              <a:t>--num-executors</a:t>
            </a:r>
            <a:r>
              <a:rPr lang="en-GB"/>
              <a:t> to be </a:t>
            </a:r>
            <a:r>
              <a:rPr lang="en-GB" b="1"/>
              <a:t>17</a:t>
            </a:r>
            <a:endParaRPr b="1"/>
          </a:p>
          <a:p>
            <a:pPr marL="457200" lvl="0" indent="-342900" algn="l" rtl="0">
              <a:spcBef>
                <a:spcPts val="0"/>
              </a:spcBef>
              <a:spcAft>
                <a:spcPts val="0"/>
              </a:spcAft>
              <a:buSzPts val="1800"/>
              <a:buChar char="●"/>
            </a:pPr>
            <a:r>
              <a:rPr lang="en-GB"/>
              <a:t>63 GB of RAM across 3 executors, means each executor can have 63/3 GB (= 21GB) of memory, since YARN introduces overhead of 7%, we can choose </a:t>
            </a:r>
            <a:r>
              <a:rPr lang="en-GB" b="1"/>
              <a:t>--executor-memory</a:t>
            </a:r>
            <a:r>
              <a:rPr lang="en-GB"/>
              <a:t> to be </a:t>
            </a:r>
            <a:r>
              <a:rPr lang="en-GB" b="1"/>
              <a:t>19 GB</a:t>
            </a:r>
            <a:r>
              <a:rPr lang="en-GB"/>
              <a:t>. (exact number is around 19.5GB)</a:t>
            </a:r>
            <a:endParaRPr/>
          </a:p>
        </p:txBody>
      </p:sp>
      <p:sp>
        <p:nvSpPr>
          <p:cNvPr id="1350" name="Google Shape;1350;p1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Starting point of the number of executors: Sample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9">
                                            <p:txEl>
                                              <p:pRg st="0" end="0"/>
                                            </p:txEl>
                                          </p:spTgt>
                                        </p:tgtEl>
                                        <p:attrNameLst>
                                          <p:attrName>style.visibility</p:attrName>
                                        </p:attrNameLst>
                                      </p:cBhvr>
                                      <p:to>
                                        <p:strVal val="visible"/>
                                      </p:to>
                                    </p:set>
                                    <p:animEffect transition="in" filter="fade">
                                      <p:cBhvr>
                                        <p:cTn id="7" dur="1000"/>
                                        <p:tgtEl>
                                          <p:spTgt spid="13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9">
                                            <p:txEl>
                                              <p:pRg st="1" end="1"/>
                                            </p:txEl>
                                          </p:spTgt>
                                        </p:tgtEl>
                                        <p:attrNameLst>
                                          <p:attrName>style.visibility</p:attrName>
                                        </p:attrNameLst>
                                      </p:cBhvr>
                                      <p:to>
                                        <p:strVal val="visible"/>
                                      </p:to>
                                    </p:set>
                                    <p:animEffect transition="in" filter="fade">
                                      <p:cBhvr>
                                        <p:cTn id="12" dur="1000"/>
                                        <p:tgtEl>
                                          <p:spTgt spid="13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9">
                                            <p:txEl>
                                              <p:pRg st="2" end="2"/>
                                            </p:txEl>
                                          </p:spTgt>
                                        </p:tgtEl>
                                        <p:attrNameLst>
                                          <p:attrName>style.visibility</p:attrName>
                                        </p:attrNameLst>
                                      </p:cBhvr>
                                      <p:to>
                                        <p:strVal val="visible"/>
                                      </p:to>
                                    </p:set>
                                    <p:animEffect transition="in" filter="fade">
                                      <p:cBhvr>
                                        <p:cTn id="17" dur="1000"/>
                                        <p:tgtEl>
                                          <p:spTgt spid="13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49">
                                            <p:txEl>
                                              <p:pRg st="3" end="3"/>
                                            </p:txEl>
                                          </p:spTgt>
                                        </p:tgtEl>
                                        <p:attrNameLst>
                                          <p:attrName>style.visibility</p:attrName>
                                        </p:attrNameLst>
                                      </p:cBhvr>
                                      <p:to>
                                        <p:strVal val="visible"/>
                                      </p:to>
                                    </p:set>
                                    <p:animEffect transition="in" filter="fade">
                                      <p:cBhvr>
                                        <p:cTn id="22" dur="1000"/>
                                        <p:tgtEl>
                                          <p:spTgt spid="13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49">
                                            <p:txEl>
                                              <p:pRg st="4" end="4"/>
                                            </p:txEl>
                                          </p:spTgt>
                                        </p:tgtEl>
                                        <p:attrNameLst>
                                          <p:attrName>style.visibility</p:attrName>
                                        </p:attrNameLst>
                                      </p:cBhvr>
                                      <p:to>
                                        <p:strVal val="visible"/>
                                      </p:to>
                                    </p:set>
                                    <p:animEffect transition="in" filter="fade">
                                      <p:cBhvr>
                                        <p:cTn id="27" dur="1000"/>
                                        <p:tgtEl>
                                          <p:spTgt spid="13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138"/>
          <p:cNvSpPr txBox="1">
            <a:spLocks noGrp="1"/>
          </p:cNvSpPr>
          <p:nvPr>
            <p:ph type="body" idx="1"/>
          </p:nvPr>
        </p:nvSpPr>
        <p:spPr>
          <a:xfrm>
            <a:off x="311700" y="909950"/>
            <a:ext cx="8633100" cy="4134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We are giving </a:t>
            </a:r>
            <a:r>
              <a:rPr lang="en-GB" b="1"/>
              <a:t>one executor resource</a:t>
            </a:r>
            <a:r>
              <a:rPr lang="en-GB"/>
              <a:t> (5 cores and 19 GB of RAM) to Application Master which is a lot. Most of the time AM is fine with 1 GB and 1 core. So, update the calculation accordingly.</a:t>
            </a:r>
            <a:endParaRPr/>
          </a:p>
          <a:p>
            <a:pPr marL="457200" lvl="0" indent="-342900" algn="l" rtl="0">
              <a:spcBef>
                <a:spcPts val="0"/>
              </a:spcBef>
              <a:spcAft>
                <a:spcPts val="0"/>
              </a:spcAft>
              <a:buSzPts val="1800"/>
              <a:buChar char="●"/>
            </a:pPr>
            <a:r>
              <a:rPr lang="en-GB"/>
              <a:t>If job is </a:t>
            </a:r>
            <a:r>
              <a:rPr lang="en-GB" b="1"/>
              <a:t>not CPU intensive</a:t>
            </a:r>
            <a:r>
              <a:rPr lang="en-GB"/>
              <a:t>, each task in the executor need not have 1 CPU core. Hence, even if one executor gets 2 physical CPU cores, it can run </a:t>
            </a:r>
            <a:r>
              <a:rPr lang="en-GB" b="1"/>
              <a:t>more than</a:t>
            </a:r>
            <a:r>
              <a:rPr lang="en-GB"/>
              <a:t> 2 tasks.</a:t>
            </a:r>
            <a:endParaRPr/>
          </a:p>
          <a:p>
            <a:pPr marL="457200" lvl="0" indent="-342900" algn="l" rtl="0">
              <a:spcBef>
                <a:spcPts val="0"/>
              </a:spcBef>
              <a:spcAft>
                <a:spcPts val="0"/>
              </a:spcAft>
              <a:buSzPts val="1800"/>
              <a:buChar char="●"/>
            </a:pPr>
            <a:r>
              <a:rPr lang="en-GB" b="1"/>
              <a:t>Monitor</a:t>
            </a:r>
            <a:r>
              <a:rPr lang="en-GB"/>
              <a:t> the performance the </a:t>
            </a:r>
            <a:r>
              <a:rPr lang="en-GB" b="1"/>
              <a:t>RAM utilisation</a:t>
            </a:r>
            <a:r>
              <a:rPr lang="en-GB"/>
              <a:t> (using spark JVM metrics) to tune the numbers further.</a:t>
            </a:r>
            <a:endParaRPr/>
          </a:p>
          <a:p>
            <a:pPr marL="457200" lvl="0" indent="-342900" algn="l" rtl="0">
              <a:spcBef>
                <a:spcPts val="0"/>
              </a:spcBef>
              <a:spcAft>
                <a:spcPts val="0"/>
              </a:spcAft>
              <a:buSzPts val="1800"/>
              <a:buChar char="●"/>
            </a:pPr>
            <a:r>
              <a:rPr lang="en-GB"/>
              <a:t>If a machine has 22 GB of RAM and we are running 2 executors each using 8 GB (including overhead), then a request for running third executor with 8 GB RAM will not granted and the remaining 6 GB will be unutilised. So, ensure RAM on the machine is a close multiple of executor memory (with overhead)</a:t>
            </a:r>
            <a:endParaRPr/>
          </a:p>
        </p:txBody>
      </p:sp>
      <p:sp>
        <p:nvSpPr>
          <p:cNvPr id="1356" name="Google Shape;1356;p138"/>
          <p:cNvSpPr txBox="1">
            <a:spLocks noGrp="1"/>
          </p:cNvSpPr>
          <p:nvPr>
            <p:ph type="title"/>
          </p:nvPr>
        </p:nvSpPr>
        <p:spPr>
          <a:xfrm>
            <a:off x="311700" y="1592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Things we overlooked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5">
                                            <p:txEl>
                                              <p:pRg st="0" end="0"/>
                                            </p:txEl>
                                          </p:spTgt>
                                        </p:tgtEl>
                                        <p:attrNameLst>
                                          <p:attrName>style.visibility</p:attrName>
                                        </p:attrNameLst>
                                      </p:cBhvr>
                                      <p:to>
                                        <p:strVal val="visible"/>
                                      </p:to>
                                    </p:set>
                                    <p:animEffect transition="in" filter="fade">
                                      <p:cBhvr>
                                        <p:cTn id="7" dur="1000"/>
                                        <p:tgtEl>
                                          <p:spTgt spid="1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5">
                                            <p:txEl>
                                              <p:pRg st="1" end="1"/>
                                            </p:txEl>
                                          </p:spTgt>
                                        </p:tgtEl>
                                        <p:attrNameLst>
                                          <p:attrName>style.visibility</p:attrName>
                                        </p:attrNameLst>
                                      </p:cBhvr>
                                      <p:to>
                                        <p:strVal val="visible"/>
                                      </p:to>
                                    </p:set>
                                    <p:animEffect transition="in" filter="fade">
                                      <p:cBhvr>
                                        <p:cTn id="12" dur="1000"/>
                                        <p:tgtEl>
                                          <p:spTgt spid="1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5">
                                            <p:txEl>
                                              <p:pRg st="2" end="2"/>
                                            </p:txEl>
                                          </p:spTgt>
                                        </p:tgtEl>
                                        <p:attrNameLst>
                                          <p:attrName>style.visibility</p:attrName>
                                        </p:attrNameLst>
                                      </p:cBhvr>
                                      <p:to>
                                        <p:strVal val="visible"/>
                                      </p:to>
                                    </p:set>
                                    <p:animEffect transition="in" filter="fade">
                                      <p:cBhvr>
                                        <p:cTn id="17" dur="1000"/>
                                        <p:tgtEl>
                                          <p:spTgt spid="13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5">
                                            <p:txEl>
                                              <p:pRg st="3" end="3"/>
                                            </p:txEl>
                                          </p:spTgt>
                                        </p:tgtEl>
                                        <p:attrNameLst>
                                          <p:attrName>style.visibility</p:attrName>
                                        </p:attrNameLst>
                                      </p:cBhvr>
                                      <p:to>
                                        <p:strVal val="visible"/>
                                      </p:to>
                                    </p:set>
                                    <p:animEffect transition="in" filter="fade">
                                      <p:cBhvr>
                                        <p:cTn id="22" dur="1000"/>
                                        <p:tgtEl>
                                          <p:spTgt spid="13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39"/>
          <p:cNvSpPr txBox="1">
            <a:spLocks noGrp="1"/>
          </p:cNvSpPr>
          <p:nvPr>
            <p:ph type="title"/>
          </p:nvPr>
        </p:nvSpPr>
        <p:spPr>
          <a:xfrm>
            <a:off x="490250" y="526350"/>
            <a:ext cx="7528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Tuning Spark Application</a:t>
            </a:r>
            <a:endParaRPr/>
          </a:p>
          <a:p>
            <a:pPr marL="0" lvl="0" indent="0" algn="l" rtl="0">
              <a:spcBef>
                <a:spcPts val="0"/>
              </a:spcBef>
              <a:spcAft>
                <a:spcPts val="0"/>
              </a:spcAft>
              <a:buNone/>
            </a:pPr>
            <a:r>
              <a:rPr lang="en-GB"/>
              <a:t>[Dynamic Allocation]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a:t>
            </a:r>
            <a:endParaRPr/>
          </a:p>
        </p:txBody>
      </p:sp>
      <p:sp>
        <p:nvSpPr>
          <p:cNvPr id="1367" name="Google Shape;1367;p14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One spark application consists of multiple jobs, each can have different requirement for the number of executors</a:t>
            </a:r>
            <a:endParaRPr/>
          </a:p>
          <a:p>
            <a:pPr marL="457200" lvl="0" indent="-342900" algn="l" rtl="0">
              <a:spcBef>
                <a:spcPts val="0"/>
              </a:spcBef>
              <a:spcAft>
                <a:spcPts val="0"/>
              </a:spcAft>
              <a:buSzPts val="1800"/>
              <a:buChar char="●"/>
            </a:pPr>
            <a:r>
              <a:rPr lang="en-GB"/>
              <a:t>Static values of number of executors can be many a time too high or too low</a:t>
            </a:r>
            <a:endParaRPr/>
          </a:p>
          <a:p>
            <a:pPr marL="457200" lvl="0" indent="-342900" algn="l" rtl="0">
              <a:spcBef>
                <a:spcPts val="0"/>
              </a:spcBef>
              <a:spcAft>
                <a:spcPts val="0"/>
              </a:spcAft>
              <a:buSzPts val="1800"/>
              <a:buChar char="●"/>
            </a:pPr>
            <a:r>
              <a:rPr lang="en-GB"/>
              <a:t>Driver should request for more executors if there are tasks pending or kill executors if idle for long.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7">
                                            <p:txEl>
                                              <p:pRg st="0" end="0"/>
                                            </p:txEl>
                                          </p:spTgt>
                                        </p:tgtEl>
                                        <p:attrNameLst>
                                          <p:attrName>style.visibility</p:attrName>
                                        </p:attrNameLst>
                                      </p:cBhvr>
                                      <p:to>
                                        <p:strVal val="visible"/>
                                      </p:to>
                                    </p:set>
                                    <p:animEffect transition="in" filter="fade">
                                      <p:cBhvr>
                                        <p:cTn id="7" dur="1000"/>
                                        <p:tgtEl>
                                          <p:spTgt spid="13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7">
                                            <p:txEl>
                                              <p:pRg st="1" end="1"/>
                                            </p:txEl>
                                          </p:spTgt>
                                        </p:tgtEl>
                                        <p:attrNameLst>
                                          <p:attrName>style.visibility</p:attrName>
                                        </p:attrNameLst>
                                      </p:cBhvr>
                                      <p:to>
                                        <p:strVal val="visible"/>
                                      </p:to>
                                    </p:set>
                                    <p:animEffect transition="in" filter="fade">
                                      <p:cBhvr>
                                        <p:cTn id="12" dur="1000"/>
                                        <p:tgtEl>
                                          <p:spTgt spid="13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7">
                                            <p:txEl>
                                              <p:pRg st="2" end="2"/>
                                            </p:txEl>
                                          </p:spTgt>
                                        </p:tgtEl>
                                        <p:attrNameLst>
                                          <p:attrName>style.visibility</p:attrName>
                                        </p:attrNameLst>
                                      </p:cBhvr>
                                      <p:to>
                                        <p:strVal val="visible"/>
                                      </p:to>
                                    </p:set>
                                    <p:animEffect transition="in" filter="fade">
                                      <p:cBhvr>
                                        <p:cTn id="17" dur="1000"/>
                                        <p:tgtEl>
                                          <p:spTgt spid="13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a:t>
            </a:r>
            <a:endParaRPr/>
          </a:p>
        </p:txBody>
      </p:sp>
      <p:pic>
        <p:nvPicPr>
          <p:cNvPr id="1373" name="Google Shape;1373;p141"/>
          <p:cNvPicPr preferRelativeResize="0"/>
          <p:nvPr/>
        </p:nvPicPr>
        <p:blipFill>
          <a:blip r:embed="rId3">
            <a:alphaModFix/>
          </a:blip>
          <a:stretch>
            <a:fillRect/>
          </a:stretch>
        </p:blipFill>
        <p:spPr>
          <a:xfrm>
            <a:off x="152400" y="1627900"/>
            <a:ext cx="4341677" cy="3290474"/>
          </a:xfrm>
          <a:prstGeom prst="rect">
            <a:avLst/>
          </a:prstGeom>
          <a:noFill/>
          <a:ln>
            <a:noFill/>
          </a:ln>
        </p:spPr>
      </p:pic>
      <p:pic>
        <p:nvPicPr>
          <p:cNvPr id="1374" name="Google Shape;1374;p141"/>
          <p:cNvPicPr preferRelativeResize="0"/>
          <p:nvPr/>
        </p:nvPicPr>
        <p:blipFill>
          <a:blip r:embed="rId4">
            <a:alphaModFix/>
          </a:blip>
          <a:stretch>
            <a:fillRect/>
          </a:stretch>
        </p:blipFill>
        <p:spPr>
          <a:xfrm>
            <a:off x="4649925" y="1627900"/>
            <a:ext cx="4341674" cy="3290474"/>
          </a:xfrm>
          <a:prstGeom prst="rect">
            <a:avLst/>
          </a:prstGeom>
          <a:noFill/>
          <a:ln>
            <a:noFill/>
          </a:ln>
        </p:spPr>
      </p:pic>
      <p:sp>
        <p:nvSpPr>
          <p:cNvPr id="1375" name="Google Shape;1375;p141"/>
          <p:cNvSpPr txBox="1"/>
          <p:nvPr/>
        </p:nvSpPr>
        <p:spPr>
          <a:xfrm>
            <a:off x="152400" y="1216925"/>
            <a:ext cx="4341600" cy="3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Open Sans"/>
                <a:ea typeface="Open Sans"/>
                <a:cs typeface="Open Sans"/>
                <a:sym typeface="Open Sans"/>
              </a:rPr>
              <a:t>Static Allocation</a:t>
            </a:r>
            <a:endParaRPr b="1">
              <a:latin typeface="Open Sans"/>
              <a:ea typeface="Open Sans"/>
              <a:cs typeface="Open Sans"/>
              <a:sym typeface="Open Sans"/>
            </a:endParaRPr>
          </a:p>
        </p:txBody>
      </p:sp>
      <p:sp>
        <p:nvSpPr>
          <p:cNvPr id="1376" name="Google Shape;1376;p141"/>
          <p:cNvSpPr txBox="1"/>
          <p:nvPr/>
        </p:nvSpPr>
        <p:spPr>
          <a:xfrm>
            <a:off x="4649963" y="1216913"/>
            <a:ext cx="4341600" cy="3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Open Sans"/>
                <a:ea typeface="Open Sans"/>
                <a:cs typeface="Open Sans"/>
                <a:sym typeface="Open Sans"/>
              </a:rPr>
              <a:t>Dynamic Allocation</a:t>
            </a:r>
            <a:endParaRPr b="1">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p:cTn id="7" dur="1000"/>
                                        <p:tgtEl>
                                          <p:spTgt spid="13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3"/>
                                        </p:tgtEl>
                                        <p:attrNameLst>
                                          <p:attrName>style.visibility</p:attrName>
                                        </p:attrNameLst>
                                      </p:cBhvr>
                                      <p:to>
                                        <p:strVal val="visible"/>
                                      </p:to>
                                    </p:set>
                                    <p:animEffect transition="in" filter="fade">
                                      <p:cBhvr>
                                        <p:cTn id="12" dur="1000"/>
                                        <p:tgtEl>
                                          <p:spTgt spid="13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6"/>
                                        </p:tgtEl>
                                        <p:attrNameLst>
                                          <p:attrName>style.visibility</p:attrName>
                                        </p:attrNameLst>
                                      </p:cBhvr>
                                      <p:to>
                                        <p:strVal val="visible"/>
                                      </p:to>
                                    </p:set>
                                    <p:animEffect transition="in" filter="fade">
                                      <p:cBhvr>
                                        <p:cTn id="17" dur="1000"/>
                                        <p:tgtEl>
                                          <p:spTgt spid="13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4"/>
                                        </p:tgtEl>
                                        <p:attrNameLst>
                                          <p:attrName>style.visibility</p:attrName>
                                        </p:attrNameLst>
                                      </p:cBhvr>
                                      <p:to>
                                        <p:strVal val="visible"/>
                                      </p:to>
                                    </p:set>
                                    <p:animEffect transition="in" filter="fade">
                                      <p:cBhvr>
                                        <p:cTn id="22" dur="1000"/>
                                        <p:tgtEl>
                                          <p:spTgt spid="1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11700" y="445024"/>
            <a:ext cx="8520600" cy="962039"/>
          </a:xfrm>
          <a:prstGeom prst="rect">
            <a:avLst/>
          </a:prstGeom>
        </p:spPr>
        <p:txBody>
          <a:bodyPr spcFirstLastPara="1" wrap="square" lIns="91425" tIns="91425" rIns="91425" bIns="91425" anchor="t" anchorCtr="0">
            <a:noAutofit/>
          </a:bodyPr>
          <a:lstStyle/>
          <a:p>
            <a:pPr lvl="0"/>
            <a:r>
              <a:rPr lang="en-GB" dirty="0"/>
              <a:t>Map Reduce: Flow of Operations</a:t>
            </a:r>
            <a:br>
              <a:rPr lang="en-GB" dirty="0"/>
            </a:br>
            <a:r>
              <a:rPr lang="en-GB" sz="1200" dirty="0"/>
              <a:t>https://www.analyticsvidhya.com/blog/2022/05/an-introduction-to-mapreduce-with-a-word-count-example/</a:t>
            </a:r>
            <a:endParaRPr sz="1200" dirty="0"/>
          </a:p>
        </p:txBody>
      </p:sp>
      <p:sp>
        <p:nvSpPr>
          <p:cNvPr id="167" name="Google Shape;167;p25"/>
          <p:cNvSpPr/>
          <p:nvPr/>
        </p:nvSpPr>
        <p:spPr>
          <a:xfrm>
            <a:off x="935200" y="2840175"/>
            <a:ext cx="2069400" cy="11691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Map</a:t>
            </a:r>
            <a:endParaRPr/>
          </a:p>
        </p:txBody>
      </p:sp>
      <p:sp>
        <p:nvSpPr>
          <p:cNvPr id="168" name="Google Shape;168;p25"/>
          <p:cNvSpPr/>
          <p:nvPr/>
        </p:nvSpPr>
        <p:spPr>
          <a:xfrm>
            <a:off x="5676925" y="2840175"/>
            <a:ext cx="2069400" cy="11691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Reduce</a:t>
            </a:r>
            <a:endParaRPr/>
          </a:p>
        </p:txBody>
      </p:sp>
      <p:sp>
        <p:nvSpPr>
          <p:cNvPr id="169" name="Google Shape;169;p25"/>
          <p:cNvSpPr/>
          <p:nvPr/>
        </p:nvSpPr>
        <p:spPr>
          <a:xfrm>
            <a:off x="3777925" y="2788275"/>
            <a:ext cx="1264200" cy="12729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A64D79"/>
                </a:solidFill>
              </a:rPr>
              <a:t>Shuffle</a:t>
            </a:r>
            <a:endParaRPr>
              <a:solidFill>
                <a:srgbClr val="A64D79"/>
              </a:solidFill>
            </a:endParaRPr>
          </a:p>
        </p:txBody>
      </p:sp>
      <p:cxnSp>
        <p:nvCxnSpPr>
          <p:cNvPr id="170" name="Google Shape;170;p25"/>
          <p:cNvCxnSpPr>
            <a:stCxn id="167" idx="3"/>
            <a:endCxn id="169" idx="2"/>
          </p:cNvCxnSpPr>
          <p:nvPr/>
        </p:nvCxnSpPr>
        <p:spPr>
          <a:xfrm>
            <a:off x="3004600" y="3424725"/>
            <a:ext cx="773400" cy="0"/>
          </a:xfrm>
          <a:prstGeom prst="straightConnector1">
            <a:avLst/>
          </a:prstGeom>
          <a:noFill/>
          <a:ln w="19050" cap="flat" cmpd="sng">
            <a:solidFill>
              <a:srgbClr val="274E13"/>
            </a:solidFill>
            <a:prstDash val="solid"/>
            <a:round/>
            <a:headEnd type="none" w="med" len="med"/>
            <a:tailEnd type="triangle" w="med" len="med"/>
          </a:ln>
        </p:spPr>
      </p:cxnSp>
      <p:cxnSp>
        <p:nvCxnSpPr>
          <p:cNvPr id="171" name="Google Shape;171;p25"/>
          <p:cNvCxnSpPr>
            <a:stCxn id="169" idx="6"/>
            <a:endCxn id="168" idx="1"/>
          </p:cNvCxnSpPr>
          <p:nvPr/>
        </p:nvCxnSpPr>
        <p:spPr>
          <a:xfrm>
            <a:off x="5042125" y="3424725"/>
            <a:ext cx="634800" cy="0"/>
          </a:xfrm>
          <a:prstGeom prst="straightConnector1">
            <a:avLst/>
          </a:prstGeom>
          <a:noFill/>
          <a:ln w="19050" cap="flat" cmpd="sng">
            <a:solidFill>
              <a:srgbClr val="274E13"/>
            </a:solidFill>
            <a:prstDash val="solid"/>
            <a:round/>
            <a:headEnd type="none" w="med" len="med"/>
            <a:tailEnd type="triangle" w="med" len="med"/>
          </a:ln>
        </p:spPr>
      </p:cxnSp>
      <p:sp>
        <p:nvSpPr>
          <p:cNvPr id="172" name="Google Shape;172;p25"/>
          <p:cNvSpPr/>
          <p:nvPr/>
        </p:nvSpPr>
        <p:spPr>
          <a:xfrm>
            <a:off x="2389925" y="2043525"/>
            <a:ext cx="2069400" cy="632100"/>
          </a:xfrm>
          <a:prstGeom prst="wedgeRectCallout">
            <a:avLst>
              <a:gd name="adj1" fmla="val -20833"/>
              <a:gd name="adj2" fmla="val 625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Reads input data and produces (key, value) output</a:t>
            </a:r>
            <a:endParaRPr/>
          </a:p>
        </p:txBody>
      </p:sp>
      <p:sp>
        <p:nvSpPr>
          <p:cNvPr id="173" name="Google Shape;173;p25"/>
          <p:cNvSpPr/>
          <p:nvPr/>
        </p:nvSpPr>
        <p:spPr>
          <a:xfrm>
            <a:off x="6906425" y="2043513"/>
            <a:ext cx="1835700" cy="632100"/>
          </a:xfrm>
          <a:prstGeom prst="wedgeRectCallout">
            <a:avLst>
              <a:gd name="adj1" fmla="val -20833"/>
              <a:gd name="adj2" fmla="val 625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Reads all values of a key and generates aggregated output</a:t>
            </a:r>
            <a:endParaRPr/>
          </a:p>
        </p:txBody>
      </p:sp>
      <p:sp>
        <p:nvSpPr>
          <p:cNvPr id="174" name="Google Shape;174;p25"/>
          <p:cNvSpPr/>
          <p:nvPr/>
        </p:nvSpPr>
        <p:spPr>
          <a:xfrm>
            <a:off x="4648175" y="2043525"/>
            <a:ext cx="2069400" cy="632100"/>
          </a:xfrm>
          <a:prstGeom prst="wedgeRectCallout">
            <a:avLst>
              <a:gd name="adj1" fmla="val -20833"/>
              <a:gd name="adj2" fmla="val 6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t>Provides to the reduce input, all values clubbed together for each key</a:t>
            </a:r>
            <a:endParaRPr sz="1300"/>
          </a:p>
        </p:txBody>
      </p:sp>
      <p:cxnSp>
        <p:nvCxnSpPr>
          <p:cNvPr id="175" name="Google Shape;175;p25"/>
          <p:cNvCxnSpPr>
            <a:endCxn id="167" idx="1"/>
          </p:cNvCxnSpPr>
          <p:nvPr/>
        </p:nvCxnSpPr>
        <p:spPr>
          <a:xfrm rot="10800000" flipH="1">
            <a:off x="190600" y="3424725"/>
            <a:ext cx="744600" cy="4200"/>
          </a:xfrm>
          <a:prstGeom prst="straightConnector1">
            <a:avLst/>
          </a:prstGeom>
          <a:noFill/>
          <a:ln w="19050" cap="flat" cmpd="sng">
            <a:solidFill>
              <a:srgbClr val="274E13"/>
            </a:solidFill>
            <a:prstDash val="solid"/>
            <a:round/>
            <a:headEnd type="none" w="med" len="med"/>
            <a:tailEnd type="triangle" w="med" len="med"/>
          </a:ln>
        </p:spPr>
      </p:cxnSp>
      <p:cxnSp>
        <p:nvCxnSpPr>
          <p:cNvPr id="176" name="Google Shape;176;p25"/>
          <p:cNvCxnSpPr>
            <a:stCxn id="168" idx="3"/>
          </p:cNvCxnSpPr>
          <p:nvPr/>
        </p:nvCxnSpPr>
        <p:spPr>
          <a:xfrm>
            <a:off x="7746325" y="3424725"/>
            <a:ext cx="938700" cy="4200"/>
          </a:xfrm>
          <a:prstGeom prst="straightConnector1">
            <a:avLst/>
          </a:prstGeom>
          <a:noFill/>
          <a:ln w="19050" cap="flat" cmpd="sng">
            <a:solidFill>
              <a:srgbClr val="274E13"/>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1000"/>
                                        <p:tgtEl>
                                          <p:spTgt spid="172"/>
                                        </p:tgtEl>
                                      </p:cBhvr>
                                    </p:animEffect>
                                  </p:childTnLst>
                                </p:cTn>
                              </p:par>
                              <p:par>
                                <p:cTn id="13" presetID="10" presetClass="entr" presetSubtype="0" fill="hold" nodeType="with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fade">
                                      <p:cBhvr>
                                        <p:cTn id="15" dur="1000"/>
                                        <p:tgtEl>
                                          <p:spTgt spid="175"/>
                                        </p:tgtEl>
                                      </p:cBhvr>
                                    </p:animEffect>
                                  </p:childTnLst>
                                </p:cTn>
                              </p:par>
                              <p:par>
                                <p:cTn id="16" presetID="10" presetClass="entr" presetSubtype="0" fill="hold" nodeType="withEffect">
                                  <p:stCondLst>
                                    <p:cond delay="0"/>
                                  </p:stCondLst>
                                  <p:childTnLst>
                                    <p:set>
                                      <p:cBhvr>
                                        <p:cTn id="17" dur="1" fill="hold">
                                          <p:stCondLst>
                                            <p:cond delay="0"/>
                                          </p:stCondLst>
                                        </p:cTn>
                                        <p:tgtEl>
                                          <p:spTgt spid="170"/>
                                        </p:tgtEl>
                                        <p:attrNameLst>
                                          <p:attrName>style.visibility</p:attrName>
                                        </p:attrNameLst>
                                      </p:cBhvr>
                                      <p:to>
                                        <p:strVal val="visible"/>
                                      </p:to>
                                    </p:set>
                                    <p:animEffect transition="in" filter="fade">
                                      <p:cBhvr>
                                        <p:cTn id="18" dur="1000"/>
                                        <p:tgtEl>
                                          <p:spTgt spid="1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1000"/>
                                        <p:tgtEl>
                                          <p:spTgt spid="1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fade">
                                      <p:cBhvr>
                                        <p:cTn id="28" dur="1000"/>
                                        <p:tgtEl>
                                          <p:spTgt spid="174"/>
                                        </p:tgtEl>
                                      </p:cBhvr>
                                    </p:animEffect>
                                  </p:childTnLst>
                                </p:cTn>
                              </p:par>
                              <p:par>
                                <p:cTn id="29" presetID="10" presetClass="entr" presetSubtype="0" fill="hold" nodeType="withEffect">
                                  <p:stCondLst>
                                    <p:cond delay="0"/>
                                  </p:stCondLst>
                                  <p:childTnLst>
                                    <p:set>
                                      <p:cBhvr>
                                        <p:cTn id="30" dur="1" fill="hold">
                                          <p:stCondLst>
                                            <p:cond delay="0"/>
                                          </p:stCondLst>
                                        </p:cTn>
                                        <p:tgtEl>
                                          <p:spTgt spid="171"/>
                                        </p:tgtEl>
                                        <p:attrNameLst>
                                          <p:attrName>style.visibility</p:attrName>
                                        </p:attrNameLst>
                                      </p:cBhvr>
                                      <p:to>
                                        <p:strVal val="visible"/>
                                      </p:to>
                                    </p:set>
                                    <p:animEffect transition="in" filter="fade">
                                      <p:cBhvr>
                                        <p:cTn id="31" dur="1000"/>
                                        <p:tgtEl>
                                          <p:spTgt spid="17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8"/>
                                        </p:tgtEl>
                                        <p:attrNameLst>
                                          <p:attrName>style.visibility</p:attrName>
                                        </p:attrNameLst>
                                      </p:cBhvr>
                                      <p:to>
                                        <p:strVal val="visible"/>
                                      </p:to>
                                    </p:set>
                                    <p:animEffect transition="in" filter="fade">
                                      <p:cBhvr>
                                        <p:cTn id="36" dur="1000"/>
                                        <p:tgtEl>
                                          <p:spTgt spid="1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3"/>
                                        </p:tgtEl>
                                        <p:attrNameLst>
                                          <p:attrName>style.visibility</p:attrName>
                                        </p:attrNameLst>
                                      </p:cBhvr>
                                      <p:to>
                                        <p:strVal val="visible"/>
                                      </p:to>
                                    </p:set>
                                    <p:animEffect transition="in" filter="fade">
                                      <p:cBhvr>
                                        <p:cTn id="41" dur="1000"/>
                                        <p:tgtEl>
                                          <p:spTgt spid="173"/>
                                        </p:tgtEl>
                                      </p:cBhvr>
                                    </p:animEffect>
                                  </p:childTnLst>
                                </p:cTn>
                              </p:par>
                              <p:par>
                                <p:cTn id="42" presetID="10" presetClass="entr" presetSubtype="0" fill="hold" nodeType="withEffect">
                                  <p:stCondLst>
                                    <p:cond delay="0"/>
                                  </p:stCondLst>
                                  <p:childTnLst>
                                    <p:set>
                                      <p:cBhvr>
                                        <p:cTn id="43" dur="1" fill="hold">
                                          <p:stCondLst>
                                            <p:cond delay="0"/>
                                          </p:stCondLst>
                                        </p:cTn>
                                        <p:tgtEl>
                                          <p:spTgt spid="176"/>
                                        </p:tgtEl>
                                        <p:attrNameLst>
                                          <p:attrName>style.visibility</p:attrName>
                                        </p:attrNameLst>
                                      </p:cBhvr>
                                      <p:to>
                                        <p:strVal val="visible"/>
                                      </p:to>
                                    </p:set>
                                    <p:animEffect transition="in" filter="fade">
                                      <p:cBhvr>
                                        <p:cTn id="44" dur="1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a:t>
            </a:r>
            <a:endParaRPr/>
          </a:p>
        </p:txBody>
      </p:sp>
      <p:pic>
        <p:nvPicPr>
          <p:cNvPr id="1382" name="Google Shape;1382;p142"/>
          <p:cNvPicPr preferRelativeResize="0"/>
          <p:nvPr/>
        </p:nvPicPr>
        <p:blipFill>
          <a:blip r:embed="rId3">
            <a:alphaModFix/>
          </a:blip>
          <a:stretch>
            <a:fillRect/>
          </a:stretch>
        </p:blipFill>
        <p:spPr>
          <a:xfrm>
            <a:off x="4658600" y="1731825"/>
            <a:ext cx="4173698" cy="3233300"/>
          </a:xfrm>
          <a:prstGeom prst="rect">
            <a:avLst/>
          </a:prstGeom>
          <a:noFill/>
          <a:ln>
            <a:noFill/>
          </a:ln>
        </p:spPr>
      </p:pic>
      <p:pic>
        <p:nvPicPr>
          <p:cNvPr id="1383" name="Google Shape;1383;p142"/>
          <p:cNvPicPr preferRelativeResize="0"/>
          <p:nvPr/>
        </p:nvPicPr>
        <p:blipFill>
          <a:blip r:embed="rId4">
            <a:alphaModFix/>
          </a:blip>
          <a:stretch>
            <a:fillRect/>
          </a:stretch>
        </p:blipFill>
        <p:spPr>
          <a:xfrm>
            <a:off x="152400" y="1731825"/>
            <a:ext cx="4353799" cy="3233300"/>
          </a:xfrm>
          <a:prstGeom prst="rect">
            <a:avLst/>
          </a:prstGeom>
          <a:noFill/>
          <a:ln>
            <a:noFill/>
          </a:ln>
        </p:spPr>
      </p:pic>
      <p:sp>
        <p:nvSpPr>
          <p:cNvPr id="1384" name="Google Shape;1384;p142"/>
          <p:cNvSpPr txBox="1"/>
          <p:nvPr/>
        </p:nvSpPr>
        <p:spPr>
          <a:xfrm>
            <a:off x="152400" y="1229600"/>
            <a:ext cx="43539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Add executors when more tasks are pending</a:t>
            </a:r>
            <a:endParaRPr>
              <a:latin typeface="Open Sans"/>
              <a:ea typeface="Open Sans"/>
              <a:cs typeface="Open Sans"/>
              <a:sym typeface="Open Sans"/>
            </a:endParaRPr>
          </a:p>
        </p:txBody>
      </p:sp>
      <p:sp>
        <p:nvSpPr>
          <p:cNvPr id="1385" name="Google Shape;1385;p142"/>
          <p:cNvSpPr txBox="1"/>
          <p:nvPr/>
        </p:nvSpPr>
        <p:spPr>
          <a:xfrm>
            <a:off x="4658600" y="1229600"/>
            <a:ext cx="41736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Remove executors when it remains idle for long</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4"/>
                                        </p:tgtEl>
                                        <p:attrNameLst>
                                          <p:attrName>style.visibility</p:attrName>
                                        </p:attrNameLst>
                                      </p:cBhvr>
                                      <p:to>
                                        <p:strVal val="visible"/>
                                      </p:to>
                                    </p:set>
                                    <p:animEffect transition="in" filter="fade">
                                      <p:cBhvr>
                                        <p:cTn id="7" dur="1000"/>
                                        <p:tgtEl>
                                          <p:spTgt spid="13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3"/>
                                        </p:tgtEl>
                                        <p:attrNameLst>
                                          <p:attrName>style.visibility</p:attrName>
                                        </p:attrNameLst>
                                      </p:cBhvr>
                                      <p:to>
                                        <p:strVal val="visible"/>
                                      </p:to>
                                    </p:set>
                                    <p:animEffect transition="in" filter="fade">
                                      <p:cBhvr>
                                        <p:cTn id="12" dur="1000"/>
                                        <p:tgtEl>
                                          <p:spTgt spid="13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5"/>
                                        </p:tgtEl>
                                        <p:attrNameLst>
                                          <p:attrName>style.visibility</p:attrName>
                                        </p:attrNameLst>
                                      </p:cBhvr>
                                      <p:to>
                                        <p:strVal val="visible"/>
                                      </p:to>
                                    </p:set>
                                    <p:animEffect transition="in" filter="fade">
                                      <p:cBhvr>
                                        <p:cTn id="17" dur="1000"/>
                                        <p:tgtEl>
                                          <p:spTgt spid="13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2"/>
                                        </p:tgtEl>
                                        <p:attrNameLst>
                                          <p:attrName>style.visibility</p:attrName>
                                        </p:attrNameLst>
                                      </p:cBhvr>
                                      <p:to>
                                        <p:strVal val="visible"/>
                                      </p:to>
                                    </p:set>
                                    <p:animEffect transition="in" filter="fade">
                                      <p:cBhvr>
                                        <p:cTn id="22" dur="1000"/>
                                        <p:tgtEl>
                                          <p:spTgt spid="1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a:t>
            </a:r>
            <a:endParaRPr/>
          </a:p>
        </p:txBody>
      </p:sp>
      <p:pic>
        <p:nvPicPr>
          <p:cNvPr id="1391" name="Google Shape;1391;p143"/>
          <p:cNvPicPr preferRelativeResize="0"/>
          <p:nvPr/>
        </p:nvPicPr>
        <p:blipFill>
          <a:blip r:embed="rId3">
            <a:alphaModFix/>
          </a:blip>
          <a:stretch>
            <a:fillRect/>
          </a:stretch>
        </p:blipFill>
        <p:spPr>
          <a:xfrm>
            <a:off x="152400" y="1304825"/>
            <a:ext cx="8839201" cy="360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gtEl>
                                        <p:attrNameLst>
                                          <p:attrName>style.visibility</p:attrName>
                                        </p:attrNameLst>
                                      </p:cBhvr>
                                      <p:to>
                                        <p:strVal val="visible"/>
                                      </p:to>
                                    </p:set>
                                    <p:animEffect transition="in" filter="fade">
                                      <p:cBhvr>
                                        <p:cTn id="7" dur="1000"/>
                                        <p:tgtEl>
                                          <p:spTgt spid="1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4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a:t>
            </a:r>
            <a:endParaRPr/>
          </a:p>
        </p:txBody>
      </p:sp>
      <p:pic>
        <p:nvPicPr>
          <p:cNvPr id="1397" name="Google Shape;1397;p144"/>
          <p:cNvPicPr preferRelativeResize="0"/>
          <p:nvPr/>
        </p:nvPicPr>
        <p:blipFill>
          <a:blip r:embed="rId3">
            <a:alphaModFix/>
          </a:blip>
          <a:stretch>
            <a:fillRect/>
          </a:stretch>
        </p:blipFill>
        <p:spPr>
          <a:xfrm>
            <a:off x="152400" y="1304825"/>
            <a:ext cx="8795624" cy="3686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7"/>
                                        </p:tgtEl>
                                        <p:attrNameLst>
                                          <p:attrName>style.visibility</p:attrName>
                                        </p:attrNameLst>
                                      </p:cBhvr>
                                      <p:to>
                                        <p:strVal val="visible"/>
                                      </p:to>
                                    </p:set>
                                    <p:animEffect transition="in" filter="fade">
                                      <p:cBhvr>
                                        <p:cTn id="7" dur="1000"/>
                                        <p:tgtEl>
                                          <p:spTgt spid="1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4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a:t>
            </a:r>
            <a:endParaRPr/>
          </a:p>
        </p:txBody>
      </p:sp>
      <p:pic>
        <p:nvPicPr>
          <p:cNvPr id="1403" name="Google Shape;1403;p145"/>
          <p:cNvPicPr preferRelativeResize="0"/>
          <p:nvPr/>
        </p:nvPicPr>
        <p:blipFill>
          <a:blip r:embed="rId3">
            <a:alphaModFix/>
          </a:blip>
          <a:stretch>
            <a:fillRect/>
          </a:stretch>
        </p:blipFill>
        <p:spPr>
          <a:xfrm>
            <a:off x="152400" y="1304825"/>
            <a:ext cx="8839203" cy="3566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3"/>
                                        </p:tgtEl>
                                        <p:attrNameLst>
                                          <p:attrName>style.visibility</p:attrName>
                                        </p:attrNameLst>
                                      </p:cBhvr>
                                      <p:to>
                                        <p:strVal val="visible"/>
                                      </p:to>
                                    </p:set>
                                    <p:animEffect transition="in" filter="fade">
                                      <p:cBhvr>
                                        <p:cTn id="7" dur="1000"/>
                                        <p:tgtEl>
                                          <p:spTgt spid="1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4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 External Shuffle Service</a:t>
            </a:r>
            <a:endParaRPr/>
          </a:p>
        </p:txBody>
      </p:sp>
      <p:pic>
        <p:nvPicPr>
          <p:cNvPr id="1409" name="Google Shape;1409;p146"/>
          <p:cNvPicPr preferRelativeResize="0"/>
          <p:nvPr/>
        </p:nvPicPr>
        <p:blipFill>
          <a:blip r:embed="rId3">
            <a:alphaModFix/>
          </a:blip>
          <a:stretch>
            <a:fillRect/>
          </a:stretch>
        </p:blipFill>
        <p:spPr>
          <a:xfrm>
            <a:off x="152400" y="1304825"/>
            <a:ext cx="8839207" cy="32515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9"/>
                                        </p:tgtEl>
                                        <p:attrNameLst>
                                          <p:attrName>style.visibility</p:attrName>
                                        </p:attrNameLst>
                                      </p:cBhvr>
                                      <p:to>
                                        <p:strVal val="visible"/>
                                      </p:to>
                                    </p:set>
                                    <p:animEffect transition="in" filter="fade">
                                      <p:cBhvr>
                                        <p:cTn id="7" dur="1000"/>
                                        <p:tgtEl>
                                          <p:spTgt spid="1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4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 External Shuffle Service</a:t>
            </a:r>
            <a:endParaRPr/>
          </a:p>
        </p:txBody>
      </p:sp>
      <p:pic>
        <p:nvPicPr>
          <p:cNvPr id="1415" name="Google Shape;1415;p147"/>
          <p:cNvPicPr preferRelativeResize="0"/>
          <p:nvPr/>
        </p:nvPicPr>
        <p:blipFill>
          <a:blip r:embed="rId3">
            <a:alphaModFix/>
          </a:blip>
          <a:stretch>
            <a:fillRect/>
          </a:stretch>
        </p:blipFill>
        <p:spPr>
          <a:xfrm>
            <a:off x="152400" y="1304825"/>
            <a:ext cx="8839201" cy="32798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5"/>
                                        </p:tgtEl>
                                        <p:attrNameLst>
                                          <p:attrName>style.visibility</p:attrName>
                                        </p:attrNameLst>
                                      </p:cBhvr>
                                      <p:to>
                                        <p:strVal val="visible"/>
                                      </p:to>
                                    </p:set>
                                    <p:animEffect transition="in" filter="fade">
                                      <p:cBhvr>
                                        <p:cTn id="7" dur="1000"/>
                                        <p:tgtEl>
                                          <p:spTgt spid="1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4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 External Shuffle Service</a:t>
            </a:r>
            <a:endParaRPr/>
          </a:p>
        </p:txBody>
      </p:sp>
      <p:sp>
        <p:nvSpPr>
          <p:cNvPr id="1421" name="Google Shape;1421;p14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If an executor is killed, the </a:t>
            </a:r>
            <a:r>
              <a:rPr lang="en-GB" b="1"/>
              <a:t>shuffle data</a:t>
            </a:r>
            <a:r>
              <a:rPr lang="en-GB"/>
              <a:t> it had also gets </a:t>
            </a:r>
            <a:r>
              <a:rPr lang="en-GB" b="1"/>
              <a:t>deleted</a:t>
            </a:r>
            <a:endParaRPr b="1"/>
          </a:p>
          <a:p>
            <a:pPr marL="457200" lvl="0" indent="-342900" algn="l" rtl="0">
              <a:spcBef>
                <a:spcPts val="0"/>
              </a:spcBef>
              <a:spcAft>
                <a:spcPts val="0"/>
              </a:spcAft>
              <a:buSzPts val="1800"/>
              <a:buChar char="●"/>
            </a:pPr>
            <a:r>
              <a:rPr lang="en-GB"/>
              <a:t>This may impact </a:t>
            </a:r>
            <a:r>
              <a:rPr lang="en-GB" b="1"/>
              <a:t>further stages</a:t>
            </a:r>
            <a:r>
              <a:rPr lang="en-GB"/>
              <a:t> of the job</a:t>
            </a:r>
            <a:endParaRPr/>
          </a:p>
          <a:p>
            <a:pPr marL="457200" lvl="0" indent="-342900" algn="l" rtl="0">
              <a:spcBef>
                <a:spcPts val="0"/>
              </a:spcBef>
              <a:spcAft>
                <a:spcPts val="0"/>
              </a:spcAft>
              <a:buSzPts val="1800"/>
              <a:buChar char="●"/>
            </a:pPr>
            <a:r>
              <a:rPr lang="en-GB" b="1"/>
              <a:t>Solution</a:t>
            </a:r>
            <a:r>
              <a:rPr lang="en-GB"/>
              <a:t>: Extract shuffle service away from executors</a:t>
            </a:r>
            <a:endParaRPr/>
          </a:p>
          <a:p>
            <a:pPr marL="457200" lvl="0" indent="-342900" algn="l" rtl="0">
              <a:spcBef>
                <a:spcPts val="0"/>
              </a:spcBef>
              <a:spcAft>
                <a:spcPts val="0"/>
              </a:spcAft>
              <a:buSzPts val="1800"/>
              <a:buChar char="●"/>
            </a:pPr>
            <a:r>
              <a:rPr lang="en-GB"/>
              <a:t>External shuffle service will manage local aggregated data across shuffles</a:t>
            </a:r>
            <a:endParaRPr/>
          </a:p>
          <a:p>
            <a:pPr marL="457200" lvl="0" indent="-342900" algn="l" rtl="0">
              <a:spcBef>
                <a:spcPts val="0"/>
              </a:spcBef>
              <a:spcAft>
                <a:spcPts val="0"/>
              </a:spcAft>
              <a:buSzPts val="1800"/>
              <a:buChar char="●"/>
            </a:pPr>
            <a:r>
              <a:rPr lang="en-GB" b="1"/>
              <a:t>Maintain data</a:t>
            </a:r>
            <a:r>
              <a:rPr lang="en-GB"/>
              <a:t> until application is done</a:t>
            </a:r>
            <a:endParaRPr/>
          </a:p>
          <a:p>
            <a:pPr marL="457200" lvl="0" indent="-342900" algn="l" rtl="0">
              <a:spcBef>
                <a:spcPts val="0"/>
              </a:spcBef>
              <a:spcAft>
                <a:spcPts val="0"/>
              </a:spcAft>
              <a:buSzPts val="1800"/>
              <a:buChar char="●"/>
            </a:pPr>
            <a:r>
              <a:rPr lang="en-GB"/>
              <a:t>Use carefully for </a:t>
            </a:r>
            <a:r>
              <a:rPr lang="en-GB" b="1"/>
              <a:t>streaming/long</a:t>
            </a:r>
            <a:r>
              <a:rPr lang="en-GB"/>
              <a:t> running tasks, since the disk can run out of space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1">
                                            <p:txEl>
                                              <p:pRg st="0" end="0"/>
                                            </p:txEl>
                                          </p:spTgt>
                                        </p:tgtEl>
                                        <p:attrNameLst>
                                          <p:attrName>style.visibility</p:attrName>
                                        </p:attrNameLst>
                                      </p:cBhvr>
                                      <p:to>
                                        <p:strVal val="visible"/>
                                      </p:to>
                                    </p:set>
                                    <p:animEffect transition="in" filter="fade">
                                      <p:cBhvr>
                                        <p:cTn id="7" dur="1000"/>
                                        <p:tgtEl>
                                          <p:spTgt spid="1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1">
                                            <p:txEl>
                                              <p:pRg st="1" end="1"/>
                                            </p:txEl>
                                          </p:spTgt>
                                        </p:tgtEl>
                                        <p:attrNameLst>
                                          <p:attrName>style.visibility</p:attrName>
                                        </p:attrNameLst>
                                      </p:cBhvr>
                                      <p:to>
                                        <p:strVal val="visible"/>
                                      </p:to>
                                    </p:set>
                                    <p:animEffect transition="in" filter="fade">
                                      <p:cBhvr>
                                        <p:cTn id="12" dur="1000"/>
                                        <p:tgtEl>
                                          <p:spTgt spid="14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1">
                                            <p:txEl>
                                              <p:pRg st="2" end="2"/>
                                            </p:txEl>
                                          </p:spTgt>
                                        </p:tgtEl>
                                        <p:attrNameLst>
                                          <p:attrName>style.visibility</p:attrName>
                                        </p:attrNameLst>
                                      </p:cBhvr>
                                      <p:to>
                                        <p:strVal val="visible"/>
                                      </p:to>
                                    </p:set>
                                    <p:animEffect transition="in" filter="fade">
                                      <p:cBhvr>
                                        <p:cTn id="17" dur="1000"/>
                                        <p:tgtEl>
                                          <p:spTgt spid="14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1">
                                            <p:txEl>
                                              <p:pRg st="3" end="3"/>
                                            </p:txEl>
                                          </p:spTgt>
                                        </p:tgtEl>
                                        <p:attrNameLst>
                                          <p:attrName>style.visibility</p:attrName>
                                        </p:attrNameLst>
                                      </p:cBhvr>
                                      <p:to>
                                        <p:strVal val="visible"/>
                                      </p:to>
                                    </p:set>
                                    <p:animEffect transition="in" filter="fade">
                                      <p:cBhvr>
                                        <p:cTn id="22" dur="1000"/>
                                        <p:tgtEl>
                                          <p:spTgt spid="14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1">
                                            <p:txEl>
                                              <p:pRg st="4" end="4"/>
                                            </p:txEl>
                                          </p:spTgt>
                                        </p:tgtEl>
                                        <p:attrNameLst>
                                          <p:attrName>style.visibility</p:attrName>
                                        </p:attrNameLst>
                                      </p:cBhvr>
                                      <p:to>
                                        <p:strVal val="visible"/>
                                      </p:to>
                                    </p:set>
                                    <p:animEffect transition="in" filter="fade">
                                      <p:cBhvr>
                                        <p:cTn id="27" dur="1000"/>
                                        <p:tgtEl>
                                          <p:spTgt spid="14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1">
                                            <p:txEl>
                                              <p:pRg st="5" end="5"/>
                                            </p:txEl>
                                          </p:spTgt>
                                        </p:tgtEl>
                                        <p:attrNameLst>
                                          <p:attrName>style.visibility</p:attrName>
                                        </p:attrNameLst>
                                      </p:cBhvr>
                                      <p:to>
                                        <p:strVal val="visible"/>
                                      </p:to>
                                    </p:set>
                                    <p:animEffect transition="in" filter="fade">
                                      <p:cBhvr>
                                        <p:cTn id="32" dur="1000"/>
                                        <p:tgtEl>
                                          <p:spTgt spid="14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4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 Configurations</a:t>
            </a:r>
            <a:endParaRPr/>
          </a:p>
        </p:txBody>
      </p:sp>
      <p:graphicFrame>
        <p:nvGraphicFramePr>
          <p:cNvPr id="1427" name="Google Shape;1427;p149"/>
          <p:cNvGraphicFramePr/>
          <p:nvPr/>
        </p:nvGraphicFramePr>
        <p:xfrm>
          <a:off x="311700" y="1619250"/>
          <a:ext cx="3000000" cy="3000000"/>
        </p:xfrm>
        <a:graphic>
          <a:graphicData uri="http://schemas.openxmlformats.org/drawingml/2006/table">
            <a:tbl>
              <a:tblPr>
                <a:noFill/>
                <a:tableStyleId>{3AAFF637-5D18-46EB-B7AA-89DCE07436F0}</a:tableStyleId>
              </a:tblPr>
              <a:tblGrid>
                <a:gridCol w="4580675">
                  <a:extLst>
                    <a:ext uri="{9D8B030D-6E8A-4147-A177-3AD203B41FA5}">
                      <a16:colId xmlns:a16="http://schemas.microsoft.com/office/drawing/2014/main" val="20000"/>
                    </a:ext>
                  </a:extLst>
                </a:gridCol>
                <a:gridCol w="3939925">
                  <a:extLst>
                    <a:ext uri="{9D8B030D-6E8A-4147-A177-3AD203B41FA5}">
                      <a16:colId xmlns:a16="http://schemas.microsoft.com/office/drawing/2014/main" val="20001"/>
                    </a:ext>
                  </a:extLst>
                </a:gridCol>
              </a:tblGrid>
              <a:tr h="533350">
                <a:tc>
                  <a:txBody>
                    <a:bodyPr/>
                    <a:lstStyle/>
                    <a:p>
                      <a:pPr marL="0" lvl="0" indent="0" algn="ctr" rtl="0">
                        <a:spcBef>
                          <a:spcPts val="0"/>
                        </a:spcBef>
                        <a:spcAft>
                          <a:spcPts val="0"/>
                        </a:spcAft>
                        <a:buNone/>
                      </a:pPr>
                      <a:r>
                        <a:rPr lang="en-GB" b="1"/>
                        <a:t>Configuration</a:t>
                      </a:r>
                      <a:endParaRPr b="1"/>
                    </a:p>
                  </a:txBody>
                  <a:tcPr marL="91425" marR="91425" marT="91425" marB="91425"/>
                </a:tc>
                <a:tc>
                  <a:txBody>
                    <a:bodyPr/>
                    <a:lstStyle/>
                    <a:p>
                      <a:pPr marL="0" lvl="0" indent="0" algn="ctr" rtl="0">
                        <a:spcBef>
                          <a:spcPts val="0"/>
                        </a:spcBef>
                        <a:spcAft>
                          <a:spcPts val="0"/>
                        </a:spcAft>
                        <a:buNone/>
                      </a:pPr>
                      <a:r>
                        <a:rPr lang="en-GB" b="1"/>
                        <a:t>Description</a:t>
                      </a:r>
                      <a:endParaRPr b="1"/>
                    </a:p>
                  </a:txBody>
                  <a:tcPr marL="91425" marR="91425" marT="91425" marB="91425"/>
                </a:tc>
                <a:extLst>
                  <a:ext uri="{0D108BD9-81ED-4DB2-BD59-A6C34878D82A}">
                    <a16:rowId xmlns:a16="http://schemas.microsoft.com/office/drawing/2014/main" val="10000"/>
                  </a:ext>
                </a:extLst>
              </a:tr>
              <a:tr h="517850">
                <a:tc>
                  <a:txBody>
                    <a:bodyPr/>
                    <a:lstStyle/>
                    <a:p>
                      <a:pPr marL="0" lvl="0" indent="0" algn="l" rtl="0">
                        <a:spcBef>
                          <a:spcPts val="0"/>
                        </a:spcBef>
                        <a:spcAft>
                          <a:spcPts val="0"/>
                        </a:spcAft>
                        <a:buNone/>
                      </a:pPr>
                      <a:r>
                        <a:rPr lang="en-GB">
                          <a:latin typeface="Source Code Pro"/>
                          <a:ea typeface="Source Code Pro"/>
                          <a:cs typeface="Source Code Pro"/>
                          <a:sym typeface="Source Code Pro"/>
                        </a:rPr>
                        <a:t>spark.dynamicAllocation.enabled</a:t>
                      </a:r>
                      <a:endParaRPr>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GB"/>
                        <a:t>Whether to use dynamic resource allocation</a:t>
                      </a:r>
                      <a:endParaRPr/>
                    </a:p>
                  </a:txBody>
                  <a:tcPr marL="91425" marR="91425" marT="91425" marB="91425"/>
                </a:tc>
                <a:extLst>
                  <a:ext uri="{0D108BD9-81ED-4DB2-BD59-A6C34878D82A}">
                    <a16:rowId xmlns:a16="http://schemas.microsoft.com/office/drawing/2014/main" val="10001"/>
                  </a:ext>
                </a:extLst>
              </a:tr>
              <a:tr h="517850">
                <a:tc>
                  <a:txBody>
                    <a:bodyPr/>
                    <a:lstStyle/>
                    <a:p>
                      <a:pPr marL="0" lvl="0" indent="0" algn="l" rtl="0">
                        <a:spcBef>
                          <a:spcPts val="0"/>
                        </a:spcBef>
                        <a:spcAft>
                          <a:spcPts val="0"/>
                        </a:spcAft>
                        <a:buNone/>
                      </a:pPr>
                      <a:r>
                        <a:rPr lang="en-GB">
                          <a:latin typeface="Source Code Pro"/>
                          <a:ea typeface="Source Code Pro"/>
                          <a:cs typeface="Source Code Pro"/>
                          <a:sym typeface="Source Code Pro"/>
                        </a:rPr>
                        <a:t>spark.dynamicAllocation.initialExecutors</a:t>
                      </a:r>
                      <a:endParaRPr>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GB"/>
                        <a:t>Initial number of executors to run if dynamic allocation is enabled</a:t>
                      </a:r>
                      <a:endParaRPr/>
                    </a:p>
                  </a:txBody>
                  <a:tcPr marL="91425" marR="91425" marT="91425" marB="91425"/>
                </a:tc>
                <a:extLst>
                  <a:ext uri="{0D108BD9-81ED-4DB2-BD59-A6C34878D82A}">
                    <a16:rowId xmlns:a16="http://schemas.microsoft.com/office/drawing/2014/main" val="10002"/>
                  </a:ext>
                </a:extLst>
              </a:tr>
              <a:tr h="517850">
                <a:tc>
                  <a:txBody>
                    <a:bodyPr/>
                    <a:lstStyle/>
                    <a:p>
                      <a:pPr marL="0" lvl="0" indent="0" algn="l" rtl="0">
                        <a:spcBef>
                          <a:spcPts val="0"/>
                        </a:spcBef>
                        <a:spcAft>
                          <a:spcPts val="0"/>
                        </a:spcAft>
                        <a:buNone/>
                      </a:pPr>
                      <a:r>
                        <a:rPr lang="en-GB">
                          <a:latin typeface="Source Code Pro"/>
                          <a:ea typeface="Source Code Pro"/>
                          <a:cs typeface="Source Code Pro"/>
                          <a:sym typeface="Source Code Pro"/>
                        </a:rPr>
                        <a:t>spark.dynamicAllocation.maxExecutors</a:t>
                      </a:r>
                      <a:endParaRPr>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GB"/>
                        <a:t>Upper bound for the number of executors if dynamic allocation is enabled</a:t>
                      </a:r>
                      <a:endParaRPr/>
                    </a:p>
                  </a:txBody>
                  <a:tcPr marL="91425" marR="91425" marT="91425" marB="91425"/>
                </a:tc>
                <a:extLst>
                  <a:ext uri="{0D108BD9-81ED-4DB2-BD59-A6C34878D82A}">
                    <a16:rowId xmlns:a16="http://schemas.microsoft.com/office/drawing/2014/main" val="10003"/>
                  </a:ext>
                </a:extLst>
              </a:tr>
              <a:tr h="517850">
                <a:tc>
                  <a:txBody>
                    <a:bodyPr/>
                    <a:lstStyle/>
                    <a:p>
                      <a:pPr marL="0" lvl="0" indent="0" algn="l" rtl="0">
                        <a:spcBef>
                          <a:spcPts val="0"/>
                        </a:spcBef>
                        <a:spcAft>
                          <a:spcPts val="0"/>
                        </a:spcAft>
                        <a:buNone/>
                      </a:pPr>
                      <a:r>
                        <a:rPr lang="en-GB">
                          <a:latin typeface="Source Code Pro"/>
                          <a:ea typeface="Source Code Pro"/>
                          <a:cs typeface="Source Code Pro"/>
                          <a:sym typeface="Source Code Pro"/>
                        </a:rPr>
                        <a:t>spark.dynamicAllocation.minExecutors</a:t>
                      </a:r>
                      <a:endParaRPr>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GB"/>
                        <a:t>Lower bound for the number of executors if dynamic allocation is enabled</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7"/>
                                        </p:tgtEl>
                                        <p:attrNameLst>
                                          <p:attrName>style.visibility</p:attrName>
                                        </p:attrNameLst>
                                      </p:cBhvr>
                                      <p:to>
                                        <p:strVal val="visible"/>
                                      </p:to>
                                    </p:set>
                                    <p:animEffect transition="in" filter="fade">
                                      <p:cBhvr>
                                        <p:cTn id="7" dur="1000"/>
                                        <p:tgtEl>
                                          <p:spTgt spid="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5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 Configurations</a:t>
            </a:r>
            <a:endParaRPr/>
          </a:p>
        </p:txBody>
      </p:sp>
      <p:graphicFrame>
        <p:nvGraphicFramePr>
          <p:cNvPr id="1433" name="Google Shape;1433;p150"/>
          <p:cNvGraphicFramePr/>
          <p:nvPr/>
        </p:nvGraphicFramePr>
        <p:xfrm>
          <a:off x="311700" y="1619250"/>
          <a:ext cx="3000000" cy="3000000"/>
        </p:xfrm>
        <a:graphic>
          <a:graphicData uri="http://schemas.openxmlformats.org/drawingml/2006/table">
            <a:tbl>
              <a:tblPr>
                <a:noFill/>
                <a:tableStyleId>{3AAFF637-5D18-46EB-B7AA-89DCE07436F0}</a:tableStyleId>
              </a:tblPr>
              <a:tblGrid>
                <a:gridCol w="5316700">
                  <a:extLst>
                    <a:ext uri="{9D8B030D-6E8A-4147-A177-3AD203B41FA5}">
                      <a16:colId xmlns:a16="http://schemas.microsoft.com/office/drawing/2014/main" val="20000"/>
                    </a:ext>
                  </a:extLst>
                </a:gridCol>
                <a:gridCol w="3203900">
                  <a:extLst>
                    <a:ext uri="{9D8B030D-6E8A-4147-A177-3AD203B41FA5}">
                      <a16:colId xmlns:a16="http://schemas.microsoft.com/office/drawing/2014/main" val="20001"/>
                    </a:ext>
                  </a:extLst>
                </a:gridCol>
              </a:tblGrid>
              <a:tr h="533350">
                <a:tc>
                  <a:txBody>
                    <a:bodyPr/>
                    <a:lstStyle/>
                    <a:p>
                      <a:pPr marL="0" lvl="0" indent="0" algn="ctr" rtl="0">
                        <a:spcBef>
                          <a:spcPts val="0"/>
                        </a:spcBef>
                        <a:spcAft>
                          <a:spcPts val="0"/>
                        </a:spcAft>
                        <a:buNone/>
                      </a:pPr>
                      <a:r>
                        <a:rPr lang="en-GB" b="1"/>
                        <a:t>Configuration</a:t>
                      </a:r>
                      <a:endParaRPr b="1"/>
                    </a:p>
                  </a:txBody>
                  <a:tcPr marL="91425" marR="91425" marT="91425" marB="91425"/>
                </a:tc>
                <a:tc>
                  <a:txBody>
                    <a:bodyPr/>
                    <a:lstStyle/>
                    <a:p>
                      <a:pPr marL="0" lvl="0" indent="0" algn="ctr" rtl="0">
                        <a:spcBef>
                          <a:spcPts val="0"/>
                        </a:spcBef>
                        <a:spcAft>
                          <a:spcPts val="0"/>
                        </a:spcAft>
                        <a:buNone/>
                      </a:pPr>
                      <a:r>
                        <a:rPr lang="en-GB" b="1"/>
                        <a:t>Description</a:t>
                      </a:r>
                      <a:endParaRPr b="1"/>
                    </a:p>
                  </a:txBody>
                  <a:tcPr marL="91425" marR="91425" marT="91425" marB="91425"/>
                </a:tc>
                <a:extLst>
                  <a:ext uri="{0D108BD9-81ED-4DB2-BD59-A6C34878D82A}">
                    <a16:rowId xmlns:a16="http://schemas.microsoft.com/office/drawing/2014/main" val="10000"/>
                  </a:ext>
                </a:extLst>
              </a:tr>
              <a:tr h="517850">
                <a:tc>
                  <a:txBody>
                    <a:bodyPr/>
                    <a:lstStyle/>
                    <a:p>
                      <a:pPr marL="0" lvl="0" indent="0" algn="l" rtl="0">
                        <a:spcBef>
                          <a:spcPts val="0"/>
                        </a:spcBef>
                        <a:spcAft>
                          <a:spcPts val="0"/>
                        </a:spcAft>
                        <a:buNone/>
                      </a:pPr>
                      <a:r>
                        <a:rPr lang="en-GB" sz="1200">
                          <a:latin typeface="Source Code Pro"/>
                          <a:ea typeface="Source Code Pro"/>
                          <a:cs typeface="Source Code Pro"/>
                          <a:sym typeface="Source Code Pro"/>
                        </a:rPr>
                        <a:t>spark.dynamicAllocation.executorIdleTimeout</a:t>
                      </a:r>
                      <a:endParaRPr sz="1200">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GB" sz="1200"/>
                        <a:t>If dynamic allocation is enabled and an executor has been idle for more than this duration, the executor will be removed</a:t>
                      </a:r>
                      <a:endParaRPr sz="1200"/>
                    </a:p>
                  </a:txBody>
                  <a:tcPr marL="91425" marR="91425" marT="91425" marB="91425"/>
                </a:tc>
                <a:extLst>
                  <a:ext uri="{0D108BD9-81ED-4DB2-BD59-A6C34878D82A}">
                    <a16:rowId xmlns:a16="http://schemas.microsoft.com/office/drawing/2014/main" val="10001"/>
                  </a:ext>
                </a:extLst>
              </a:tr>
              <a:tr h="517850">
                <a:tc>
                  <a:txBody>
                    <a:bodyPr/>
                    <a:lstStyle/>
                    <a:p>
                      <a:pPr marL="0" lvl="0" indent="0" algn="l" rtl="0">
                        <a:spcBef>
                          <a:spcPts val="0"/>
                        </a:spcBef>
                        <a:spcAft>
                          <a:spcPts val="0"/>
                        </a:spcAft>
                        <a:buNone/>
                      </a:pPr>
                      <a:r>
                        <a:rPr lang="en-GB" sz="1200">
                          <a:latin typeface="Source Code Pro"/>
                          <a:ea typeface="Source Code Pro"/>
                          <a:cs typeface="Source Code Pro"/>
                          <a:sym typeface="Source Code Pro"/>
                        </a:rPr>
                        <a:t>spark.dynamicAllocation.schedulerBacklogTimeout</a:t>
                      </a:r>
                      <a:endParaRPr sz="1200">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GB" sz="1200"/>
                        <a:t>If dynamic allocation is enabled and there have been pending tasks backlogged for more than this duration, new executors will be requested</a:t>
                      </a:r>
                      <a:endParaRPr sz="1200"/>
                    </a:p>
                  </a:txBody>
                  <a:tcPr marL="91425" marR="91425" marT="91425" marB="91425"/>
                </a:tc>
                <a:extLst>
                  <a:ext uri="{0D108BD9-81ED-4DB2-BD59-A6C34878D82A}">
                    <a16:rowId xmlns:a16="http://schemas.microsoft.com/office/drawing/2014/main" val="10002"/>
                  </a:ext>
                </a:extLst>
              </a:tr>
              <a:tr h="517850">
                <a:tc>
                  <a:txBody>
                    <a:bodyPr/>
                    <a:lstStyle/>
                    <a:p>
                      <a:pPr marL="0" lvl="0" indent="0" algn="l" rtl="0">
                        <a:spcBef>
                          <a:spcPts val="0"/>
                        </a:spcBef>
                        <a:spcAft>
                          <a:spcPts val="0"/>
                        </a:spcAft>
                        <a:buNone/>
                      </a:pPr>
                      <a:r>
                        <a:rPr lang="en-GB" sz="1200">
                          <a:latin typeface="Source Code Pro"/>
                          <a:ea typeface="Source Code Pro"/>
                          <a:cs typeface="Source Code Pro"/>
                          <a:sym typeface="Source Code Pro"/>
                        </a:rPr>
                        <a:t>spark.dynamicAllocation.sustainedSchedulerBacklogTimeout</a:t>
                      </a:r>
                      <a:endParaRPr sz="1200">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GB" sz="1200"/>
                        <a:t>Time to wait between subsequent executor requests</a:t>
                      </a:r>
                      <a:endParaRPr sz="12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
                                        </p:tgtEl>
                                        <p:attrNameLst>
                                          <p:attrName>style.visibility</p:attrName>
                                        </p:attrNameLst>
                                      </p:cBhvr>
                                      <p:to>
                                        <p:strVal val="visible"/>
                                      </p:to>
                                    </p:set>
                                    <p:animEffect transition="in" filter="fade">
                                      <p:cBhvr>
                                        <p:cTn id="7" dur="10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5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Dynamic Allocation: Configurations</a:t>
            </a:r>
            <a:endParaRPr/>
          </a:p>
        </p:txBody>
      </p:sp>
      <p:graphicFrame>
        <p:nvGraphicFramePr>
          <p:cNvPr id="1439" name="Google Shape;1439;p151"/>
          <p:cNvGraphicFramePr/>
          <p:nvPr/>
        </p:nvGraphicFramePr>
        <p:xfrm>
          <a:off x="311700" y="1619250"/>
          <a:ext cx="3000000" cy="3000000"/>
        </p:xfrm>
        <a:graphic>
          <a:graphicData uri="http://schemas.openxmlformats.org/drawingml/2006/table">
            <a:tbl>
              <a:tblPr>
                <a:noFill/>
                <a:tableStyleId>{3AAFF637-5D18-46EB-B7AA-89DCE07436F0}</a:tableStyleId>
              </a:tblPr>
              <a:tblGrid>
                <a:gridCol w="3931250">
                  <a:extLst>
                    <a:ext uri="{9D8B030D-6E8A-4147-A177-3AD203B41FA5}">
                      <a16:colId xmlns:a16="http://schemas.microsoft.com/office/drawing/2014/main" val="20000"/>
                    </a:ext>
                  </a:extLst>
                </a:gridCol>
                <a:gridCol w="4589350">
                  <a:extLst>
                    <a:ext uri="{9D8B030D-6E8A-4147-A177-3AD203B41FA5}">
                      <a16:colId xmlns:a16="http://schemas.microsoft.com/office/drawing/2014/main" val="20001"/>
                    </a:ext>
                  </a:extLst>
                </a:gridCol>
              </a:tblGrid>
              <a:tr h="533350">
                <a:tc>
                  <a:txBody>
                    <a:bodyPr/>
                    <a:lstStyle/>
                    <a:p>
                      <a:pPr marL="0" lvl="0" indent="0" algn="ctr" rtl="0">
                        <a:spcBef>
                          <a:spcPts val="0"/>
                        </a:spcBef>
                        <a:spcAft>
                          <a:spcPts val="0"/>
                        </a:spcAft>
                        <a:buNone/>
                      </a:pPr>
                      <a:r>
                        <a:rPr lang="en-GB" b="1"/>
                        <a:t>Configuration</a:t>
                      </a:r>
                      <a:endParaRPr b="1"/>
                    </a:p>
                  </a:txBody>
                  <a:tcPr marL="91425" marR="91425" marT="91425" marB="91425"/>
                </a:tc>
                <a:tc>
                  <a:txBody>
                    <a:bodyPr/>
                    <a:lstStyle/>
                    <a:p>
                      <a:pPr marL="0" lvl="0" indent="0" algn="ctr" rtl="0">
                        <a:spcBef>
                          <a:spcPts val="0"/>
                        </a:spcBef>
                        <a:spcAft>
                          <a:spcPts val="0"/>
                        </a:spcAft>
                        <a:buNone/>
                      </a:pPr>
                      <a:r>
                        <a:rPr lang="en-GB" b="1"/>
                        <a:t>Description</a:t>
                      </a:r>
                      <a:endParaRPr b="1"/>
                    </a:p>
                  </a:txBody>
                  <a:tcPr marL="91425" marR="91425" marT="91425" marB="91425"/>
                </a:tc>
                <a:extLst>
                  <a:ext uri="{0D108BD9-81ED-4DB2-BD59-A6C34878D82A}">
                    <a16:rowId xmlns:a16="http://schemas.microsoft.com/office/drawing/2014/main" val="10000"/>
                  </a:ext>
                </a:extLst>
              </a:tr>
              <a:tr h="517850">
                <a:tc>
                  <a:txBody>
                    <a:bodyPr/>
                    <a:lstStyle/>
                    <a:p>
                      <a:pPr marL="0" lvl="0" indent="0" algn="l" rtl="0">
                        <a:spcBef>
                          <a:spcPts val="0"/>
                        </a:spcBef>
                        <a:spcAft>
                          <a:spcPts val="0"/>
                        </a:spcAft>
                        <a:buNone/>
                      </a:pPr>
                      <a:r>
                        <a:rPr lang="en-GB">
                          <a:latin typeface="Source Code Pro"/>
                          <a:ea typeface="Source Code Pro"/>
                          <a:cs typeface="Source Code Pro"/>
                          <a:sym typeface="Source Code Pro"/>
                        </a:rPr>
                        <a:t>spark.shuffle.service.enabled</a:t>
                      </a:r>
                      <a:endParaRPr>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GB"/>
                        <a:t>Enables the external shuffle service</a:t>
                      </a:r>
                      <a:endParaRPr/>
                    </a:p>
                  </a:txBody>
                  <a:tcPr marL="91425" marR="91425" marT="91425" marB="91425"/>
                </a:tc>
                <a:extLst>
                  <a:ext uri="{0D108BD9-81ED-4DB2-BD59-A6C34878D82A}">
                    <a16:rowId xmlns:a16="http://schemas.microsoft.com/office/drawing/2014/main" val="10001"/>
                  </a:ext>
                </a:extLst>
              </a:tr>
              <a:tr h="517850">
                <a:tc>
                  <a:txBody>
                    <a:bodyPr/>
                    <a:lstStyle/>
                    <a:p>
                      <a:pPr marL="0" lvl="0" indent="0" algn="l" rtl="0">
                        <a:spcBef>
                          <a:spcPts val="0"/>
                        </a:spcBef>
                        <a:spcAft>
                          <a:spcPts val="0"/>
                        </a:spcAft>
                        <a:buNone/>
                      </a:pPr>
                      <a:r>
                        <a:rPr lang="en-GB">
                          <a:latin typeface="Source Code Pro"/>
                          <a:ea typeface="Source Code Pro"/>
                          <a:cs typeface="Source Code Pro"/>
                          <a:sym typeface="Source Code Pro"/>
                        </a:rPr>
                        <a:t>spark.shuffle.service.port</a:t>
                      </a:r>
                      <a:endParaRPr>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en-GB"/>
                        <a:t>Port on which the external shuffle service will run</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9"/>
                                        </p:tgtEl>
                                        <p:attrNameLst>
                                          <p:attrName>style.visibility</p:attrName>
                                        </p:attrNameLst>
                                      </p:cBhvr>
                                      <p:to>
                                        <p:strVal val="visible"/>
                                      </p:to>
                                    </p:set>
                                    <p:animEffect transition="in" filter="fade">
                                      <p:cBhvr>
                                        <p:cTn id="7" dur="1000"/>
                                        <p:tgtEl>
                                          <p:spTgt spid="1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p:nvPr/>
        </p:nvSpPr>
        <p:spPr>
          <a:xfrm>
            <a:off x="7525375" y="1652975"/>
            <a:ext cx="1567200" cy="302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 Reduce: Getting maximum temperature</a:t>
            </a:r>
            <a:endParaRPr/>
          </a:p>
        </p:txBody>
      </p:sp>
      <p:sp>
        <p:nvSpPr>
          <p:cNvPr id="183" name="Google Shape;183;p26"/>
          <p:cNvSpPr/>
          <p:nvPr/>
        </p:nvSpPr>
        <p:spPr>
          <a:xfrm>
            <a:off x="320375" y="1428750"/>
            <a:ext cx="1844400" cy="3541500"/>
          </a:xfrm>
          <a:prstGeom prst="rect">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441575" y="1609775"/>
            <a:ext cx="1602000" cy="9177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100"/>
              <a:t>2020-01-10,123212,14</a:t>
            </a:r>
            <a:endParaRPr sz="1100"/>
          </a:p>
          <a:p>
            <a:pPr marL="0" lvl="0" indent="0" algn="l" rtl="0">
              <a:lnSpc>
                <a:spcPct val="150000"/>
              </a:lnSpc>
              <a:spcBef>
                <a:spcPts val="0"/>
              </a:spcBef>
              <a:spcAft>
                <a:spcPts val="0"/>
              </a:spcAft>
              <a:buNone/>
            </a:pPr>
            <a:r>
              <a:rPr lang="en-GB" sz="1100"/>
              <a:t>2019-02-11,223221,15</a:t>
            </a:r>
            <a:endParaRPr sz="1100"/>
          </a:p>
          <a:p>
            <a:pPr marL="0" lvl="0" indent="0" algn="l" rtl="0">
              <a:lnSpc>
                <a:spcPct val="150000"/>
              </a:lnSpc>
              <a:spcBef>
                <a:spcPts val="0"/>
              </a:spcBef>
              <a:spcAft>
                <a:spcPts val="0"/>
              </a:spcAft>
              <a:buNone/>
            </a:pPr>
            <a:r>
              <a:rPr lang="en-GB" sz="1100"/>
              <a:t>2020-03-12,423224,16</a:t>
            </a:r>
            <a:endParaRPr sz="1100"/>
          </a:p>
        </p:txBody>
      </p:sp>
      <p:sp>
        <p:nvSpPr>
          <p:cNvPr id="185" name="Google Shape;185;p26"/>
          <p:cNvSpPr/>
          <p:nvPr/>
        </p:nvSpPr>
        <p:spPr>
          <a:xfrm>
            <a:off x="441575" y="2766625"/>
            <a:ext cx="1602000" cy="9177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100"/>
              <a:t>2018-02-14,623221,11</a:t>
            </a:r>
            <a:endParaRPr sz="1100"/>
          </a:p>
          <a:p>
            <a:pPr marL="0" lvl="0" indent="0" algn="l" rtl="0">
              <a:lnSpc>
                <a:spcPct val="150000"/>
              </a:lnSpc>
              <a:spcBef>
                <a:spcPts val="0"/>
              </a:spcBef>
              <a:spcAft>
                <a:spcPts val="0"/>
              </a:spcAft>
              <a:buNone/>
            </a:pPr>
            <a:r>
              <a:rPr lang="en-GB" sz="1100"/>
              <a:t>2020-01-11,332262,12</a:t>
            </a:r>
            <a:endParaRPr sz="1100"/>
          </a:p>
          <a:p>
            <a:pPr marL="0" lvl="0" indent="0" algn="l" rtl="0">
              <a:lnSpc>
                <a:spcPct val="150000"/>
              </a:lnSpc>
              <a:spcBef>
                <a:spcPts val="0"/>
              </a:spcBef>
              <a:spcAft>
                <a:spcPts val="0"/>
              </a:spcAft>
              <a:buNone/>
            </a:pPr>
            <a:r>
              <a:rPr lang="en-GB" sz="1100"/>
              <a:t>2019-01-12,223221,13</a:t>
            </a:r>
            <a:endParaRPr sz="1100"/>
          </a:p>
        </p:txBody>
      </p:sp>
      <p:sp>
        <p:nvSpPr>
          <p:cNvPr id="186" name="Google Shape;186;p26"/>
          <p:cNvSpPr/>
          <p:nvPr/>
        </p:nvSpPr>
        <p:spPr>
          <a:xfrm>
            <a:off x="441575" y="3871525"/>
            <a:ext cx="1602000" cy="9177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100"/>
              <a:t>2020-02-10,123289,18</a:t>
            </a:r>
            <a:endParaRPr sz="1100"/>
          </a:p>
          <a:p>
            <a:pPr marL="0" lvl="0" indent="0" algn="l" rtl="0">
              <a:lnSpc>
                <a:spcPct val="150000"/>
              </a:lnSpc>
              <a:spcBef>
                <a:spcPts val="0"/>
              </a:spcBef>
              <a:spcAft>
                <a:spcPts val="0"/>
              </a:spcAft>
              <a:buNone/>
            </a:pPr>
            <a:r>
              <a:rPr lang="en-GB" sz="1100"/>
              <a:t>2019-02-10,423202,10</a:t>
            </a:r>
            <a:endParaRPr sz="1100"/>
          </a:p>
        </p:txBody>
      </p:sp>
      <p:sp>
        <p:nvSpPr>
          <p:cNvPr id="187" name="Google Shape;187;p26"/>
          <p:cNvSpPr/>
          <p:nvPr/>
        </p:nvSpPr>
        <p:spPr>
          <a:xfrm>
            <a:off x="2390225" y="1652975"/>
            <a:ext cx="805200" cy="831300"/>
          </a:xfrm>
          <a:prstGeom prst="flowChartAlternateProcess">
            <a:avLst/>
          </a:prstGeom>
          <a:gradFill>
            <a:gsLst>
              <a:gs pos="0">
                <a:srgbClr val="FFC002"/>
              </a:gs>
              <a:gs pos="100000">
                <a:srgbClr val="795B04"/>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3F3F3"/>
                </a:solidFill>
              </a:rPr>
              <a:t>Mapper</a:t>
            </a:r>
            <a:endParaRPr sz="1200">
              <a:solidFill>
                <a:srgbClr val="F3F3F3"/>
              </a:solidFill>
            </a:endParaRPr>
          </a:p>
        </p:txBody>
      </p:sp>
      <p:sp>
        <p:nvSpPr>
          <p:cNvPr id="188" name="Google Shape;188;p26"/>
          <p:cNvSpPr/>
          <p:nvPr/>
        </p:nvSpPr>
        <p:spPr>
          <a:xfrm>
            <a:off x="2390225" y="2809825"/>
            <a:ext cx="805200" cy="831300"/>
          </a:xfrm>
          <a:prstGeom prst="flowChartAlternateProcess">
            <a:avLst/>
          </a:prstGeom>
          <a:gradFill>
            <a:gsLst>
              <a:gs pos="0">
                <a:srgbClr val="FFC002"/>
              </a:gs>
              <a:gs pos="100000">
                <a:srgbClr val="795B04"/>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3F3F3"/>
                </a:solidFill>
              </a:rPr>
              <a:t>Mapper</a:t>
            </a:r>
            <a:endParaRPr sz="1200">
              <a:solidFill>
                <a:srgbClr val="F3F3F3"/>
              </a:solidFill>
            </a:endParaRPr>
          </a:p>
        </p:txBody>
      </p:sp>
      <p:sp>
        <p:nvSpPr>
          <p:cNvPr id="189" name="Google Shape;189;p26"/>
          <p:cNvSpPr/>
          <p:nvPr/>
        </p:nvSpPr>
        <p:spPr>
          <a:xfrm>
            <a:off x="2390225" y="3914725"/>
            <a:ext cx="805200" cy="831300"/>
          </a:xfrm>
          <a:prstGeom prst="flowChartAlternateProcess">
            <a:avLst/>
          </a:prstGeom>
          <a:gradFill>
            <a:gsLst>
              <a:gs pos="0">
                <a:srgbClr val="FFC002"/>
              </a:gs>
              <a:gs pos="100000">
                <a:srgbClr val="795B04"/>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3F3F3"/>
                </a:solidFill>
              </a:rPr>
              <a:t>Mapper</a:t>
            </a:r>
            <a:endParaRPr sz="1200">
              <a:solidFill>
                <a:srgbClr val="F3F3F3"/>
              </a:solidFill>
            </a:endParaRPr>
          </a:p>
        </p:txBody>
      </p:sp>
      <p:sp>
        <p:nvSpPr>
          <p:cNvPr id="190" name="Google Shape;190;p26"/>
          <p:cNvSpPr/>
          <p:nvPr/>
        </p:nvSpPr>
        <p:spPr>
          <a:xfrm>
            <a:off x="3134525" y="1152425"/>
            <a:ext cx="1731900" cy="554100"/>
          </a:xfrm>
          <a:prstGeom prst="wedgeRectCallout">
            <a:avLst>
              <a:gd name="adj1" fmla="val -35499"/>
              <a:gd name="adj2" fmla="val 7814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Read each line</a:t>
            </a:r>
            <a:endParaRPr sz="1000"/>
          </a:p>
          <a:p>
            <a:pPr marL="0" lvl="0" indent="0" algn="l" rtl="0">
              <a:spcBef>
                <a:spcPts val="0"/>
              </a:spcBef>
              <a:spcAft>
                <a:spcPts val="0"/>
              </a:spcAft>
              <a:buNone/>
            </a:pPr>
            <a:r>
              <a:rPr lang="en-GB" sz="1000"/>
              <a:t>Generate year as key and temperature as value</a:t>
            </a:r>
            <a:endParaRPr sz="1000"/>
          </a:p>
        </p:txBody>
      </p:sp>
      <p:sp>
        <p:nvSpPr>
          <p:cNvPr id="191" name="Google Shape;191;p26"/>
          <p:cNvSpPr/>
          <p:nvPr/>
        </p:nvSpPr>
        <p:spPr>
          <a:xfrm>
            <a:off x="3710400" y="1766375"/>
            <a:ext cx="1155900" cy="6045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t>2020, 14</a:t>
            </a:r>
            <a:endParaRPr sz="1000"/>
          </a:p>
          <a:p>
            <a:pPr marL="0" lvl="0" indent="0" algn="ctr" rtl="0">
              <a:lnSpc>
                <a:spcPct val="100000"/>
              </a:lnSpc>
              <a:spcBef>
                <a:spcPts val="0"/>
              </a:spcBef>
              <a:spcAft>
                <a:spcPts val="0"/>
              </a:spcAft>
              <a:buNone/>
            </a:pPr>
            <a:r>
              <a:rPr lang="en-GB" sz="1000"/>
              <a:t>2019, 16</a:t>
            </a:r>
            <a:endParaRPr sz="1000"/>
          </a:p>
          <a:p>
            <a:pPr marL="0" lvl="0" indent="0" algn="ctr" rtl="0">
              <a:lnSpc>
                <a:spcPct val="100000"/>
              </a:lnSpc>
              <a:spcBef>
                <a:spcPts val="0"/>
              </a:spcBef>
              <a:spcAft>
                <a:spcPts val="0"/>
              </a:spcAft>
              <a:buNone/>
            </a:pPr>
            <a:r>
              <a:rPr lang="en-GB" sz="1000"/>
              <a:t>2020, 16</a:t>
            </a:r>
            <a:endParaRPr sz="1000"/>
          </a:p>
        </p:txBody>
      </p:sp>
      <p:sp>
        <p:nvSpPr>
          <p:cNvPr id="192" name="Google Shape;192;p26"/>
          <p:cNvSpPr/>
          <p:nvPr/>
        </p:nvSpPr>
        <p:spPr>
          <a:xfrm>
            <a:off x="3710400" y="2923188"/>
            <a:ext cx="1155900" cy="6045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t>2018, 11</a:t>
            </a:r>
            <a:endParaRPr sz="1000"/>
          </a:p>
          <a:p>
            <a:pPr marL="0" lvl="0" indent="0" algn="ctr" rtl="0">
              <a:lnSpc>
                <a:spcPct val="100000"/>
              </a:lnSpc>
              <a:spcBef>
                <a:spcPts val="0"/>
              </a:spcBef>
              <a:spcAft>
                <a:spcPts val="0"/>
              </a:spcAft>
              <a:buNone/>
            </a:pPr>
            <a:r>
              <a:rPr lang="en-GB" sz="1000"/>
              <a:t>2020, 12</a:t>
            </a:r>
            <a:endParaRPr sz="1000"/>
          </a:p>
          <a:p>
            <a:pPr marL="0" lvl="0" indent="0" algn="ctr" rtl="0">
              <a:lnSpc>
                <a:spcPct val="100000"/>
              </a:lnSpc>
              <a:spcBef>
                <a:spcPts val="0"/>
              </a:spcBef>
              <a:spcAft>
                <a:spcPts val="0"/>
              </a:spcAft>
              <a:buNone/>
            </a:pPr>
            <a:r>
              <a:rPr lang="en-GB" sz="1000"/>
              <a:t>2019, 13</a:t>
            </a:r>
            <a:endParaRPr sz="1000"/>
          </a:p>
        </p:txBody>
      </p:sp>
      <p:sp>
        <p:nvSpPr>
          <p:cNvPr id="193" name="Google Shape;193;p26"/>
          <p:cNvSpPr/>
          <p:nvPr/>
        </p:nvSpPr>
        <p:spPr>
          <a:xfrm>
            <a:off x="3710400" y="4028125"/>
            <a:ext cx="1155900" cy="6045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t>2020, 18</a:t>
            </a:r>
            <a:endParaRPr sz="1000"/>
          </a:p>
          <a:p>
            <a:pPr marL="0" lvl="0" indent="0" algn="ctr" rtl="0">
              <a:lnSpc>
                <a:spcPct val="100000"/>
              </a:lnSpc>
              <a:spcBef>
                <a:spcPts val="0"/>
              </a:spcBef>
              <a:spcAft>
                <a:spcPts val="0"/>
              </a:spcAft>
              <a:buNone/>
            </a:pPr>
            <a:r>
              <a:rPr lang="en-GB" sz="1000"/>
              <a:t>2019, 10</a:t>
            </a:r>
            <a:endParaRPr sz="1000"/>
          </a:p>
        </p:txBody>
      </p:sp>
      <p:sp>
        <p:nvSpPr>
          <p:cNvPr id="194" name="Google Shape;194;p26"/>
          <p:cNvSpPr/>
          <p:nvPr/>
        </p:nvSpPr>
        <p:spPr>
          <a:xfrm>
            <a:off x="5854425" y="2380300"/>
            <a:ext cx="1323900" cy="60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2018, [11]</a:t>
            </a:r>
            <a:endParaRPr sz="1000"/>
          </a:p>
          <a:p>
            <a:pPr marL="0" lvl="0" indent="0" algn="ctr" rtl="0">
              <a:lnSpc>
                <a:spcPct val="100000"/>
              </a:lnSpc>
              <a:spcBef>
                <a:spcPts val="0"/>
              </a:spcBef>
              <a:spcAft>
                <a:spcPts val="0"/>
              </a:spcAft>
              <a:buNone/>
            </a:pPr>
            <a:r>
              <a:rPr lang="en-GB" sz="1000"/>
              <a:t>2020, [14, 16, 18]</a:t>
            </a:r>
            <a:endParaRPr sz="1000"/>
          </a:p>
        </p:txBody>
      </p:sp>
      <p:sp>
        <p:nvSpPr>
          <p:cNvPr id="195" name="Google Shape;195;p26"/>
          <p:cNvSpPr/>
          <p:nvPr/>
        </p:nvSpPr>
        <p:spPr>
          <a:xfrm>
            <a:off x="5854425" y="3466150"/>
            <a:ext cx="1323900" cy="60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t>2019, [16, 13, 10]</a:t>
            </a:r>
            <a:endParaRPr sz="1000"/>
          </a:p>
        </p:txBody>
      </p:sp>
      <p:cxnSp>
        <p:nvCxnSpPr>
          <p:cNvPr id="196" name="Google Shape;196;p26"/>
          <p:cNvCxnSpPr>
            <a:stCxn id="191" idx="3"/>
            <a:endCxn id="194" idx="1"/>
          </p:cNvCxnSpPr>
          <p:nvPr/>
        </p:nvCxnSpPr>
        <p:spPr>
          <a:xfrm>
            <a:off x="4866300" y="2068625"/>
            <a:ext cx="988200" cy="613800"/>
          </a:xfrm>
          <a:prstGeom prst="straightConnector1">
            <a:avLst/>
          </a:prstGeom>
          <a:noFill/>
          <a:ln w="9525" cap="flat" cmpd="sng">
            <a:solidFill>
              <a:srgbClr val="0C343D"/>
            </a:solidFill>
            <a:prstDash val="solid"/>
            <a:round/>
            <a:headEnd type="none" w="med" len="med"/>
            <a:tailEnd type="triangle" w="med" len="med"/>
          </a:ln>
        </p:spPr>
      </p:cxnSp>
      <p:cxnSp>
        <p:nvCxnSpPr>
          <p:cNvPr id="197" name="Google Shape;197;p26"/>
          <p:cNvCxnSpPr>
            <a:stCxn id="191" idx="3"/>
            <a:endCxn id="195" idx="1"/>
          </p:cNvCxnSpPr>
          <p:nvPr/>
        </p:nvCxnSpPr>
        <p:spPr>
          <a:xfrm>
            <a:off x="4866300" y="2068625"/>
            <a:ext cx="988200" cy="1699800"/>
          </a:xfrm>
          <a:prstGeom prst="straightConnector1">
            <a:avLst/>
          </a:prstGeom>
          <a:noFill/>
          <a:ln w="9525" cap="flat" cmpd="sng">
            <a:solidFill>
              <a:srgbClr val="7F6000"/>
            </a:solidFill>
            <a:prstDash val="solid"/>
            <a:round/>
            <a:headEnd type="none" w="med" len="med"/>
            <a:tailEnd type="triangle" w="med" len="med"/>
          </a:ln>
        </p:spPr>
      </p:cxnSp>
      <p:cxnSp>
        <p:nvCxnSpPr>
          <p:cNvPr id="198" name="Google Shape;198;p26"/>
          <p:cNvCxnSpPr>
            <a:stCxn id="192" idx="3"/>
            <a:endCxn id="194" idx="1"/>
          </p:cNvCxnSpPr>
          <p:nvPr/>
        </p:nvCxnSpPr>
        <p:spPr>
          <a:xfrm rot="10800000" flipH="1">
            <a:off x="4866300" y="2682438"/>
            <a:ext cx="988200" cy="543000"/>
          </a:xfrm>
          <a:prstGeom prst="straightConnector1">
            <a:avLst/>
          </a:prstGeom>
          <a:noFill/>
          <a:ln w="9525" cap="flat" cmpd="sng">
            <a:solidFill>
              <a:srgbClr val="0C343D"/>
            </a:solidFill>
            <a:prstDash val="solid"/>
            <a:round/>
            <a:headEnd type="none" w="med" len="med"/>
            <a:tailEnd type="triangle" w="med" len="med"/>
          </a:ln>
        </p:spPr>
      </p:cxnSp>
      <p:cxnSp>
        <p:nvCxnSpPr>
          <p:cNvPr id="199" name="Google Shape;199;p26"/>
          <p:cNvCxnSpPr>
            <a:stCxn id="192" idx="3"/>
            <a:endCxn id="195" idx="1"/>
          </p:cNvCxnSpPr>
          <p:nvPr/>
        </p:nvCxnSpPr>
        <p:spPr>
          <a:xfrm>
            <a:off x="4866300" y="3225438"/>
            <a:ext cx="988200" cy="543000"/>
          </a:xfrm>
          <a:prstGeom prst="straightConnector1">
            <a:avLst/>
          </a:prstGeom>
          <a:noFill/>
          <a:ln w="9525" cap="flat" cmpd="sng">
            <a:solidFill>
              <a:srgbClr val="7F6000"/>
            </a:solidFill>
            <a:prstDash val="solid"/>
            <a:round/>
            <a:headEnd type="none" w="med" len="med"/>
            <a:tailEnd type="triangle" w="med" len="med"/>
          </a:ln>
        </p:spPr>
      </p:cxnSp>
      <p:cxnSp>
        <p:nvCxnSpPr>
          <p:cNvPr id="200" name="Google Shape;200;p26"/>
          <p:cNvCxnSpPr>
            <a:stCxn id="193" idx="3"/>
            <a:endCxn id="194" idx="1"/>
          </p:cNvCxnSpPr>
          <p:nvPr/>
        </p:nvCxnSpPr>
        <p:spPr>
          <a:xfrm rot="10800000" flipH="1">
            <a:off x="4866300" y="2682475"/>
            <a:ext cx="988200" cy="1647900"/>
          </a:xfrm>
          <a:prstGeom prst="straightConnector1">
            <a:avLst/>
          </a:prstGeom>
          <a:noFill/>
          <a:ln w="9525" cap="flat" cmpd="sng">
            <a:solidFill>
              <a:srgbClr val="0C343D"/>
            </a:solidFill>
            <a:prstDash val="solid"/>
            <a:round/>
            <a:headEnd type="none" w="med" len="med"/>
            <a:tailEnd type="triangle" w="med" len="med"/>
          </a:ln>
        </p:spPr>
      </p:cxnSp>
      <p:cxnSp>
        <p:nvCxnSpPr>
          <p:cNvPr id="201" name="Google Shape;201;p26"/>
          <p:cNvCxnSpPr>
            <a:stCxn id="193" idx="3"/>
            <a:endCxn id="195" idx="1"/>
          </p:cNvCxnSpPr>
          <p:nvPr/>
        </p:nvCxnSpPr>
        <p:spPr>
          <a:xfrm rot="10800000" flipH="1">
            <a:off x="4866300" y="3768475"/>
            <a:ext cx="988200" cy="561900"/>
          </a:xfrm>
          <a:prstGeom prst="straightConnector1">
            <a:avLst/>
          </a:prstGeom>
          <a:noFill/>
          <a:ln w="9525" cap="flat" cmpd="sng">
            <a:solidFill>
              <a:srgbClr val="7F6000"/>
            </a:solidFill>
            <a:prstDash val="solid"/>
            <a:round/>
            <a:headEnd type="none" w="med" len="med"/>
            <a:tailEnd type="triangle" w="med" len="med"/>
          </a:ln>
        </p:spPr>
      </p:cxnSp>
      <p:sp>
        <p:nvSpPr>
          <p:cNvPr id="202" name="Google Shape;202;p26"/>
          <p:cNvSpPr/>
          <p:nvPr/>
        </p:nvSpPr>
        <p:spPr>
          <a:xfrm>
            <a:off x="7647025" y="2266900"/>
            <a:ext cx="1323900" cy="831300"/>
          </a:xfrm>
          <a:prstGeom prst="rect">
            <a:avLst/>
          </a:prstGeom>
          <a:gradFill>
            <a:gsLst>
              <a:gs pos="0">
                <a:srgbClr val="D4E5F5"/>
              </a:gs>
              <a:gs pos="100000">
                <a:srgbClr val="70A4D5"/>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2018, 11</a:t>
            </a:r>
            <a:endParaRPr/>
          </a:p>
          <a:p>
            <a:pPr marL="0" lvl="0" indent="0" algn="ctr" rtl="0">
              <a:spcBef>
                <a:spcPts val="0"/>
              </a:spcBef>
              <a:spcAft>
                <a:spcPts val="0"/>
              </a:spcAft>
              <a:buNone/>
            </a:pPr>
            <a:r>
              <a:rPr lang="en-GB"/>
              <a:t>2020, 18</a:t>
            </a:r>
            <a:endParaRPr/>
          </a:p>
        </p:txBody>
      </p:sp>
      <p:sp>
        <p:nvSpPr>
          <p:cNvPr id="203" name="Google Shape;203;p26"/>
          <p:cNvSpPr/>
          <p:nvPr/>
        </p:nvSpPr>
        <p:spPr>
          <a:xfrm>
            <a:off x="7647025" y="3352750"/>
            <a:ext cx="1323900" cy="831300"/>
          </a:xfrm>
          <a:prstGeom prst="rect">
            <a:avLst/>
          </a:prstGeom>
          <a:gradFill>
            <a:gsLst>
              <a:gs pos="0">
                <a:srgbClr val="D4E5F5"/>
              </a:gs>
              <a:gs pos="100000">
                <a:srgbClr val="70A4D5"/>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2019, 16</a:t>
            </a:r>
            <a:endParaRPr/>
          </a:p>
        </p:txBody>
      </p:sp>
      <p:sp>
        <p:nvSpPr>
          <p:cNvPr id="204" name="Google Shape;204;p26"/>
          <p:cNvSpPr/>
          <p:nvPr/>
        </p:nvSpPr>
        <p:spPr>
          <a:xfrm>
            <a:off x="4992775" y="1356000"/>
            <a:ext cx="1406400" cy="554100"/>
          </a:xfrm>
          <a:prstGeom prst="wedgeRectCallout">
            <a:avLst>
              <a:gd name="adj1" fmla="val -35499"/>
              <a:gd name="adj2" fmla="val 78145"/>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Collect all the values for each key</a:t>
            </a:r>
            <a:endParaRPr sz="1000"/>
          </a:p>
        </p:txBody>
      </p:sp>
      <p:cxnSp>
        <p:nvCxnSpPr>
          <p:cNvPr id="205" name="Google Shape;205;p26"/>
          <p:cNvCxnSpPr>
            <a:stCxn id="194" idx="3"/>
            <a:endCxn id="202" idx="1"/>
          </p:cNvCxnSpPr>
          <p:nvPr/>
        </p:nvCxnSpPr>
        <p:spPr>
          <a:xfrm>
            <a:off x="7178325" y="2682550"/>
            <a:ext cx="468600" cy="0"/>
          </a:xfrm>
          <a:prstGeom prst="straightConnector1">
            <a:avLst/>
          </a:prstGeom>
          <a:noFill/>
          <a:ln w="19050" cap="flat" cmpd="sng">
            <a:solidFill>
              <a:srgbClr val="274E13"/>
            </a:solidFill>
            <a:prstDash val="solid"/>
            <a:round/>
            <a:headEnd type="none" w="med" len="med"/>
            <a:tailEnd type="triangle" w="med" len="med"/>
          </a:ln>
        </p:spPr>
      </p:cxnSp>
      <p:cxnSp>
        <p:nvCxnSpPr>
          <p:cNvPr id="206" name="Google Shape;206;p26"/>
          <p:cNvCxnSpPr>
            <a:stCxn id="195" idx="3"/>
            <a:endCxn id="203" idx="1"/>
          </p:cNvCxnSpPr>
          <p:nvPr/>
        </p:nvCxnSpPr>
        <p:spPr>
          <a:xfrm>
            <a:off x="7178325" y="3768400"/>
            <a:ext cx="468600" cy="0"/>
          </a:xfrm>
          <a:prstGeom prst="straightConnector1">
            <a:avLst/>
          </a:prstGeom>
          <a:noFill/>
          <a:ln w="19050" cap="flat" cmpd="sng">
            <a:solidFill>
              <a:srgbClr val="274E13"/>
            </a:solidFill>
            <a:prstDash val="solid"/>
            <a:round/>
            <a:headEnd type="none" w="med" len="med"/>
            <a:tailEnd type="triangle" w="med" len="med"/>
          </a:ln>
        </p:spPr>
      </p:cxnSp>
      <p:cxnSp>
        <p:nvCxnSpPr>
          <p:cNvPr id="207" name="Google Shape;207;p26"/>
          <p:cNvCxnSpPr>
            <a:stCxn id="184" idx="3"/>
            <a:endCxn id="187" idx="1"/>
          </p:cNvCxnSpPr>
          <p:nvPr/>
        </p:nvCxnSpPr>
        <p:spPr>
          <a:xfrm>
            <a:off x="2043575" y="2068625"/>
            <a:ext cx="346800" cy="0"/>
          </a:xfrm>
          <a:prstGeom prst="straightConnector1">
            <a:avLst/>
          </a:prstGeom>
          <a:noFill/>
          <a:ln w="9525" cap="flat" cmpd="sng">
            <a:solidFill>
              <a:schemeClr val="dk2"/>
            </a:solidFill>
            <a:prstDash val="solid"/>
            <a:round/>
            <a:headEnd type="none" w="med" len="med"/>
            <a:tailEnd type="triangle" w="med" len="med"/>
          </a:ln>
        </p:spPr>
      </p:cxnSp>
      <p:cxnSp>
        <p:nvCxnSpPr>
          <p:cNvPr id="208" name="Google Shape;208;p26"/>
          <p:cNvCxnSpPr>
            <a:stCxn id="185" idx="3"/>
            <a:endCxn id="188" idx="1"/>
          </p:cNvCxnSpPr>
          <p:nvPr/>
        </p:nvCxnSpPr>
        <p:spPr>
          <a:xfrm>
            <a:off x="2043575" y="3225475"/>
            <a:ext cx="346800" cy="0"/>
          </a:xfrm>
          <a:prstGeom prst="straightConnector1">
            <a:avLst/>
          </a:prstGeom>
          <a:noFill/>
          <a:ln w="9525" cap="flat" cmpd="sng">
            <a:solidFill>
              <a:schemeClr val="dk2"/>
            </a:solidFill>
            <a:prstDash val="solid"/>
            <a:round/>
            <a:headEnd type="none" w="med" len="med"/>
            <a:tailEnd type="triangle" w="med" len="med"/>
          </a:ln>
        </p:spPr>
      </p:cxnSp>
      <p:cxnSp>
        <p:nvCxnSpPr>
          <p:cNvPr id="209" name="Google Shape;209;p26"/>
          <p:cNvCxnSpPr>
            <a:stCxn id="186" idx="3"/>
            <a:endCxn id="189" idx="1"/>
          </p:cNvCxnSpPr>
          <p:nvPr/>
        </p:nvCxnSpPr>
        <p:spPr>
          <a:xfrm>
            <a:off x="2043575" y="4330375"/>
            <a:ext cx="346800" cy="0"/>
          </a:xfrm>
          <a:prstGeom prst="straightConnector1">
            <a:avLst/>
          </a:prstGeom>
          <a:noFill/>
          <a:ln w="9525" cap="flat" cmpd="sng">
            <a:solidFill>
              <a:schemeClr val="dk2"/>
            </a:solidFill>
            <a:prstDash val="solid"/>
            <a:round/>
            <a:headEnd type="none" w="med" len="med"/>
            <a:tailEnd type="triangle" w="med" len="med"/>
          </a:ln>
        </p:spPr>
      </p:cxnSp>
      <p:cxnSp>
        <p:nvCxnSpPr>
          <p:cNvPr id="210" name="Google Shape;210;p26"/>
          <p:cNvCxnSpPr>
            <a:stCxn id="187" idx="3"/>
            <a:endCxn id="191" idx="1"/>
          </p:cNvCxnSpPr>
          <p:nvPr/>
        </p:nvCxnSpPr>
        <p:spPr>
          <a:xfrm>
            <a:off x="3195425" y="2068625"/>
            <a:ext cx="515100" cy="0"/>
          </a:xfrm>
          <a:prstGeom prst="straightConnector1">
            <a:avLst/>
          </a:prstGeom>
          <a:noFill/>
          <a:ln w="9525" cap="flat" cmpd="sng">
            <a:solidFill>
              <a:schemeClr val="dk2"/>
            </a:solidFill>
            <a:prstDash val="solid"/>
            <a:round/>
            <a:headEnd type="none" w="med" len="med"/>
            <a:tailEnd type="triangle" w="med" len="med"/>
          </a:ln>
        </p:spPr>
      </p:cxnSp>
      <p:cxnSp>
        <p:nvCxnSpPr>
          <p:cNvPr id="211" name="Google Shape;211;p26"/>
          <p:cNvCxnSpPr>
            <a:stCxn id="188" idx="3"/>
            <a:endCxn id="192" idx="1"/>
          </p:cNvCxnSpPr>
          <p:nvPr/>
        </p:nvCxnSpPr>
        <p:spPr>
          <a:xfrm>
            <a:off x="3195425" y="3225475"/>
            <a:ext cx="515100" cy="0"/>
          </a:xfrm>
          <a:prstGeom prst="straightConnector1">
            <a:avLst/>
          </a:prstGeom>
          <a:noFill/>
          <a:ln w="9525" cap="flat" cmpd="sng">
            <a:solidFill>
              <a:schemeClr val="dk2"/>
            </a:solidFill>
            <a:prstDash val="solid"/>
            <a:round/>
            <a:headEnd type="none" w="med" len="med"/>
            <a:tailEnd type="triangle" w="med" len="med"/>
          </a:ln>
        </p:spPr>
      </p:cxnSp>
      <p:cxnSp>
        <p:nvCxnSpPr>
          <p:cNvPr id="212" name="Google Shape;212;p26"/>
          <p:cNvCxnSpPr>
            <a:stCxn id="189" idx="3"/>
            <a:endCxn id="193" idx="1"/>
          </p:cNvCxnSpPr>
          <p:nvPr/>
        </p:nvCxnSpPr>
        <p:spPr>
          <a:xfrm>
            <a:off x="3195425" y="4330375"/>
            <a:ext cx="515100" cy="0"/>
          </a:xfrm>
          <a:prstGeom prst="straightConnector1">
            <a:avLst/>
          </a:prstGeom>
          <a:noFill/>
          <a:ln w="9525" cap="flat" cmpd="sng">
            <a:solidFill>
              <a:schemeClr val="dk2"/>
            </a:solidFill>
            <a:prstDash val="solid"/>
            <a:round/>
            <a:headEnd type="none" w="med" len="med"/>
            <a:tailEnd type="triangle" w="med" len="med"/>
          </a:ln>
        </p:spPr>
      </p:cxnSp>
      <p:sp>
        <p:nvSpPr>
          <p:cNvPr id="213" name="Google Shape;213;p26"/>
          <p:cNvSpPr/>
          <p:nvPr/>
        </p:nvSpPr>
        <p:spPr>
          <a:xfrm>
            <a:off x="6525525" y="1344850"/>
            <a:ext cx="988200" cy="707400"/>
          </a:xfrm>
          <a:prstGeom prst="wedgeRectCallout">
            <a:avLst>
              <a:gd name="adj1" fmla="val -35499"/>
              <a:gd name="adj2" fmla="val 78145"/>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Iterate over all the values to generate aggregate</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1000"/>
                                        <p:tgtEl>
                                          <p:spTgt spid="1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5"/>
                                        </p:tgtEl>
                                        <p:attrNameLst>
                                          <p:attrName>style.visibility</p:attrName>
                                        </p:attrNameLst>
                                      </p:cBhvr>
                                      <p:to>
                                        <p:strVal val="visible"/>
                                      </p:to>
                                    </p:set>
                                    <p:animEffect transition="in" filter="fade">
                                      <p:cBhvr>
                                        <p:cTn id="17" dur="1000"/>
                                        <p:tgtEl>
                                          <p:spTgt spid="185"/>
                                        </p:tgtEl>
                                      </p:cBhvr>
                                    </p:animEffect>
                                  </p:childTnLst>
                                </p:cTn>
                              </p:par>
                              <p:par>
                                <p:cTn id="18" presetID="10" presetClass="entr" presetSubtype="0" fill="hold" nodeType="withEffect">
                                  <p:stCondLst>
                                    <p:cond delay="0"/>
                                  </p:stCondLst>
                                  <p:childTnLst>
                                    <p:set>
                                      <p:cBhvr>
                                        <p:cTn id="19" dur="1" fill="hold">
                                          <p:stCondLst>
                                            <p:cond delay="0"/>
                                          </p:stCondLst>
                                        </p:cTn>
                                        <p:tgtEl>
                                          <p:spTgt spid="186"/>
                                        </p:tgtEl>
                                        <p:attrNameLst>
                                          <p:attrName>style.visibility</p:attrName>
                                        </p:attrNameLst>
                                      </p:cBhvr>
                                      <p:to>
                                        <p:strVal val="visible"/>
                                      </p:to>
                                    </p:set>
                                    <p:animEffect transition="in" filter="fade">
                                      <p:cBhvr>
                                        <p:cTn id="20" dur="1000"/>
                                        <p:tgtEl>
                                          <p:spTgt spid="18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10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10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1000"/>
                                        <p:tgtEl>
                                          <p:spTgt spid="1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1000"/>
                                        <p:tgtEl>
                                          <p:spTgt spid="207"/>
                                        </p:tgtEl>
                                      </p:cBhvr>
                                    </p:animEffect>
                                  </p:childTnLst>
                                </p:cTn>
                              </p:par>
                              <p:par>
                                <p:cTn id="37" presetID="10" presetClass="entr" presetSubtype="0" fill="hold" nodeType="withEffect">
                                  <p:stCondLst>
                                    <p:cond delay="0"/>
                                  </p:stCondLst>
                                  <p:childTnLst>
                                    <p:set>
                                      <p:cBhvr>
                                        <p:cTn id="38" dur="1" fill="hold">
                                          <p:stCondLst>
                                            <p:cond delay="0"/>
                                          </p:stCondLst>
                                        </p:cTn>
                                        <p:tgtEl>
                                          <p:spTgt spid="208"/>
                                        </p:tgtEl>
                                        <p:attrNameLst>
                                          <p:attrName>style.visibility</p:attrName>
                                        </p:attrNameLst>
                                      </p:cBhvr>
                                      <p:to>
                                        <p:strVal val="visible"/>
                                      </p:to>
                                    </p:set>
                                    <p:animEffect transition="in" filter="fade">
                                      <p:cBhvr>
                                        <p:cTn id="39" dur="1000"/>
                                        <p:tgtEl>
                                          <p:spTgt spid="208"/>
                                        </p:tgtEl>
                                      </p:cBhvr>
                                    </p:animEffect>
                                  </p:childTnLst>
                                </p:cTn>
                              </p:par>
                              <p:par>
                                <p:cTn id="40" presetID="10" presetClass="entr" presetSubtype="0" fill="hold" nodeType="withEffect">
                                  <p:stCondLst>
                                    <p:cond delay="0"/>
                                  </p:stCondLst>
                                  <p:childTnLst>
                                    <p:set>
                                      <p:cBhvr>
                                        <p:cTn id="41" dur="1" fill="hold">
                                          <p:stCondLst>
                                            <p:cond delay="0"/>
                                          </p:stCondLst>
                                        </p:cTn>
                                        <p:tgtEl>
                                          <p:spTgt spid="209"/>
                                        </p:tgtEl>
                                        <p:attrNameLst>
                                          <p:attrName>style.visibility</p:attrName>
                                        </p:attrNameLst>
                                      </p:cBhvr>
                                      <p:to>
                                        <p:strVal val="visible"/>
                                      </p:to>
                                    </p:set>
                                    <p:animEffect transition="in" filter="fade">
                                      <p:cBhvr>
                                        <p:cTn id="42" dur="1000"/>
                                        <p:tgtEl>
                                          <p:spTgt spid="20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0"/>
                                        </p:tgtEl>
                                        <p:attrNameLst>
                                          <p:attrName>style.visibility</p:attrName>
                                        </p:attrNameLst>
                                      </p:cBhvr>
                                      <p:to>
                                        <p:strVal val="visible"/>
                                      </p:to>
                                    </p:set>
                                    <p:animEffect transition="in" filter="fade">
                                      <p:cBhvr>
                                        <p:cTn id="47" dur="1000"/>
                                        <p:tgtEl>
                                          <p:spTgt spid="1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1"/>
                                        </p:tgtEl>
                                        <p:attrNameLst>
                                          <p:attrName>style.visibility</p:attrName>
                                        </p:attrNameLst>
                                      </p:cBhvr>
                                      <p:to>
                                        <p:strVal val="visible"/>
                                      </p:to>
                                    </p:set>
                                    <p:animEffect transition="in" filter="fade">
                                      <p:cBhvr>
                                        <p:cTn id="52" dur="1000"/>
                                        <p:tgtEl>
                                          <p:spTgt spid="191"/>
                                        </p:tgtEl>
                                      </p:cBhvr>
                                    </p:animEffect>
                                  </p:childTnLst>
                                </p:cTn>
                              </p:par>
                              <p:par>
                                <p:cTn id="53" presetID="10" presetClass="entr" presetSubtype="0" fill="hold" nodeType="withEffect">
                                  <p:stCondLst>
                                    <p:cond delay="0"/>
                                  </p:stCondLst>
                                  <p:childTnLst>
                                    <p:set>
                                      <p:cBhvr>
                                        <p:cTn id="54" dur="1" fill="hold">
                                          <p:stCondLst>
                                            <p:cond delay="0"/>
                                          </p:stCondLst>
                                        </p:cTn>
                                        <p:tgtEl>
                                          <p:spTgt spid="210"/>
                                        </p:tgtEl>
                                        <p:attrNameLst>
                                          <p:attrName>style.visibility</p:attrName>
                                        </p:attrNameLst>
                                      </p:cBhvr>
                                      <p:to>
                                        <p:strVal val="visible"/>
                                      </p:to>
                                    </p:set>
                                    <p:animEffect transition="in" filter="fade">
                                      <p:cBhvr>
                                        <p:cTn id="55" dur="1000"/>
                                        <p:tgtEl>
                                          <p:spTgt spid="2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2"/>
                                        </p:tgtEl>
                                        <p:attrNameLst>
                                          <p:attrName>style.visibility</p:attrName>
                                        </p:attrNameLst>
                                      </p:cBhvr>
                                      <p:to>
                                        <p:strVal val="visible"/>
                                      </p:to>
                                    </p:set>
                                    <p:animEffect transition="in" filter="fade">
                                      <p:cBhvr>
                                        <p:cTn id="60" dur="1000"/>
                                        <p:tgtEl>
                                          <p:spTgt spid="192"/>
                                        </p:tgtEl>
                                      </p:cBhvr>
                                    </p:animEffect>
                                  </p:childTnLst>
                                </p:cTn>
                              </p:par>
                              <p:par>
                                <p:cTn id="61" presetID="10" presetClass="entr" presetSubtype="0" fill="hold" nodeType="withEffect">
                                  <p:stCondLst>
                                    <p:cond delay="0"/>
                                  </p:stCondLst>
                                  <p:childTnLst>
                                    <p:set>
                                      <p:cBhvr>
                                        <p:cTn id="62" dur="1" fill="hold">
                                          <p:stCondLst>
                                            <p:cond delay="0"/>
                                          </p:stCondLst>
                                        </p:cTn>
                                        <p:tgtEl>
                                          <p:spTgt spid="211"/>
                                        </p:tgtEl>
                                        <p:attrNameLst>
                                          <p:attrName>style.visibility</p:attrName>
                                        </p:attrNameLst>
                                      </p:cBhvr>
                                      <p:to>
                                        <p:strVal val="visible"/>
                                      </p:to>
                                    </p:set>
                                    <p:animEffect transition="in" filter="fade">
                                      <p:cBhvr>
                                        <p:cTn id="63" dur="1000"/>
                                        <p:tgtEl>
                                          <p:spTgt spid="211"/>
                                        </p:tgtEl>
                                      </p:cBhvr>
                                    </p:animEffect>
                                  </p:childTnLst>
                                </p:cTn>
                              </p:par>
                              <p:par>
                                <p:cTn id="64" presetID="10" presetClass="entr" presetSubtype="0" fill="hold" nodeType="withEffect">
                                  <p:stCondLst>
                                    <p:cond delay="0"/>
                                  </p:stCondLst>
                                  <p:childTnLst>
                                    <p:set>
                                      <p:cBhvr>
                                        <p:cTn id="65" dur="1" fill="hold">
                                          <p:stCondLst>
                                            <p:cond delay="0"/>
                                          </p:stCondLst>
                                        </p:cTn>
                                        <p:tgtEl>
                                          <p:spTgt spid="212"/>
                                        </p:tgtEl>
                                        <p:attrNameLst>
                                          <p:attrName>style.visibility</p:attrName>
                                        </p:attrNameLst>
                                      </p:cBhvr>
                                      <p:to>
                                        <p:strVal val="visible"/>
                                      </p:to>
                                    </p:set>
                                    <p:animEffect transition="in" filter="fade">
                                      <p:cBhvr>
                                        <p:cTn id="66" dur="1000"/>
                                        <p:tgtEl>
                                          <p:spTgt spid="212"/>
                                        </p:tgtEl>
                                      </p:cBhvr>
                                    </p:animEffect>
                                  </p:childTnLst>
                                </p:cTn>
                              </p:par>
                              <p:par>
                                <p:cTn id="67" presetID="10" presetClass="entr" presetSubtype="0" fill="hold" nodeType="withEffect">
                                  <p:stCondLst>
                                    <p:cond delay="0"/>
                                  </p:stCondLst>
                                  <p:childTnLst>
                                    <p:set>
                                      <p:cBhvr>
                                        <p:cTn id="68" dur="1" fill="hold">
                                          <p:stCondLst>
                                            <p:cond delay="0"/>
                                          </p:stCondLst>
                                        </p:cTn>
                                        <p:tgtEl>
                                          <p:spTgt spid="193"/>
                                        </p:tgtEl>
                                        <p:attrNameLst>
                                          <p:attrName>style.visibility</p:attrName>
                                        </p:attrNameLst>
                                      </p:cBhvr>
                                      <p:to>
                                        <p:strVal val="visible"/>
                                      </p:to>
                                    </p:set>
                                    <p:animEffect transition="in" filter="fade">
                                      <p:cBhvr>
                                        <p:cTn id="69" dur="1000"/>
                                        <p:tgtEl>
                                          <p:spTgt spid="19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04"/>
                                        </p:tgtEl>
                                        <p:attrNameLst>
                                          <p:attrName>style.visibility</p:attrName>
                                        </p:attrNameLst>
                                      </p:cBhvr>
                                      <p:to>
                                        <p:strVal val="visible"/>
                                      </p:to>
                                    </p:set>
                                    <p:animEffect transition="in" filter="fade">
                                      <p:cBhvr>
                                        <p:cTn id="74" dur="1000"/>
                                        <p:tgtEl>
                                          <p:spTgt spid="20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6"/>
                                        </p:tgtEl>
                                        <p:attrNameLst>
                                          <p:attrName>style.visibility</p:attrName>
                                        </p:attrNameLst>
                                      </p:cBhvr>
                                      <p:to>
                                        <p:strVal val="visible"/>
                                      </p:to>
                                    </p:set>
                                    <p:animEffect transition="in" filter="fade">
                                      <p:cBhvr>
                                        <p:cTn id="79" dur="1000"/>
                                        <p:tgtEl>
                                          <p:spTgt spid="196"/>
                                        </p:tgtEl>
                                      </p:cBhvr>
                                    </p:animEffect>
                                  </p:childTnLst>
                                </p:cTn>
                              </p:par>
                              <p:par>
                                <p:cTn id="80" presetID="10" presetClass="entr" presetSubtype="0" fill="hold" nodeType="withEffect">
                                  <p:stCondLst>
                                    <p:cond delay="0"/>
                                  </p:stCondLst>
                                  <p:childTnLst>
                                    <p:set>
                                      <p:cBhvr>
                                        <p:cTn id="81" dur="1" fill="hold">
                                          <p:stCondLst>
                                            <p:cond delay="0"/>
                                          </p:stCondLst>
                                        </p:cTn>
                                        <p:tgtEl>
                                          <p:spTgt spid="198"/>
                                        </p:tgtEl>
                                        <p:attrNameLst>
                                          <p:attrName>style.visibility</p:attrName>
                                        </p:attrNameLst>
                                      </p:cBhvr>
                                      <p:to>
                                        <p:strVal val="visible"/>
                                      </p:to>
                                    </p:set>
                                    <p:animEffect transition="in" filter="fade">
                                      <p:cBhvr>
                                        <p:cTn id="82" dur="1000"/>
                                        <p:tgtEl>
                                          <p:spTgt spid="198"/>
                                        </p:tgtEl>
                                      </p:cBhvr>
                                    </p:animEffect>
                                  </p:childTnLst>
                                </p:cTn>
                              </p:par>
                              <p:par>
                                <p:cTn id="83" presetID="10" presetClass="entr" presetSubtype="0" fill="hold" nodeType="withEffect">
                                  <p:stCondLst>
                                    <p:cond delay="0"/>
                                  </p:stCondLst>
                                  <p:childTnLst>
                                    <p:set>
                                      <p:cBhvr>
                                        <p:cTn id="84" dur="1" fill="hold">
                                          <p:stCondLst>
                                            <p:cond delay="0"/>
                                          </p:stCondLst>
                                        </p:cTn>
                                        <p:tgtEl>
                                          <p:spTgt spid="200"/>
                                        </p:tgtEl>
                                        <p:attrNameLst>
                                          <p:attrName>style.visibility</p:attrName>
                                        </p:attrNameLst>
                                      </p:cBhvr>
                                      <p:to>
                                        <p:strVal val="visible"/>
                                      </p:to>
                                    </p:set>
                                    <p:animEffect transition="in" filter="fade">
                                      <p:cBhvr>
                                        <p:cTn id="85" dur="1000"/>
                                        <p:tgtEl>
                                          <p:spTgt spid="200"/>
                                        </p:tgtEl>
                                      </p:cBhvr>
                                    </p:animEffect>
                                  </p:childTnLst>
                                </p:cTn>
                              </p:par>
                              <p:par>
                                <p:cTn id="86" presetID="10" presetClass="entr" presetSubtype="0" fill="hold" nodeType="withEffect">
                                  <p:stCondLst>
                                    <p:cond delay="0"/>
                                  </p:stCondLst>
                                  <p:childTnLst>
                                    <p:set>
                                      <p:cBhvr>
                                        <p:cTn id="87" dur="1" fill="hold">
                                          <p:stCondLst>
                                            <p:cond delay="0"/>
                                          </p:stCondLst>
                                        </p:cTn>
                                        <p:tgtEl>
                                          <p:spTgt spid="194"/>
                                        </p:tgtEl>
                                        <p:attrNameLst>
                                          <p:attrName>style.visibility</p:attrName>
                                        </p:attrNameLst>
                                      </p:cBhvr>
                                      <p:to>
                                        <p:strVal val="visible"/>
                                      </p:to>
                                    </p:set>
                                    <p:animEffect transition="in" filter="fade">
                                      <p:cBhvr>
                                        <p:cTn id="88" dur="1000"/>
                                        <p:tgtEl>
                                          <p:spTgt spid="19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97"/>
                                        </p:tgtEl>
                                        <p:attrNameLst>
                                          <p:attrName>style.visibility</p:attrName>
                                        </p:attrNameLst>
                                      </p:cBhvr>
                                      <p:to>
                                        <p:strVal val="visible"/>
                                      </p:to>
                                    </p:set>
                                    <p:animEffect transition="in" filter="fade">
                                      <p:cBhvr>
                                        <p:cTn id="93" dur="1000"/>
                                        <p:tgtEl>
                                          <p:spTgt spid="197"/>
                                        </p:tgtEl>
                                      </p:cBhvr>
                                    </p:animEffect>
                                  </p:childTnLst>
                                </p:cTn>
                              </p:par>
                              <p:par>
                                <p:cTn id="94" presetID="10" presetClass="entr" presetSubtype="0" fill="hold" nodeType="withEffect">
                                  <p:stCondLst>
                                    <p:cond delay="0"/>
                                  </p:stCondLst>
                                  <p:childTnLst>
                                    <p:set>
                                      <p:cBhvr>
                                        <p:cTn id="95" dur="1" fill="hold">
                                          <p:stCondLst>
                                            <p:cond delay="0"/>
                                          </p:stCondLst>
                                        </p:cTn>
                                        <p:tgtEl>
                                          <p:spTgt spid="199"/>
                                        </p:tgtEl>
                                        <p:attrNameLst>
                                          <p:attrName>style.visibility</p:attrName>
                                        </p:attrNameLst>
                                      </p:cBhvr>
                                      <p:to>
                                        <p:strVal val="visible"/>
                                      </p:to>
                                    </p:set>
                                    <p:animEffect transition="in" filter="fade">
                                      <p:cBhvr>
                                        <p:cTn id="96" dur="1000"/>
                                        <p:tgtEl>
                                          <p:spTgt spid="199"/>
                                        </p:tgtEl>
                                      </p:cBhvr>
                                    </p:animEffect>
                                  </p:childTnLst>
                                </p:cTn>
                              </p:par>
                              <p:par>
                                <p:cTn id="97" presetID="10" presetClass="entr" presetSubtype="0" fill="hold" nodeType="withEffect">
                                  <p:stCondLst>
                                    <p:cond delay="0"/>
                                  </p:stCondLst>
                                  <p:childTnLst>
                                    <p:set>
                                      <p:cBhvr>
                                        <p:cTn id="98" dur="1" fill="hold">
                                          <p:stCondLst>
                                            <p:cond delay="0"/>
                                          </p:stCondLst>
                                        </p:cTn>
                                        <p:tgtEl>
                                          <p:spTgt spid="201"/>
                                        </p:tgtEl>
                                        <p:attrNameLst>
                                          <p:attrName>style.visibility</p:attrName>
                                        </p:attrNameLst>
                                      </p:cBhvr>
                                      <p:to>
                                        <p:strVal val="visible"/>
                                      </p:to>
                                    </p:set>
                                    <p:animEffect transition="in" filter="fade">
                                      <p:cBhvr>
                                        <p:cTn id="99" dur="1000"/>
                                        <p:tgtEl>
                                          <p:spTgt spid="201"/>
                                        </p:tgtEl>
                                      </p:cBhvr>
                                    </p:animEffect>
                                  </p:childTnLst>
                                </p:cTn>
                              </p:par>
                              <p:par>
                                <p:cTn id="100" presetID="10" presetClass="entr" presetSubtype="0" fill="hold" nodeType="withEffect">
                                  <p:stCondLst>
                                    <p:cond delay="0"/>
                                  </p:stCondLst>
                                  <p:childTnLst>
                                    <p:set>
                                      <p:cBhvr>
                                        <p:cTn id="101" dur="1" fill="hold">
                                          <p:stCondLst>
                                            <p:cond delay="0"/>
                                          </p:stCondLst>
                                        </p:cTn>
                                        <p:tgtEl>
                                          <p:spTgt spid="195"/>
                                        </p:tgtEl>
                                        <p:attrNameLst>
                                          <p:attrName>style.visibility</p:attrName>
                                        </p:attrNameLst>
                                      </p:cBhvr>
                                      <p:to>
                                        <p:strVal val="visible"/>
                                      </p:to>
                                    </p:set>
                                    <p:animEffect transition="in" filter="fade">
                                      <p:cBhvr>
                                        <p:cTn id="102" dur="1000"/>
                                        <p:tgtEl>
                                          <p:spTgt spid="19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3"/>
                                        </p:tgtEl>
                                        <p:attrNameLst>
                                          <p:attrName>style.visibility</p:attrName>
                                        </p:attrNameLst>
                                      </p:cBhvr>
                                      <p:to>
                                        <p:strVal val="visible"/>
                                      </p:to>
                                    </p:set>
                                    <p:animEffect transition="in" filter="fade">
                                      <p:cBhvr>
                                        <p:cTn id="107" dur="1000"/>
                                        <p:tgtEl>
                                          <p:spTgt spid="21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05"/>
                                        </p:tgtEl>
                                        <p:attrNameLst>
                                          <p:attrName>style.visibility</p:attrName>
                                        </p:attrNameLst>
                                      </p:cBhvr>
                                      <p:to>
                                        <p:strVal val="visible"/>
                                      </p:to>
                                    </p:set>
                                    <p:animEffect transition="in" filter="fade">
                                      <p:cBhvr>
                                        <p:cTn id="112" dur="1000"/>
                                        <p:tgtEl>
                                          <p:spTgt spid="205"/>
                                        </p:tgtEl>
                                      </p:cBhvr>
                                    </p:animEffect>
                                  </p:childTnLst>
                                </p:cTn>
                              </p:par>
                              <p:par>
                                <p:cTn id="113" presetID="10" presetClass="entr" presetSubtype="0" fill="hold" nodeType="withEffect">
                                  <p:stCondLst>
                                    <p:cond delay="0"/>
                                  </p:stCondLst>
                                  <p:childTnLst>
                                    <p:set>
                                      <p:cBhvr>
                                        <p:cTn id="114" dur="1" fill="hold">
                                          <p:stCondLst>
                                            <p:cond delay="0"/>
                                          </p:stCondLst>
                                        </p:cTn>
                                        <p:tgtEl>
                                          <p:spTgt spid="202"/>
                                        </p:tgtEl>
                                        <p:attrNameLst>
                                          <p:attrName>style.visibility</p:attrName>
                                        </p:attrNameLst>
                                      </p:cBhvr>
                                      <p:to>
                                        <p:strVal val="visible"/>
                                      </p:to>
                                    </p:set>
                                    <p:animEffect transition="in" filter="fade">
                                      <p:cBhvr>
                                        <p:cTn id="115" dur="1000"/>
                                        <p:tgtEl>
                                          <p:spTgt spid="202"/>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03"/>
                                        </p:tgtEl>
                                        <p:attrNameLst>
                                          <p:attrName>style.visibility</p:attrName>
                                        </p:attrNameLst>
                                      </p:cBhvr>
                                      <p:to>
                                        <p:strVal val="visible"/>
                                      </p:to>
                                    </p:set>
                                    <p:animEffect transition="in" filter="fade">
                                      <p:cBhvr>
                                        <p:cTn id="120" dur="1000"/>
                                        <p:tgtEl>
                                          <p:spTgt spid="203"/>
                                        </p:tgtEl>
                                      </p:cBhvr>
                                    </p:animEffect>
                                  </p:childTnLst>
                                </p:cTn>
                              </p:par>
                              <p:par>
                                <p:cTn id="121" presetID="10" presetClass="entr" presetSubtype="0" fill="hold" nodeType="withEffect">
                                  <p:stCondLst>
                                    <p:cond delay="0"/>
                                  </p:stCondLst>
                                  <p:childTnLst>
                                    <p:set>
                                      <p:cBhvr>
                                        <p:cTn id="122" dur="1" fill="hold">
                                          <p:stCondLst>
                                            <p:cond delay="0"/>
                                          </p:stCondLst>
                                        </p:cTn>
                                        <p:tgtEl>
                                          <p:spTgt spid="206"/>
                                        </p:tgtEl>
                                        <p:attrNameLst>
                                          <p:attrName>style.visibility</p:attrName>
                                        </p:attrNameLst>
                                      </p:cBhvr>
                                      <p:to>
                                        <p:strVal val="visible"/>
                                      </p:to>
                                    </p:set>
                                    <p:animEffect transition="in" filter="fade">
                                      <p:cBhvr>
                                        <p:cTn id="123" dur="1000"/>
                                        <p:tgtEl>
                                          <p:spTgt spid="206"/>
                                        </p:tgtEl>
                                      </p:cBhvr>
                                    </p:animEffect>
                                  </p:childTnLst>
                                </p:cTn>
                              </p:par>
                              <p:par>
                                <p:cTn id="124" presetID="10" presetClass="entr" presetSubtype="0" fill="hold" nodeType="withEffect">
                                  <p:stCondLst>
                                    <p:cond delay="0"/>
                                  </p:stCondLst>
                                  <p:childTnLst>
                                    <p:set>
                                      <p:cBhvr>
                                        <p:cTn id="125" dur="1" fill="hold">
                                          <p:stCondLst>
                                            <p:cond delay="0"/>
                                          </p:stCondLst>
                                        </p:cTn>
                                        <p:tgtEl>
                                          <p:spTgt spid="181"/>
                                        </p:tgtEl>
                                        <p:attrNameLst>
                                          <p:attrName>style.visibility</p:attrName>
                                        </p:attrNameLst>
                                      </p:cBhvr>
                                      <p:to>
                                        <p:strVal val="visible"/>
                                      </p:to>
                                    </p:set>
                                    <p:animEffect transition="in" filter="fade">
                                      <p:cBhvr>
                                        <p:cTn id="126"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52"/>
          <p:cNvSpPr txBox="1">
            <a:spLocks noGrp="1"/>
          </p:cNvSpPr>
          <p:nvPr>
            <p:ph type="title"/>
          </p:nvPr>
        </p:nvSpPr>
        <p:spPr>
          <a:xfrm>
            <a:off x="490250" y="526350"/>
            <a:ext cx="7528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Tuning Spark Application</a:t>
            </a:r>
            <a:endParaRPr/>
          </a:p>
          <a:p>
            <a:pPr marL="0" lvl="0" indent="0" algn="l" rtl="0">
              <a:spcBef>
                <a:spcPts val="0"/>
              </a:spcBef>
              <a:spcAft>
                <a:spcPts val="0"/>
              </a:spcAft>
              <a:buNone/>
            </a:pPr>
            <a:r>
              <a:rPr lang="en-GB"/>
              <a:t>[Handling Skewness]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15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Handling Skewness</a:t>
            </a:r>
            <a:endParaRPr/>
          </a:p>
        </p:txBody>
      </p:sp>
      <p:pic>
        <p:nvPicPr>
          <p:cNvPr id="1450" name="Google Shape;1450;p153"/>
          <p:cNvPicPr preferRelativeResize="0"/>
          <p:nvPr/>
        </p:nvPicPr>
        <p:blipFill>
          <a:blip r:embed="rId3">
            <a:alphaModFix/>
          </a:blip>
          <a:stretch>
            <a:fillRect/>
          </a:stretch>
        </p:blipFill>
        <p:spPr>
          <a:xfrm>
            <a:off x="152400" y="1789725"/>
            <a:ext cx="8839202" cy="3056341"/>
          </a:xfrm>
          <a:prstGeom prst="rect">
            <a:avLst/>
          </a:prstGeom>
          <a:noFill/>
          <a:ln>
            <a:noFill/>
          </a:ln>
        </p:spPr>
      </p:pic>
      <p:sp>
        <p:nvSpPr>
          <p:cNvPr id="1451" name="Google Shape;1451;p153"/>
          <p:cNvSpPr txBox="1"/>
          <p:nvPr/>
        </p:nvSpPr>
        <p:spPr>
          <a:xfrm>
            <a:off x="311700" y="1281550"/>
            <a:ext cx="4987500" cy="5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Expectation from distributed processing</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0"/>
                                        </p:tgtEl>
                                        <p:attrNameLst>
                                          <p:attrName>style.visibility</p:attrName>
                                        </p:attrNameLst>
                                      </p:cBhvr>
                                      <p:to>
                                        <p:strVal val="visible"/>
                                      </p:to>
                                    </p:set>
                                    <p:animEffect transition="in" filter="fade">
                                      <p:cBhvr>
                                        <p:cTn id="7" dur="1000"/>
                                        <p:tgtEl>
                                          <p:spTgt spid="1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5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Handling Skewness</a:t>
            </a:r>
            <a:endParaRPr/>
          </a:p>
        </p:txBody>
      </p:sp>
      <p:pic>
        <p:nvPicPr>
          <p:cNvPr id="1457" name="Google Shape;1457;p154"/>
          <p:cNvPicPr preferRelativeResize="0"/>
          <p:nvPr/>
        </p:nvPicPr>
        <p:blipFill>
          <a:blip r:embed="rId3">
            <a:alphaModFix/>
          </a:blip>
          <a:stretch>
            <a:fillRect/>
          </a:stretch>
        </p:blipFill>
        <p:spPr>
          <a:xfrm>
            <a:off x="152400" y="1884975"/>
            <a:ext cx="8839197" cy="3079989"/>
          </a:xfrm>
          <a:prstGeom prst="rect">
            <a:avLst/>
          </a:prstGeom>
          <a:noFill/>
          <a:ln>
            <a:noFill/>
          </a:ln>
        </p:spPr>
      </p:pic>
      <p:sp>
        <p:nvSpPr>
          <p:cNvPr id="1458" name="Google Shape;1458;p154"/>
          <p:cNvSpPr txBox="1"/>
          <p:nvPr/>
        </p:nvSpPr>
        <p:spPr>
          <a:xfrm>
            <a:off x="311700" y="1302975"/>
            <a:ext cx="4987500" cy="5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Result of skewness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a:latin typeface="Open Sans"/>
                <a:ea typeface="Open Sans"/>
                <a:cs typeface="Open Sans"/>
                <a:sym typeface="Open Sans"/>
              </a:rPr>
              <a:t>One machine doing the most of the work</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7"/>
                                        </p:tgtEl>
                                        <p:attrNameLst>
                                          <p:attrName>style.visibility</p:attrName>
                                        </p:attrNameLst>
                                      </p:cBhvr>
                                      <p:to>
                                        <p:strVal val="visible"/>
                                      </p:to>
                                    </p:set>
                                    <p:animEffect transition="in" filter="fade">
                                      <p:cBhvr>
                                        <p:cTn id="7" dur="1000"/>
                                        <p:tgtEl>
                                          <p:spTgt spid="1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5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Handling skewness in processing</a:t>
            </a:r>
            <a:endParaRPr/>
          </a:p>
        </p:txBody>
      </p:sp>
      <p:sp>
        <p:nvSpPr>
          <p:cNvPr id="1464" name="Google Shape;1464;p15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b="1"/>
              <a:t>Repartitioning</a:t>
            </a:r>
            <a:endParaRPr b="1"/>
          </a:p>
          <a:p>
            <a:pPr marL="914400" lvl="1" indent="-317500" algn="l" rtl="0">
              <a:spcBef>
                <a:spcPts val="0"/>
              </a:spcBef>
              <a:spcAft>
                <a:spcPts val="0"/>
              </a:spcAft>
              <a:buSzPts val="1400"/>
              <a:buAutoNum type="alphaLcPeriod"/>
            </a:pPr>
            <a:r>
              <a:rPr lang="en-GB"/>
              <a:t>Increase the number of partitions using </a:t>
            </a:r>
            <a:r>
              <a:rPr lang="en-GB" b="1"/>
              <a:t>repartition()</a:t>
            </a:r>
            <a:r>
              <a:rPr lang="en-GB"/>
              <a:t> method over the RDD.</a:t>
            </a:r>
            <a:endParaRPr/>
          </a:p>
          <a:p>
            <a:pPr marL="914400" lvl="1" indent="-317500" algn="l" rtl="0">
              <a:spcBef>
                <a:spcPts val="0"/>
              </a:spcBef>
              <a:spcAft>
                <a:spcPts val="0"/>
              </a:spcAft>
              <a:buSzPts val="1400"/>
              <a:buAutoNum type="alphaLcPeriod"/>
            </a:pPr>
            <a:r>
              <a:rPr lang="en-GB"/>
              <a:t>When deciding the number of partitions in the output child RDD, as a rule of thumb 128 MB or 256 MB should be the size of each child partition.</a:t>
            </a:r>
            <a:endParaRPr/>
          </a:p>
          <a:p>
            <a:pPr marL="914400" lvl="1" indent="-317500" algn="l" rtl="0">
              <a:spcBef>
                <a:spcPts val="0"/>
              </a:spcBef>
              <a:spcAft>
                <a:spcPts val="0"/>
              </a:spcAft>
              <a:buSzPts val="1400"/>
              <a:buAutoNum type="alphaLcPeriod"/>
            </a:pPr>
            <a:r>
              <a:rPr lang="en-GB"/>
              <a:t>If you happen to use close to but less than 2000 partitions, then use at least 2000 partitions for better compression of the shuffle block</a:t>
            </a:r>
            <a:endParaRPr/>
          </a:p>
          <a:p>
            <a:pPr marL="457200" lvl="0" indent="-342900" algn="l" rtl="0">
              <a:spcBef>
                <a:spcPts val="0"/>
              </a:spcBef>
              <a:spcAft>
                <a:spcPts val="0"/>
              </a:spcAft>
              <a:buSzPts val="1800"/>
              <a:buAutoNum type="arabicPeriod"/>
            </a:pPr>
            <a:r>
              <a:rPr lang="en-GB" b="1"/>
              <a:t>Use of combiner</a:t>
            </a:r>
            <a:endParaRPr b="1"/>
          </a:p>
          <a:p>
            <a:pPr marL="914400" lvl="1" indent="-317500" algn="l" rtl="0">
              <a:spcBef>
                <a:spcPts val="0"/>
              </a:spcBef>
              <a:spcAft>
                <a:spcPts val="0"/>
              </a:spcAft>
              <a:buSzPts val="1400"/>
              <a:buAutoNum type="alphaLcPeriod"/>
            </a:pPr>
            <a:r>
              <a:rPr lang="en-GB"/>
              <a:t>If there are many records of the same key, repartition does not help</a:t>
            </a:r>
            <a:endParaRPr/>
          </a:p>
          <a:p>
            <a:pPr marL="914400" lvl="1" indent="-317500" algn="l" rtl="0">
              <a:spcBef>
                <a:spcPts val="0"/>
              </a:spcBef>
              <a:spcAft>
                <a:spcPts val="0"/>
              </a:spcAft>
              <a:buSzPts val="1400"/>
              <a:buAutoNum type="alphaLcPeriod"/>
            </a:pPr>
            <a:r>
              <a:rPr lang="en-GB"/>
              <a:t>Combiners sharply decrease the size of shuffle data and reduces the load during aggregation.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4">
                                            <p:txEl>
                                              <p:pRg st="0" end="0"/>
                                            </p:txEl>
                                          </p:spTgt>
                                        </p:tgtEl>
                                        <p:attrNameLst>
                                          <p:attrName>style.visibility</p:attrName>
                                        </p:attrNameLst>
                                      </p:cBhvr>
                                      <p:to>
                                        <p:strVal val="visible"/>
                                      </p:to>
                                    </p:set>
                                    <p:animEffect transition="in" filter="fade">
                                      <p:cBhvr>
                                        <p:cTn id="7" dur="1000"/>
                                        <p:tgtEl>
                                          <p:spTgt spid="14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xEl>
                                              <p:pRg st="1" end="1"/>
                                            </p:txEl>
                                          </p:spTgt>
                                        </p:tgtEl>
                                        <p:attrNameLst>
                                          <p:attrName>style.visibility</p:attrName>
                                        </p:attrNameLst>
                                      </p:cBhvr>
                                      <p:to>
                                        <p:strVal val="visible"/>
                                      </p:to>
                                    </p:set>
                                    <p:animEffect transition="in" filter="fade">
                                      <p:cBhvr>
                                        <p:cTn id="12" dur="1000"/>
                                        <p:tgtEl>
                                          <p:spTgt spid="14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4">
                                            <p:txEl>
                                              <p:pRg st="2" end="2"/>
                                            </p:txEl>
                                          </p:spTgt>
                                        </p:tgtEl>
                                        <p:attrNameLst>
                                          <p:attrName>style.visibility</p:attrName>
                                        </p:attrNameLst>
                                      </p:cBhvr>
                                      <p:to>
                                        <p:strVal val="visible"/>
                                      </p:to>
                                    </p:set>
                                    <p:animEffect transition="in" filter="fade">
                                      <p:cBhvr>
                                        <p:cTn id="17" dur="1000"/>
                                        <p:tgtEl>
                                          <p:spTgt spid="14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4">
                                            <p:txEl>
                                              <p:pRg st="3" end="3"/>
                                            </p:txEl>
                                          </p:spTgt>
                                        </p:tgtEl>
                                        <p:attrNameLst>
                                          <p:attrName>style.visibility</p:attrName>
                                        </p:attrNameLst>
                                      </p:cBhvr>
                                      <p:to>
                                        <p:strVal val="visible"/>
                                      </p:to>
                                    </p:set>
                                    <p:animEffect transition="in" filter="fade">
                                      <p:cBhvr>
                                        <p:cTn id="22" dur="1000"/>
                                        <p:tgtEl>
                                          <p:spTgt spid="14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64">
                                            <p:txEl>
                                              <p:pRg st="4" end="4"/>
                                            </p:txEl>
                                          </p:spTgt>
                                        </p:tgtEl>
                                        <p:attrNameLst>
                                          <p:attrName>style.visibility</p:attrName>
                                        </p:attrNameLst>
                                      </p:cBhvr>
                                      <p:to>
                                        <p:strVal val="visible"/>
                                      </p:to>
                                    </p:set>
                                    <p:animEffect transition="in" filter="fade">
                                      <p:cBhvr>
                                        <p:cTn id="27" dur="1000"/>
                                        <p:tgtEl>
                                          <p:spTgt spid="14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64">
                                            <p:txEl>
                                              <p:pRg st="5" end="5"/>
                                            </p:txEl>
                                          </p:spTgt>
                                        </p:tgtEl>
                                        <p:attrNameLst>
                                          <p:attrName>style.visibility</p:attrName>
                                        </p:attrNameLst>
                                      </p:cBhvr>
                                      <p:to>
                                        <p:strVal val="visible"/>
                                      </p:to>
                                    </p:set>
                                    <p:animEffect transition="in" filter="fade">
                                      <p:cBhvr>
                                        <p:cTn id="32" dur="1000"/>
                                        <p:tgtEl>
                                          <p:spTgt spid="14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64">
                                            <p:txEl>
                                              <p:pRg st="6" end="6"/>
                                            </p:txEl>
                                          </p:spTgt>
                                        </p:tgtEl>
                                        <p:attrNameLst>
                                          <p:attrName>style.visibility</p:attrName>
                                        </p:attrNameLst>
                                      </p:cBhvr>
                                      <p:to>
                                        <p:strVal val="visible"/>
                                      </p:to>
                                    </p:set>
                                    <p:animEffect transition="in" filter="fade">
                                      <p:cBhvr>
                                        <p:cTn id="37" dur="1000"/>
                                        <p:tgtEl>
                                          <p:spTgt spid="14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56"/>
          <p:cNvSpPr txBox="1">
            <a:spLocks noGrp="1"/>
          </p:cNvSpPr>
          <p:nvPr>
            <p:ph type="title"/>
          </p:nvPr>
        </p:nvSpPr>
        <p:spPr>
          <a:xfrm>
            <a:off x="311700" y="2891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Handling skewness in aggregates: Salting</a:t>
            </a:r>
            <a:endParaRPr/>
          </a:p>
        </p:txBody>
      </p:sp>
      <p:sp>
        <p:nvSpPr>
          <p:cNvPr id="1470" name="Google Shape;1470;p156"/>
          <p:cNvSpPr txBox="1"/>
          <p:nvPr/>
        </p:nvSpPr>
        <p:spPr>
          <a:xfrm>
            <a:off x="311700" y="1056475"/>
            <a:ext cx="8520600" cy="27015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SzPts val="1400"/>
              <a:buFont typeface="Open Sans"/>
              <a:buChar char="●"/>
            </a:pPr>
            <a:r>
              <a:rPr lang="en-GB">
                <a:latin typeface="Open Sans"/>
                <a:ea typeface="Open Sans"/>
                <a:cs typeface="Open Sans"/>
                <a:sym typeface="Open Sans"/>
              </a:rPr>
              <a:t>If control over combiner and how many times it runs is limited, use </a:t>
            </a:r>
            <a:r>
              <a:rPr lang="en-GB" b="1">
                <a:latin typeface="Open Sans"/>
                <a:ea typeface="Open Sans"/>
                <a:cs typeface="Open Sans"/>
                <a:sym typeface="Open Sans"/>
              </a:rPr>
              <a:t>two phase aggregation</a:t>
            </a:r>
            <a:r>
              <a:rPr lang="en-GB">
                <a:latin typeface="Open Sans"/>
                <a:ea typeface="Open Sans"/>
                <a:cs typeface="Open Sans"/>
                <a:sym typeface="Open Sans"/>
              </a:rPr>
              <a:t> by using salting</a:t>
            </a:r>
            <a:endParaRPr>
              <a:latin typeface="Open Sans"/>
              <a:ea typeface="Open Sans"/>
              <a:cs typeface="Open Sans"/>
              <a:sym typeface="Open Sans"/>
            </a:endParaRPr>
          </a:p>
          <a:p>
            <a:pPr marL="457200" lvl="0" indent="-317500" algn="l" rtl="0">
              <a:spcBef>
                <a:spcPts val="1000"/>
              </a:spcBef>
              <a:spcAft>
                <a:spcPts val="0"/>
              </a:spcAft>
              <a:buSzPts val="1400"/>
              <a:buFont typeface="Open Sans"/>
              <a:buChar char="●"/>
            </a:pPr>
            <a:r>
              <a:rPr lang="en-GB">
                <a:latin typeface="Open Sans"/>
                <a:ea typeface="Open Sans"/>
                <a:cs typeface="Open Sans"/>
                <a:sym typeface="Open Sans"/>
              </a:rPr>
              <a:t>Salting is adding some random prefix or suffix in the original key</a:t>
            </a:r>
            <a:endParaRPr>
              <a:latin typeface="Open Sans"/>
              <a:ea typeface="Open Sans"/>
              <a:cs typeface="Open Sans"/>
              <a:sym typeface="Open Sans"/>
            </a:endParaRPr>
          </a:p>
          <a:p>
            <a:pPr marL="457200" lvl="0" indent="-317500" algn="l" rtl="0">
              <a:spcBef>
                <a:spcPts val="1000"/>
              </a:spcBef>
              <a:spcAft>
                <a:spcPts val="0"/>
              </a:spcAft>
              <a:buSzPts val="1400"/>
              <a:buFont typeface="Open Sans"/>
              <a:buChar char="●"/>
            </a:pPr>
            <a:r>
              <a:rPr lang="en-GB">
                <a:latin typeface="Open Sans"/>
                <a:ea typeface="Open Sans"/>
                <a:cs typeface="Open Sans"/>
                <a:sym typeface="Open Sans"/>
              </a:rPr>
              <a:t>Eg: if key is “Stockholm” with radomness of 10 integers, we can get keys Stockholm_0, Stockholm_1, …, Stockholm_9. Here, _0, _1 etc are the salts.</a:t>
            </a:r>
            <a:endParaRPr>
              <a:latin typeface="Open Sans"/>
              <a:ea typeface="Open Sans"/>
              <a:cs typeface="Open Sans"/>
              <a:sym typeface="Open Sans"/>
            </a:endParaRPr>
          </a:p>
          <a:p>
            <a:pPr marL="457200" lvl="0" indent="-317500" algn="l" rtl="0">
              <a:spcBef>
                <a:spcPts val="1000"/>
              </a:spcBef>
              <a:spcAft>
                <a:spcPts val="0"/>
              </a:spcAft>
              <a:buSzPts val="1400"/>
              <a:buFont typeface="Open Sans"/>
              <a:buChar char="●"/>
            </a:pPr>
            <a:r>
              <a:rPr lang="en-GB">
                <a:latin typeface="Open Sans"/>
                <a:ea typeface="Open Sans"/>
                <a:cs typeface="Open Sans"/>
                <a:sym typeface="Open Sans"/>
              </a:rPr>
              <a:t>With salting, a single key can get spread across multiple machines.</a:t>
            </a:r>
            <a:endParaRPr>
              <a:latin typeface="Open Sans"/>
              <a:ea typeface="Open Sans"/>
              <a:cs typeface="Open Sans"/>
              <a:sym typeface="Open Sans"/>
            </a:endParaRPr>
          </a:p>
          <a:p>
            <a:pPr marL="457200" lvl="0" indent="-317500" algn="l" rtl="0">
              <a:spcBef>
                <a:spcPts val="1000"/>
              </a:spcBef>
              <a:spcAft>
                <a:spcPts val="0"/>
              </a:spcAft>
              <a:buSzPts val="1400"/>
              <a:buFont typeface="Open Sans"/>
              <a:buChar char="●"/>
            </a:pPr>
            <a:r>
              <a:rPr lang="en-GB">
                <a:latin typeface="Open Sans"/>
                <a:ea typeface="Open Sans"/>
                <a:cs typeface="Open Sans"/>
                <a:sym typeface="Open Sans"/>
              </a:rPr>
              <a:t>Do the aggregation and in the </a:t>
            </a:r>
            <a:r>
              <a:rPr lang="en-GB" b="1">
                <a:latin typeface="Open Sans"/>
                <a:ea typeface="Open Sans"/>
                <a:cs typeface="Open Sans"/>
                <a:sym typeface="Open Sans"/>
              </a:rPr>
              <a:t>second</a:t>
            </a:r>
            <a:r>
              <a:rPr lang="en-GB">
                <a:latin typeface="Open Sans"/>
                <a:ea typeface="Open Sans"/>
                <a:cs typeface="Open Sans"/>
                <a:sym typeface="Open Sans"/>
              </a:rPr>
              <a:t> phase </a:t>
            </a:r>
            <a:r>
              <a:rPr lang="en-GB" b="1">
                <a:latin typeface="Open Sans"/>
                <a:ea typeface="Open Sans"/>
                <a:cs typeface="Open Sans"/>
                <a:sym typeface="Open Sans"/>
              </a:rPr>
              <a:t>remove the salt</a:t>
            </a:r>
            <a:r>
              <a:rPr lang="en-GB">
                <a:latin typeface="Open Sans"/>
                <a:ea typeface="Open Sans"/>
                <a:cs typeface="Open Sans"/>
                <a:sym typeface="Open Sans"/>
              </a:rPr>
              <a:t> to do </a:t>
            </a:r>
            <a:r>
              <a:rPr lang="en-GB" b="1">
                <a:latin typeface="Open Sans"/>
                <a:ea typeface="Open Sans"/>
                <a:cs typeface="Open Sans"/>
                <a:sym typeface="Open Sans"/>
              </a:rPr>
              <a:t>final aggregation</a:t>
            </a:r>
            <a:r>
              <a:rPr lang="en-GB">
                <a:latin typeface="Open Sans"/>
                <a:ea typeface="Open Sans"/>
                <a:cs typeface="Open Sans"/>
                <a:sym typeface="Open Sans"/>
              </a:rPr>
              <a:t> over the actual key. The first phase of the aggregation acts like the combiner and reduces load on the second phase.</a:t>
            </a:r>
            <a:endParaRPr>
              <a:latin typeface="Open Sans"/>
              <a:ea typeface="Open Sans"/>
              <a:cs typeface="Open Sans"/>
              <a:sym typeface="Open Sans"/>
            </a:endParaRPr>
          </a:p>
        </p:txBody>
      </p:sp>
      <p:pic>
        <p:nvPicPr>
          <p:cNvPr id="1471" name="Google Shape;1471;p156"/>
          <p:cNvPicPr preferRelativeResize="0"/>
          <p:nvPr/>
        </p:nvPicPr>
        <p:blipFill>
          <a:blip r:embed="rId3">
            <a:alphaModFix/>
          </a:blip>
          <a:stretch>
            <a:fillRect/>
          </a:stretch>
        </p:blipFill>
        <p:spPr>
          <a:xfrm>
            <a:off x="311700" y="3991075"/>
            <a:ext cx="8520600" cy="916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0"/>
                                        </p:tgtEl>
                                        <p:attrNameLst>
                                          <p:attrName>style.visibility</p:attrName>
                                        </p:attrNameLst>
                                      </p:cBhvr>
                                      <p:to>
                                        <p:strVal val="visible"/>
                                      </p:to>
                                    </p:set>
                                    <p:animEffect transition="in" filter="fade">
                                      <p:cBhvr>
                                        <p:cTn id="7" dur="1000"/>
                                        <p:tgtEl>
                                          <p:spTgt spid="14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1"/>
                                        </p:tgtEl>
                                        <p:attrNameLst>
                                          <p:attrName>style.visibility</p:attrName>
                                        </p:attrNameLst>
                                      </p:cBhvr>
                                      <p:to>
                                        <p:strVal val="visible"/>
                                      </p:to>
                                    </p:set>
                                    <p:animEffect transition="in" filter="fade">
                                      <p:cBhvr>
                                        <p:cTn id="12" dur="1000"/>
                                        <p:tgtEl>
                                          <p:spTgt spid="1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15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Handling skewness in aggregates: Salting</a:t>
            </a:r>
            <a:endParaRPr/>
          </a:p>
        </p:txBody>
      </p:sp>
      <p:pic>
        <p:nvPicPr>
          <p:cNvPr id="1477" name="Google Shape;1477;p157"/>
          <p:cNvPicPr preferRelativeResize="0"/>
          <p:nvPr/>
        </p:nvPicPr>
        <p:blipFill>
          <a:blip r:embed="rId3">
            <a:alphaModFix/>
          </a:blip>
          <a:stretch>
            <a:fillRect/>
          </a:stretch>
        </p:blipFill>
        <p:spPr>
          <a:xfrm>
            <a:off x="311700" y="2259083"/>
            <a:ext cx="8520600" cy="2526417"/>
          </a:xfrm>
          <a:prstGeom prst="rect">
            <a:avLst/>
          </a:prstGeom>
          <a:noFill/>
          <a:ln>
            <a:noFill/>
          </a:ln>
        </p:spPr>
      </p:pic>
      <p:sp>
        <p:nvSpPr>
          <p:cNvPr id="1478" name="Google Shape;1478;p157"/>
          <p:cNvSpPr txBox="1"/>
          <p:nvPr/>
        </p:nvSpPr>
        <p:spPr>
          <a:xfrm>
            <a:off x="311650" y="1376800"/>
            <a:ext cx="8520600" cy="707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GB">
                <a:latin typeface="Open Sans"/>
                <a:ea typeface="Open Sans"/>
                <a:cs typeface="Open Sans"/>
                <a:sym typeface="Open Sans"/>
              </a:rPr>
              <a:t>Instead of salting all the keys, construct </a:t>
            </a:r>
            <a:r>
              <a:rPr lang="en-GB" b="1">
                <a:latin typeface="Open Sans"/>
                <a:ea typeface="Open Sans"/>
                <a:cs typeface="Open Sans"/>
                <a:sym typeface="Open Sans"/>
              </a:rPr>
              <a:t>two RDDs</a:t>
            </a:r>
            <a:r>
              <a:rPr lang="en-GB">
                <a:latin typeface="Open Sans"/>
                <a:ea typeface="Open Sans"/>
                <a:cs typeface="Open Sans"/>
                <a:sym typeface="Open Sans"/>
              </a:rPr>
              <a:t> one with normal keys and one with skewed keys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a:latin typeface="Open Sans"/>
                <a:ea typeface="Open Sans"/>
                <a:cs typeface="Open Sans"/>
                <a:sym typeface="Open Sans"/>
              </a:rPr>
              <a:t>Perform </a:t>
            </a:r>
            <a:r>
              <a:rPr lang="en-GB" b="1">
                <a:latin typeface="Open Sans"/>
                <a:ea typeface="Open Sans"/>
                <a:cs typeface="Open Sans"/>
                <a:sym typeface="Open Sans"/>
              </a:rPr>
              <a:t>two-phase aggregation</a:t>
            </a:r>
            <a:r>
              <a:rPr lang="en-GB">
                <a:latin typeface="Open Sans"/>
                <a:ea typeface="Open Sans"/>
                <a:cs typeface="Open Sans"/>
                <a:sym typeface="Open Sans"/>
              </a:rPr>
              <a:t> only for the salted keys and merge the results.</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8">
                                            <p:txEl>
                                              <p:pRg st="0" end="0"/>
                                            </p:txEl>
                                          </p:spTgt>
                                        </p:tgtEl>
                                        <p:attrNameLst>
                                          <p:attrName>style.visibility</p:attrName>
                                        </p:attrNameLst>
                                      </p:cBhvr>
                                      <p:to>
                                        <p:strVal val="visible"/>
                                      </p:to>
                                    </p:set>
                                    <p:animEffect transition="in" filter="fade">
                                      <p:cBhvr>
                                        <p:cTn id="7" dur="1000"/>
                                        <p:tgtEl>
                                          <p:spTgt spid="14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8">
                                            <p:txEl>
                                              <p:pRg st="1" end="1"/>
                                            </p:txEl>
                                          </p:spTgt>
                                        </p:tgtEl>
                                        <p:attrNameLst>
                                          <p:attrName>style.visibility</p:attrName>
                                        </p:attrNameLst>
                                      </p:cBhvr>
                                      <p:to>
                                        <p:strVal val="visible"/>
                                      </p:to>
                                    </p:set>
                                    <p:animEffect transition="in" filter="fade">
                                      <p:cBhvr>
                                        <p:cTn id="12" dur="1000"/>
                                        <p:tgtEl>
                                          <p:spTgt spid="14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77"/>
                                        </p:tgtEl>
                                        <p:attrNameLst>
                                          <p:attrName>style.visibility</p:attrName>
                                        </p:attrNameLst>
                                      </p:cBhvr>
                                      <p:to>
                                        <p:strVal val="visible"/>
                                      </p:to>
                                    </p:set>
                                    <p:animEffect transition="in" filter="fade">
                                      <p:cBhvr>
                                        <p:cTn id="17" dur="1000"/>
                                        <p:tgtEl>
                                          <p:spTgt spid="1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5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Handling skewness in joins: MapSide Join</a:t>
            </a:r>
            <a:endParaRPr/>
          </a:p>
        </p:txBody>
      </p:sp>
      <p:sp>
        <p:nvSpPr>
          <p:cNvPr id="1484" name="Google Shape;1484;p158"/>
          <p:cNvSpPr txBox="1">
            <a:spLocks noGrp="1"/>
          </p:cNvSpPr>
          <p:nvPr>
            <p:ph type="body" idx="1"/>
          </p:nvPr>
        </p:nvSpPr>
        <p:spPr>
          <a:xfrm>
            <a:off x="311700" y="1266325"/>
            <a:ext cx="8520600" cy="1348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Construct </a:t>
            </a:r>
            <a:r>
              <a:rPr lang="en-GB" sz="1600" b="1"/>
              <a:t>2 RDDs </a:t>
            </a:r>
            <a:r>
              <a:rPr lang="en-GB" sz="1600"/>
              <a:t>for</a:t>
            </a:r>
            <a:r>
              <a:rPr lang="en-GB" sz="1600" b="1"/>
              <a:t> each </a:t>
            </a:r>
            <a:r>
              <a:rPr lang="en-GB" sz="1600"/>
              <a:t>source</a:t>
            </a:r>
            <a:endParaRPr sz="1600"/>
          </a:p>
          <a:p>
            <a:pPr marL="914400" lvl="1" indent="-304800" algn="l" rtl="0">
              <a:spcBef>
                <a:spcPts val="0"/>
              </a:spcBef>
              <a:spcAft>
                <a:spcPts val="0"/>
              </a:spcAft>
              <a:buSzPts val="1200"/>
              <a:buChar char="○"/>
            </a:pPr>
            <a:r>
              <a:rPr lang="en-GB" sz="1200"/>
              <a:t>One with normally distributed keys</a:t>
            </a:r>
            <a:endParaRPr sz="1200"/>
          </a:p>
          <a:p>
            <a:pPr marL="914400" lvl="1" indent="-304800" algn="l" rtl="0">
              <a:spcBef>
                <a:spcPts val="0"/>
              </a:spcBef>
              <a:spcAft>
                <a:spcPts val="0"/>
              </a:spcAft>
              <a:buSzPts val="1200"/>
              <a:buChar char="○"/>
            </a:pPr>
            <a:r>
              <a:rPr lang="en-GB" sz="1200"/>
              <a:t>One with skewed keys</a:t>
            </a:r>
            <a:endParaRPr sz="1200"/>
          </a:p>
          <a:p>
            <a:pPr marL="457200" lvl="0" indent="-330200" algn="l" rtl="0">
              <a:spcBef>
                <a:spcPts val="0"/>
              </a:spcBef>
              <a:spcAft>
                <a:spcPts val="0"/>
              </a:spcAft>
              <a:buSzPts val="1600"/>
              <a:buChar char="●"/>
            </a:pPr>
            <a:r>
              <a:rPr lang="en-GB" sz="1600"/>
              <a:t>Apply </a:t>
            </a:r>
            <a:r>
              <a:rPr lang="en-GB" sz="1600" b="1"/>
              <a:t>corresponding filter</a:t>
            </a:r>
            <a:r>
              <a:rPr lang="en-GB" sz="1600"/>
              <a:t> on the </a:t>
            </a:r>
            <a:r>
              <a:rPr lang="en-GB" sz="1600" b="1"/>
              <a:t>other RDD</a:t>
            </a:r>
            <a:r>
              <a:rPr lang="en-GB" sz="1600"/>
              <a:t> as well</a:t>
            </a:r>
            <a:endParaRPr sz="1600"/>
          </a:p>
          <a:p>
            <a:pPr marL="457200" lvl="0" indent="-330200" algn="l" rtl="0">
              <a:spcBef>
                <a:spcPts val="0"/>
              </a:spcBef>
              <a:spcAft>
                <a:spcPts val="0"/>
              </a:spcAft>
              <a:buSzPts val="1600"/>
              <a:buChar char="●"/>
            </a:pPr>
            <a:r>
              <a:rPr lang="en-GB" sz="1600"/>
              <a:t>For normal keys, use </a:t>
            </a:r>
            <a:r>
              <a:rPr lang="en-GB" sz="1600" b="1"/>
              <a:t>Hash Join</a:t>
            </a:r>
            <a:r>
              <a:rPr lang="en-GB" sz="1600"/>
              <a:t> and </a:t>
            </a:r>
            <a:r>
              <a:rPr lang="en-GB" sz="1600" b="1"/>
              <a:t>Map Join</a:t>
            </a:r>
            <a:r>
              <a:rPr lang="en-GB" sz="1600"/>
              <a:t> for skewed key</a:t>
            </a:r>
            <a:endParaRPr sz="1600"/>
          </a:p>
        </p:txBody>
      </p:sp>
      <p:sp>
        <p:nvSpPr>
          <p:cNvPr id="1485" name="Google Shape;1485;p158"/>
          <p:cNvSpPr/>
          <p:nvPr/>
        </p:nvSpPr>
        <p:spPr>
          <a:xfrm>
            <a:off x="1193225" y="3299125"/>
            <a:ext cx="1013100" cy="762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Data Source</a:t>
            </a:r>
            <a:endParaRPr sz="1100"/>
          </a:p>
        </p:txBody>
      </p:sp>
      <p:sp>
        <p:nvSpPr>
          <p:cNvPr id="1486" name="Google Shape;1486;p158"/>
          <p:cNvSpPr/>
          <p:nvPr/>
        </p:nvSpPr>
        <p:spPr>
          <a:xfrm>
            <a:off x="3031125" y="3299125"/>
            <a:ext cx="1013100" cy="762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Filter normal and skewed keys</a:t>
            </a:r>
            <a:endParaRPr sz="1100"/>
          </a:p>
        </p:txBody>
      </p:sp>
      <p:sp>
        <p:nvSpPr>
          <p:cNvPr id="1487" name="Google Shape;1487;p158"/>
          <p:cNvSpPr/>
          <p:nvPr/>
        </p:nvSpPr>
        <p:spPr>
          <a:xfrm>
            <a:off x="4984388" y="2729013"/>
            <a:ext cx="1013100" cy="7620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Hash join for normal keys</a:t>
            </a:r>
            <a:endParaRPr sz="1200"/>
          </a:p>
        </p:txBody>
      </p:sp>
      <p:sp>
        <p:nvSpPr>
          <p:cNvPr id="1488" name="Google Shape;1488;p158"/>
          <p:cNvSpPr/>
          <p:nvPr/>
        </p:nvSpPr>
        <p:spPr>
          <a:xfrm>
            <a:off x="4984388" y="3855913"/>
            <a:ext cx="1013100" cy="762000"/>
          </a:xfrm>
          <a:prstGeom prst="rect">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Map side join for skewed keys</a:t>
            </a:r>
            <a:endParaRPr sz="1200"/>
          </a:p>
        </p:txBody>
      </p:sp>
      <p:sp>
        <p:nvSpPr>
          <p:cNvPr id="1489" name="Google Shape;1489;p158"/>
          <p:cNvSpPr/>
          <p:nvPr/>
        </p:nvSpPr>
        <p:spPr>
          <a:xfrm>
            <a:off x="6937675" y="3299125"/>
            <a:ext cx="1013100" cy="7620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Union the results</a:t>
            </a:r>
            <a:endParaRPr sz="1200"/>
          </a:p>
        </p:txBody>
      </p:sp>
      <p:cxnSp>
        <p:nvCxnSpPr>
          <p:cNvPr id="1490" name="Google Shape;1490;p158"/>
          <p:cNvCxnSpPr>
            <a:stCxn id="1485" idx="3"/>
            <a:endCxn id="1486" idx="1"/>
          </p:cNvCxnSpPr>
          <p:nvPr/>
        </p:nvCxnSpPr>
        <p:spPr>
          <a:xfrm>
            <a:off x="2206325" y="3680125"/>
            <a:ext cx="824700" cy="0"/>
          </a:xfrm>
          <a:prstGeom prst="straightConnector1">
            <a:avLst/>
          </a:prstGeom>
          <a:noFill/>
          <a:ln w="19050" cap="flat" cmpd="sng">
            <a:solidFill>
              <a:srgbClr val="20124D"/>
            </a:solidFill>
            <a:prstDash val="solid"/>
            <a:round/>
            <a:headEnd type="none" w="med" len="med"/>
            <a:tailEnd type="triangle" w="med" len="med"/>
          </a:ln>
        </p:spPr>
      </p:cxnSp>
      <p:cxnSp>
        <p:nvCxnSpPr>
          <p:cNvPr id="1491" name="Google Shape;1491;p158"/>
          <p:cNvCxnSpPr>
            <a:stCxn id="1486" idx="0"/>
            <a:endCxn id="1487" idx="1"/>
          </p:cNvCxnSpPr>
          <p:nvPr/>
        </p:nvCxnSpPr>
        <p:spPr>
          <a:xfrm rot="-5400000">
            <a:off x="4166475" y="2481325"/>
            <a:ext cx="189000" cy="1446600"/>
          </a:xfrm>
          <a:prstGeom prst="bentConnector2">
            <a:avLst/>
          </a:prstGeom>
          <a:noFill/>
          <a:ln w="19050" cap="flat" cmpd="sng">
            <a:solidFill>
              <a:srgbClr val="20124D"/>
            </a:solidFill>
            <a:prstDash val="solid"/>
            <a:round/>
            <a:headEnd type="none" w="med" len="med"/>
            <a:tailEnd type="stealth" w="med" len="med"/>
          </a:ln>
        </p:spPr>
      </p:cxnSp>
      <p:cxnSp>
        <p:nvCxnSpPr>
          <p:cNvPr id="1492" name="Google Shape;1492;p158"/>
          <p:cNvCxnSpPr>
            <a:stCxn id="1486" idx="2"/>
            <a:endCxn id="1488" idx="1"/>
          </p:cNvCxnSpPr>
          <p:nvPr/>
        </p:nvCxnSpPr>
        <p:spPr>
          <a:xfrm rot="-5400000" flipH="1">
            <a:off x="4173075" y="3425725"/>
            <a:ext cx="175800" cy="1446600"/>
          </a:xfrm>
          <a:prstGeom prst="bentConnector2">
            <a:avLst/>
          </a:prstGeom>
          <a:noFill/>
          <a:ln w="19050" cap="flat" cmpd="sng">
            <a:solidFill>
              <a:srgbClr val="20124D"/>
            </a:solidFill>
            <a:prstDash val="solid"/>
            <a:round/>
            <a:headEnd type="none" w="med" len="med"/>
            <a:tailEnd type="stealth" w="med" len="med"/>
          </a:ln>
        </p:spPr>
      </p:cxnSp>
      <p:cxnSp>
        <p:nvCxnSpPr>
          <p:cNvPr id="1493" name="Google Shape;1493;p158"/>
          <p:cNvCxnSpPr>
            <a:stCxn id="1487" idx="3"/>
            <a:endCxn id="1489" idx="0"/>
          </p:cNvCxnSpPr>
          <p:nvPr/>
        </p:nvCxnSpPr>
        <p:spPr>
          <a:xfrm>
            <a:off x="5997488" y="3110013"/>
            <a:ext cx="1446600" cy="189000"/>
          </a:xfrm>
          <a:prstGeom prst="bentConnector2">
            <a:avLst/>
          </a:prstGeom>
          <a:noFill/>
          <a:ln w="19050" cap="flat" cmpd="sng">
            <a:solidFill>
              <a:srgbClr val="20124D"/>
            </a:solidFill>
            <a:prstDash val="solid"/>
            <a:round/>
            <a:headEnd type="none" w="med" len="med"/>
            <a:tailEnd type="stealth" w="med" len="med"/>
          </a:ln>
        </p:spPr>
      </p:cxnSp>
      <p:cxnSp>
        <p:nvCxnSpPr>
          <p:cNvPr id="1494" name="Google Shape;1494;p158"/>
          <p:cNvCxnSpPr>
            <a:stCxn id="1488" idx="3"/>
            <a:endCxn id="1489" idx="2"/>
          </p:cNvCxnSpPr>
          <p:nvPr/>
        </p:nvCxnSpPr>
        <p:spPr>
          <a:xfrm rot="10800000" flipH="1">
            <a:off x="5997488" y="4061113"/>
            <a:ext cx="1446600" cy="175800"/>
          </a:xfrm>
          <a:prstGeom prst="bentConnector2">
            <a:avLst/>
          </a:prstGeom>
          <a:noFill/>
          <a:ln w="19050" cap="flat" cmpd="sng">
            <a:solidFill>
              <a:srgbClr val="20124D"/>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5"/>
                                        </p:tgtEl>
                                        <p:attrNameLst>
                                          <p:attrName>style.visibility</p:attrName>
                                        </p:attrNameLst>
                                      </p:cBhvr>
                                      <p:to>
                                        <p:strVal val="visible"/>
                                      </p:to>
                                    </p:set>
                                    <p:animEffect transition="in" filter="fade">
                                      <p:cBhvr>
                                        <p:cTn id="7" dur="1000"/>
                                        <p:tgtEl>
                                          <p:spTgt spid="1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0"/>
                                        </p:tgtEl>
                                        <p:attrNameLst>
                                          <p:attrName>style.visibility</p:attrName>
                                        </p:attrNameLst>
                                      </p:cBhvr>
                                      <p:to>
                                        <p:strVal val="visible"/>
                                      </p:to>
                                    </p:set>
                                    <p:animEffect transition="in" filter="fade">
                                      <p:cBhvr>
                                        <p:cTn id="12" dur="1000"/>
                                        <p:tgtEl>
                                          <p:spTgt spid="1490"/>
                                        </p:tgtEl>
                                      </p:cBhvr>
                                    </p:animEffect>
                                  </p:childTnLst>
                                </p:cTn>
                              </p:par>
                              <p:par>
                                <p:cTn id="13" presetID="10" presetClass="entr" presetSubtype="0" fill="hold" nodeType="withEffect">
                                  <p:stCondLst>
                                    <p:cond delay="0"/>
                                  </p:stCondLst>
                                  <p:childTnLst>
                                    <p:set>
                                      <p:cBhvr>
                                        <p:cTn id="14" dur="1" fill="hold">
                                          <p:stCondLst>
                                            <p:cond delay="0"/>
                                          </p:stCondLst>
                                        </p:cTn>
                                        <p:tgtEl>
                                          <p:spTgt spid="1486"/>
                                        </p:tgtEl>
                                        <p:attrNameLst>
                                          <p:attrName>style.visibility</p:attrName>
                                        </p:attrNameLst>
                                      </p:cBhvr>
                                      <p:to>
                                        <p:strVal val="visible"/>
                                      </p:to>
                                    </p:set>
                                    <p:animEffect transition="in" filter="fade">
                                      <p:cBhvr>
                                        <p:cTn id="15" dur="1000"/>
                                        <p:tgtEl>
                                          <p:spTgt spid="14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91"/>
                                        </p:tgtEl>
                                        <p:attrNameLst>
                                          <p:attrName>style.visibility</p:attrName>
                                        </p:attrNameLst>
                                      </p:cBhvr>
                                      <p:to>
                                        <p:strVal val="visible"/>
                                      </p:to>
                                    </p:set>
                                    <p:animEffect transition="in" filter="fade">
                                      <p:cBhvr>
                                        <p:cTn id="20" dur="1000"/>
                                        <p:tgtEl>
                                          <p:spTgt spid="149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87"/>
                                        </p:tgtEl>
                                        <p:attrNameLst>
                                          <p:attrName>style.visibility</p:attrName>
                                        </p:attrNameLst>
                                      </p:cBhvr>
                                      <p:to>
                                        <p:strVal val="visible"/>
                                      </p:to>
                                    </p:set>
                                    <p:animEffect transition="in" filter="fade">
                                      <p:cBhvr>
                                        <p:cTn id="25" dur="1000"/>
                                        <p:tgtEl>
                                          <p:spTgt spid="14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92"/>
                                        </p:tgtEl>
                                        <p:attrNameLst>
                                          <p:attrName>style.visibility</p:attrName>
                                        </p:attrNameLst>
                                      </p:cBhvr>
                                      <p:to>
                                        <p:strVal val="visible"/>
                                      </p:to>
                                    </p:set>
                                    <p:animEffect transition="in" filter="fade">
                                      <p:cBhvr>
                                        <p:cTn id="30" dur="1000"/>
                                        <p:tgtEl>
                                          <p:spTgt spid="149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88"/>
                                        </p:tgtEl>
                                        <p:attrNameLst>
                                          <p:attrName>style.visibility</p:attrName>
                                        </p:attrNameLst>
                                      </p:cBhvr>
                                      <p:to>
                                        <p:strVal val="visible"/>
                                      </p:to>
                                    </p:set>
                                    <p:animEffect transition="in" filter="fade">
                                      <p:cBhvr>
                                        <p:cTn id="35" dur="1000"/>
                                        <p:tgtEl>
                                          <p:spTgt spid="148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93"/>
                                        </p:tgtEl>
                                        <p:attrNameLst>
                                          <p:attrName>style.visibility</p:attrName>
                                        </p:attrNameLst>
                                      </p:cBhvr>
                                      <p:to>
                                        <p:strVal val="visible"/>
                                      </p:to>
                                    </p:set>
                                    <p:animEffect transition="in" filter="fade">
                                      <p:cBhvr>
                                        <p:cTn id="40" dur="1000"/>
                                        <p:tgtEl>
                                          <p:spTgt spid="1493"/>
                                        </p:tgtEl>
                                      </p:cBhvr>
                                    </p:animEffect>
                                  </p:childTnLst>
                                </p:cTn>
                              </p:par>
                              <p:par>
                                <p:cTn id="41" presetID="10" presetClass="entr" presetSubtype="0" fill="hold" nodeType="withEffect">
                                  <p:stCondLst>
                                    <p:cond delay="0"/>
                                  </p:stCondLst>
                                  <p:childTnLst>
                                    <p:set>
                                      <p:cBhvr>
                                        <p:cTn id="42" dur="1" fill="hold">
                                          <p:stCondLst>
                                            <p:cond delay="0"/>
                                          </p:stCondLst>
                                        </p:cTn>
                                        <p:tgtEl>
                                          <p:spTgt spid="1494"/>
                                        </p:tgtEl>
                                        <p:attrNameLst>
                                          <p:attrName>style.visibility</p:attrName>
                                        </p:attrNameLst>
                                      </p:cBhvr>
                                      <p:to>
                                        <p:strVal val="visible"/>
                                      </p:to>
                                    </p:set>
                                    <p:animEffect transition="in" filter="fade">
                                      <p:cBhvr>
                                        <p:cTn id="43" dur="1000"/>
                                        <p:tgtEl>
                                          <p:spTgt spid="149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89"/>
                                        </p:tgtEl>
                                        <p:attrNameLst>
                                          <p:attrName>style.visibility</p:attrName>
                                        </p:attrNameLst>
                                      </p:cBhvr>
                                      <p:to>
                                        <p:strVal val="visible"/>
                                      </p:to>
                                    </p:set>
                                    <p:animEffect transition="in" filter="fade">
                                      <p:cBhvr>
                                        <p:cTn id="48" dur="1000"/>
                                        <p:tgtEl>
                                          <p:spTgt spid="148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84">
                                            <p:txEl>
                                              <p:pRg st="0" end="0"/>
                                            </p:txEl>
                                          </p:spTgt>
                                        </p:tgtEl>
                                        <p:attrNameLst>
                                          <p:attrName>style.visibility</p:attrName>
                                        </p:attrNameLst>
                                      </p:cBhvr>
                                      <p:to>
                                        <p:strVal val="visible"/>
                                      </p:to>
                                    </p:set>
                                    <p:animEffect transition="in" filter="fade">
                                      <p:cBhvr>
                                        <p:cTn id="53" dur="1000"/>
                                        <p:tgtEl>
                                          <p:spTgt spid="148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84">
                                            <p:txEl>
                                              <p:pRg st="1" end="1"/>
                                            </p:txEl>
                                          </p:spTgt>
                                        </p:tgtEl>
                                        <p:attrNameLst>
                                          <p:attrName>style.visibility</p:attrName>
                                        </p:attrNameLst>
                                      </p:cBhvr>
                                      <p:to>
                                        <p:strVal val="visible"/>
                                      </p:to>
                                    </p:set>
                                    <p:animEffect transition="in" filter="fade">
                                      <p:cBhvr>
                                        <p:cTn id="58" dur="1000"/>
                                        <p:tgtEl>
                                          <p:spTgt spid="148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84">
                                            <p:txEl>
                                              <p:pRg st="2" end="2"/>
                                            </p:txEl>
                                          </p:spTgt>
                                        </p:tgtEl>
                                        <p:attrNameLst>
                                          <p:attrName>style.visibility</p:attrName>
                                        </p:attrNameLst>
                                      </p:cBhvr>
                                      <p:to>
                                        <p:strVal val="visible"/>
                                      </p:to>
                                    </p:set>
                                    <p:animEffect transition="in" filter="fade">
                                      <p:cBhvr>
                                        <p:cTn id="63" dur="1000"/>
                                        <p:tgtEl>
                                          <p:spTgt spid="148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84">
                                            <p:txEl>
                                              <p:pRg st="3" end="3"/>
                                            </p:txEl>
                                          </p:spTgt>
                                        </p:tgtEl>
                                        <p:attrNameLst>
                                          <p:attrName>style.visibility</p:attrName>
                                        </p:attrNameLst>
                                      </p:cBhvr>
                                      <p:to>
                                        <p:strVal val="visible"/>
                                      </p:to>
                                    </p:set>
                                    <p:animEffect transition="in" filter="fade">
                                      <p:cBhvr>
                                        <p:cTn id="68" dur="1000"/>
                                        <p:tgtEl>
                                          <p:spTgt spid="1484">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84">
                                            <p:txEl>
                                              <p:pRg st="4" end="4"/>
                                            </p:txEl>
                                          </p:spTgt>
                                        </p:tgtEl>
                                        <p:attrNameLst>
                                          <p:attrName>style.visibility</p:attrName>
                                        </p:attrNameLst>
                                      </p:cBhvr>
                                      <p:to>
                                        <p:strVal val="visible"/>
                                      </p:to>
                                    </p:set>
                                    <p:animEffect transition="in" filter="fade">
                                      <p:cBhvr>
                                        <p:cTn id="73" dur="1000"/>
                                        <p:tgtEl>
                                          <p:spTgt spid="14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59"/>
          <p:cNvSpPr txBox="1">
            <a:spLocks noGrp="1"/>
          </p:cNvSpPr>
          <p:nvPr>
            <p:ph type="title"/>
          </p:nvPr>
        </p:nvSpPr>
        <p:spPr>
          <a:xfrm>
            <a:off x="490250" y="526350"/>
            <a:ext cx="7528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Tuning Spark Application</a:t>
            </a:r>
            <a:endParaRPr/>
          </a:p>
          <a:p>
            <a:pPr marL="0" lvl="0" indent="0" algn="l" rtl="0">
              <a:spcBef>
                <a:spcPts val="0"/>
              </a:spcBef>
              <a:spcAft>
                <a:spcPts val="0"/>
              </a:spcAft>
              <a:buNone/>
            </a:pPr>
            <a:r>
              <a:rPr lang="en-GB"/>
              <a:t>[Miscellaneous]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16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coalesce</a:t>
            </a:r>
            <a:endParaRPr/>
          </a:p>
        </p:txBody>
      </p:sp>
      <p:sp>
        <p:nvSpPr>
          <p:cNvPr id="1505" name="Google Shape;1505;p160"/>
          <p:cNvSpPr/>
          <p:nvPr/>
        </p:nvSpPr>
        <p:spPr>
          <a:xfrm>
            <a:off x="476250" y="1359475"/>
            <a:ext cx="1255500" cy="34896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60"/>
          <p:cNvSpPr/>
          <p:nvPr/>
        </p:nvSpPr>
        <p:spPr>
          <a:xfrm>
            <a:off x="671100" y="1470288"/>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60"/>
          <p:cNvSpPr/>
          <p:nvPr/>
        </p:nvSpPr>
        <p:spPr>
          <a:xfrm>
            <a:off x="671100" y="3132000"/>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0"/>
          <p:cNvSpPr/>
          <p:nvPr/>
        </p:nvSpPr>
        <p:spPr>
          <a:xfrm>
            <a:off x="671100" y="2301150"/>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0"/>
          <p:cNvSpPr/>
          <p:nvPr/>
        </p:nvSpPr>
        <p:spPr>
          <a:xfrm>
            <a:off x="671100" y="3984925"/>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0"/>
          <p:cNvSpPr/>
          <p:nvPr/>
        </p:nvSpPr>
        <p:spPr>
          <a:xfrm>
            <a:off x="2893013" y="1359475"/>
            <a:ext cx="1255500" cy="34896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60"/>
          <p:cNvSpPr/>
          <p:nvPr/>
        </p:nvSpPr>
        <p:spPr>
          <a:xfrm>
            <a:off x="3087863" y="1470288"/>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60"/>
          <p:cNvSpPr/>
          <p:nvPr/>
        </p:nvSpPr>
        <p:spPr>
          <a:xfrm>
            <a:off x="3087863" y="3132000"/>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0"/>
          <p:cNvSpPr/>
          <p:nvPr/>
        </p:nvSpPr>
        <p:spPr>
          <a:xfrm>
            <a:off x="3087863" y="2301150"/>
            <a:ext cx="865800" cy="707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EMPTY</a:t>
            </a:r>
            <a:endParaRPr/>
          </a:p>
        </p:txBody>
      </p:sp>
      <p:sp>
        <p:nvSpPr>
          <p:cNvPr id="1514" name="Google Shape;1514;p160"/>
          <p:cNvSpPr/>
          <p:nvPr/>
        </p:nvSpPr>
        <p:spPr>
          <a:xfrm>
            <a:off x="3087863" y="3984925"/>
            <a:ext cx="865800" cy="707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EMPTY</a:t>
            </a:r>
            <a:endParaRPr/>
          </a:p>
        </p:txBody>
      </p:sp>
      <p:sp>
        <p:nvSpPr>
          <p:cNvPr id="1515" name="Google Shape;1515;p160"/>
          <p:cNvSpPr/>
          <p:nvPr/>
        </p:nvSpPr>
        <p:spPr>
          <a:xfrm>
            <a:off x="5309775" y="1359475"/>
            <a:ext cx="1255500" cy="34896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60"/>
          <p:cNvSpPr/>
          <p:nvPr/>
        </p:nvSpPr>
        <p:spPr>
          <a:xfrm>
            <a:off x="5504625" y="1470288"/>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60"/>
          <p:cNvSpPr/>
          <p:nvPr/>
        </p:nvSpPr>
        <p:spPr>
          <a:xfrm>
            <a:off x="5504625" y="3132000"/>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60"/>
          <p:cNvSpPr/>
          <p:nvPr/>
        </p:nvSpPr>
        <p:spPr>
          <a:xfrm>
            <a:off x="5504625" y="2301150"/>
            <a:ext cx="865800" cy="707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EMPTY</a:t>
            </a:r>
            <a:endParaRPr b="1"/>
          </a:p>
        </p:txBody>
      </p:sp>
      <p:sp>
        <p:nvSpPr>
          <p:cNvPr id="1519" name="Google Shape;1519;p160"/>
          <p:cNvSpPr/>
          <p:nvPr/>
        </p:nvSpPr>
        <p:spPr>
          <a:xfrm>
            <a:off x="5504625" y="3984925"/>
            <a:ext cx="865800" cy="707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EMPTY</a:t>
            </a:r>
            <a:endParaRPr/>
          </a:p>
        </p:txBody>
      </p:sp>
      <p:sp>
        <p:nvSpPr>
          <p:cNvPr id="1520" name="Google Shape;1520;p160"/>
          <p:cNvSpPr/>
          <p:nvPr/>
        </p:nvSpPr>
        <p:spPr>
          <a:xfrm>
            <a:off x="7576800" y="1359475"/>
            <a:ext cx="1255500" cy="34896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60"/>
          <p:cNvSpPr/>
          <p:nvPr/>
        </p:nvSpPr>
        <p:spPr>
          <a:xfrm>
            <a:off x="7771650" y="1947438"/>
            <a:ext cx="865800" cy="7074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60"/>
          <p:cNvSpPr/>
          <p:nvPr/>
        </p:nvSpPr>
        <p:spPr>
          <a:xfrm>
            <a:off x="7771650" y="3378775"/>
            <a:ext cx="865800" cy="7074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3" name="Google Shape;1523;p160"/>
          <p:cNvCxnSpPr>
            <a:stCxn id="1506" idx="3"/>
            <a:endCxn id="1511" idx="1"/>
          </p:cNvCxnSpPr>
          <p:nvPr/>
        </p:nvCxnSpPr>
        <p:spPr>
          <a:xfrm>
            <a:off x="1536900" y="1823988"/>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24" name="Google Shape;1524;p160"/>
          <p:cNvCxnSpPr>
            <a:stCxn id="1508" idx="3"/>
            <a:endCxn id="1513" idx="1"/>
          </p:cNvCxnSpPr>
          <p:nvPr/>
        </p:nvCxnSpPr>
        <p:spPr>
          <a:xfrm>
            <a:off x="1536900" y="2654850"/>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25" name="Google Shape;1525;p160"/>
          <p:cNvCxnSpPr>
            <a:stCxn id="1507" idx="3"/>
            <a:endCxn id="1512" idx="1"/>
          </p:cNvCxnSpPr>
          <p:nvPr/>
        </p:nvCxnSpPr>
        <p:spPr>
          <a:xfrm>
            <a:off x="1536900" y="3485700"/>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26" name="Google Shape;1526;p160"/>
          <p:cNvCxnSpPr>
            <a:stCxn id="1509" idx="3"/>
            <a:endCxn id="1514" idx="1"/>
          </p:cNvCxnSpPr>
          <p:nvPr/>
        </p:nvCxnSpPr>
        <p:spPr>
          <a:xfrm>
            <a:off x="1536900" y="4338625"/>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27" name="Google Shape;1527;p160"/>
          <p:cNvCxnSpPr>
            <a:stCxn id="1511" idx="3"/>
            <a:endCxn id="1516" idx="1"/>
          </p:cNvCxnSpPr>
          <p:nvPr/>
        </p:nvCxnSpPr>
        <p:spPr>
          <a:xfrm>
            <a:off x="3953663" y="1823988"/>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28" name="Google Shape;1528;p160"/>
          <p:cNvCxnSpPr>
            <a:stCxn id="1513" idx="3"/>
            <a:endCxn id="1518" idx="1"/>
          </p:cNvCxnSpPr>
          <p:nvPr/>
        </p:nvCxnSpPr>
        <p:spPr>
          <a:xfrm>
            <a:off x="3953663" y="2654850"/>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29" name="Google Shape;1529;p160"/>
          <p:cNvCxnSpPr>
            <a:stCxn id="1512" idx="3"/>
            <a:endCxn id="1517" idx="1"/>
          </p:cNvCxnSpPr>
          <p:nvPr/>
        </p:nvCxnSpPr>
        <p:spPr>
          <a:xfrm>
            <a:off x="3953663" y="3485700"/>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30" name="Google Shape;1530;p160"/>
          <p:cNvCxnSpPr>
            <a:stCxn id="1514" idx="3"/>
            <a:endCxn id="1519" idx="1"/>
          </p:cNvCxnSpPr>
          <p:nvPr/>
        </p:nvCxnSpPr>
        <p:spPr>
          <a:xfrm>
            <a:off x="3953663" y="4338625"/>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31" name="Google Shape;1531;p160"/>
          <p:cNvCxnSpPr>
            <a:stCxn id="1516" idx="3"/>
            <a:endCxn id="1521" idx="1"/>
          </p:cNvCxnSpPr>
          <p:nvPr/>
        </p:nvCxnSpPr>
        <p:spPr>
          <a:xfrm>
            <a:off x="6370425" y="1823988"/>
            <a:ext cx="1401300" cy="477300"/>
          </a:xfrm>
          <a:prstGeom prst="straightConnector1">
            <a:avLst/>
          </a:prstGeom>
          <a:noFill/>
          <a:ln w="9525" cap="flat" cmpd="sng">
            <a:solidFill>
              <a:srgbClr val="BF9000"/>
            </a:solidFill>
            <a:prstDash val="solid"/>
            <a:round/>
            <a:headEnd type="none" w="med" len="med"/>
            <a:tailEnd type="stealth" w="med" len="med"/>
          </a:ln>
        </p:spPr>
      </p:cxnSp>
      <p:cxnSp>
        <p:nvCxnSpPr>
          <p:cNvPr id="1532" name="Google Shape;1532;p160"/>
          <p:cNvCxnSpPr>
            <a:stCxn id="1518" idx="3"/>
            <a:endCxn id="1521" idx="1"/>
          </p:cNvCxnSpPr>
          <p:nvPr/>
        </p:nvCxnSpPr>
        <p:spPr>
          <a:xfrm rot="10800000" flipH="1">
            <a:off x="6370425" y="2301150"/>
            <a:ext cx="1401300" cy="353700"/>
          </a:xfrm>
          <a:prstGeom prst="straightConnector1">
            <a:avLst/>
          </a:prstGeom>
          <a:noFill/>
          <a:ln w="9525" cap="flat" cmpd="sng">
            <a:solidFill>
              <a:srgbClr val="BF9000"/>
            </a:solidFill>
            <a:prstDash val="solid"/>
            <a:round/>
            <a:headEnd type="none" w="med" len="med"/>
            <a:tailEnd type="triangle" w="med" len="med"/>
          </a:ln>
        </p:spPr>
      </p:cxnSp>
      <p:cxnSp>
        <p:nvCxnSpPr>
          <p:cNvPr id="1533" name="Google Shape;1533;p160"/>
          <p:cNvCxnSpPr>
            <a:stCxn id="1516" idx="3"/>
            <a:endCxn id="1522" idx="1"/>
          </p:cNvCxnSpPr>
          <p:nvPr/>
        </p:nvCxnSpPr>
        <p:spPr>
          <a:xfrm>
            <a:off x="6370425" y="1823988"/>
            <a:ext cx="1401300" cy="1908600"/>
          </a:xfrm>
          <a:prstGeom prst="straightConnector1">
            <a:avLst/>
          </a:prstGeom>
          <a:noFill/>
          <a:ln w="9525" cap="flat" cmpd="sng">
            <a:solidFill>
              <a:srgbClr val="BF9000"/>
            </a:solidFill>
            <a:prstDash val="solid"/>
            <a:round/>
            <a:headEnd type="none" w="med" len="med"/>
            <a:tailEnd type="triangle" w="med" len="med"/>
          </a:ln>
        </p:spPr>
      </p:cxnSp>
      <p:cxnSp>
        <p:nvCxnSpPr>
          <p:cNvPr id="1534" name="Google Shape;1534;p160"/>
          <p:cNvCxnSpPr>
            <a:stCxn id="1518" idx="3"/>
            <a:endCxn id="1522" idx="1"/>
          </p:cNvCxnSpPr>
          <p:nvPr/>
        </p:nvCxnSpPr>
        <p:spPr>
          <a:xfrm>
            <a:off x="6370425" y="2654850"/>
            <a:ext cx="1401300" cy="1077600"/>
          </a:xfrm>
          <a:prstGeom prst="straightConnector1">
            <a:avLst/>
          </a:prstGeom>
          <a:noFill/>
          <a:ln w="9525" cap="flat" cmpd="sng">
            <a:solidFill>
              <a:srgbClr val="BF9000"/>
            </a:solidFill>
            <a:prstDash val="solid"/>
            <a:round/>
            <a:headEnd type="none" w="med" len="med"/>
            <a:tailEnd type="triangle" w="med" len="med"/>
          </a:ln>
        </p:spPr>
      </p:cxnSp>
      <p:cxnSp>
        <p:nvCxnSpPr>
          <p:cNvPr id="1535" name="Google Shape;1535;p160"/>
          <p:cNvCxnSpPr>
            <a:stCxn id="1517" idx="3"/>
            <a:endCxn id="1521" idx="1"/>
          </p:cNvCxnSpPr>
          <p:nvPr/>
        </p:nvCxnSpPr>
        <p:spPr>
          <a:xfrm rot="10800000" flipH="1">
            <a:off x="6370425" y="2301000"/>
            <a:ext cx="1401300" cy="1184700"/>
          </a:xfrm>
          <a:prstGeom prst="straightConnector1">
            <a:avLst/>
          </a:prstGeom>
          <a:noFill/>
          <a:ln w="9525" cap="flat" cmpd="sng">
            <a:solidFill>
              <a:srgbClr val="BF9000"/>
            </a:solidFill>
            <a:prstDash val="solid"/>
            <a:round/>
            <a:headEnd type="none" w="med" len="med"/>
            <a:tailEnd type="triangle" w="med" len="med"/>
          </a:ln>
        </p:spPr>
      </p:cxnSp>
      <p:cxnSp>
        <p:nvCxnSpPr>
          <p:cNvPr id="1536" name="Google Shape;1536;p160"/>
          <p:cNvCxnSpPr>
            <a:stCxn id="1519" idx="3"/>
            <a:endCxn id="1521" idx="1"/>
          </p:cNvCxnSpPr>
          <p:nvPr/>
        </p:nvCxnSpPr>
        <p:spPr>
          <a:xfrm rot="10800000" flipH="1">
            <a:off x="6370425" y="2301025"/>
            <a:ext cx="1401300" cy="2037600"/>
          </a:xfrm>
          <a:prstGeom prst="straightConnector1">
            <a:avLst/>
          </a:prstGeom>
          <a:noFill/>
          <a:ln w="9525" cap="flat" cmpd="sng">
            <a:solidFill>
              <a:srgbClr val="BF9000"/>
            </a:solidFill>
            <a:prstDash val="solid"/>
            <a:round/>
            <a:headEnd type="none" w="med" len="med"/>
            <a:tailEnd type="triangle" w="med" len="med"/>
          </a:ln>
        </p:spPr>
      </p:cxnSp>
      <p:cxnSp>
        <p:nvCxnSpPr>
          <p:cNvPr id="1537" name="Google Shape;1537;p160"/>
          <p:cNvCxnSpPr>
            <a:stCxn id="1517" idx="3"/>
            <a:endCxn id="1522" idx="1"/>
          </p:cNvCxnSpPr>
          <p:nvPr/>
        </p:nvCxnSpPr>
        <p:spPr>
          <a:xfrm>
            <a:off x="6370425" y="3485700"/>
            <a:ext cx="1401300" cy="246900"/>
          </a:xfrm>
          <a:prstGeom prst="straightConnector1">
            <a:avLst/>
          </a:prstGeom>
          <a:noFill/>
          <a:ln w="9525" cap="flat" cmpd="sng">
            <a:solidFill>
              <a:srgbClr val="BF9000"/>
            </a:solidFill>
            <a:prstDash val="solid"/>
            <a:round/>
            <a:headEnd type="none" w="med" len="med"/>
            <a:tailEnd type="triangle" w="med" len="med"/>
          </a:ln>
        </p:spPr>
      </p:cxnSp>
      <p:cxnSp>
        <p:nvCxnSpPr>
          <p:cNvPr id="1538" name="Google Shape;1538;p160"/>
          <p:cNvCxnSpPr>
            <a:stCxn id="1519" idx="3"/>
            <a:endCxn id="1522" idx="1"/>
          </p:cNvCxnSpPr>
          <p:nvPr/>
        </p:nvCxnSpPr>
        <p:spPr>
          <a:xfrm rot="10800000" flipH="1">
            <a:off x="6370425" y="3732625"/>
            <a:ext cx="1401300" cy="606000"/>
          </a:xfrm>
          <a:prstGeom prst="straightConnector1">
            <a:avLst/>
          </a:prstGeom>
          <a:noFill/>
          <a:ln w="9525" cap="flat" cmpd="sng">
            <a:solidFill>
              <a:srgbClr val="BF9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0"/>
                                        </p:tgtEl>
                                        <p:attrNameLst>
                                          <p:attrName>style.visibility</p:attrName>
                                        </p:attrNameLst>
                                      </p:cBhvr>
                                      <p:to>
                                        <p:strVal val="visible"/>
                                      </p:to>
                                    </p:set>
                                    <p:animEffect transition="in" filter="fade">
                                      <p:cBhvr>
                                        <p:cTn id="7" dur="1000"/>
                                        <p:tgtEl>
                                          <p:spTgt spid="15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3"/>
                                        </p:tgtEl>
                                        <p:attrNameLst>
                                          <p:attrName>style.visibility</p:attrName>
                                        </p:attrNameLst>
                                      </p:cBhvr>
                                      <p:to>
                                        <p:strVal val="visible"/>
                                      </p:to>
                                    </p:set>
                                    <p:animEffect transition="in" filter="fade">
                                      <p:cBhvr>
                                        <p:cTn id="12" dur="1000"/>
                                        <p:tgtEl>
                                          <p:spTgt spid="1523"/>
                                        </p:tgtEl>
                                      </p:cBhvr>
                                    </p:animEffect>
                                  </p:childTnLst>
                                </p:cTn>
                              </p:par>
                              <p:par>
                                <p:cTn id="13" presetID="10" presetClass="entr" presetSubtype="0" fill="hold" nodeType="withEffect">
                                  <p:stCondLst>
                                    <p:cond delay="0"/>
                                  </p:stCondLst>
                                  <p:childTnLst>
                                    <p:set>
                                      <p:cBhvr>
                                        <p:cTn id="14" dur="1" fill="hold">
                                          <p:stCondLst>
                                            <p:cond delay="0"/>
                                          </p:stCondLst>
                                        </p:cTn>
                                        <p:tgtEl>
                                          <p:spTgt spid="1524"/>
                                        </p:tgtEl>
                                        <p:attrNameLst>
                                          <p:attrName>style.visibility</p:attrName>
                                        </p:attrNameLst>
                                      </p:cBhvr>
                                      <p:to>
                                        <p:strVal val="visible"/>
                                      </p:to>
                                    </p:set>
                                    <p:animEffect transition="in" filter="fade">
                                      <p:cBhvr>
                                        <p:cTn id="15" dur="1000"/>
                                        <p:tgtEl>
                                          <p:spTgt spid="1524"/>
                                        </p:tgtEl>
                                      </p:cBhvr>
                                    </p:animEffect>
                                  </p:childTnLst>
                                </p:cTn>
                              </p:par>
                              <p:par>
                                <p:cTn id="16" presetID="10" presetClass="entr" presetSubtype="0" fill="hold" nodeType="withEffect">
                                  <p:stCondLst>
                                    <p:cond delay="0"/>
                                  </p:stCondLst>
                                  <p:childTnLst>
                                    <p:set>
                                      <p:cBhvr>
                                        <p:cTn id="17" dur="1" fill="hold">
                                          <p:stCondLst>
                                            <p:cond delay="0"/>
                                          </p:stCondLst>
                                        </p:cTn>
                                        <p:tgtEl>
                                          <p:spTgt spid="1525"/>
                                        </p:tgtEl>
                                        <p:attrNameLst>
                                          <p:attrName>style.visibility</p:attrName>
                                        </p:attrNameLst>
                                      </p:cBhvr>
                                      <p:to>
                                        <p:strVal val="visible"/>
                                      </p:to>
                                    </p:set>
                                    <p:animEffect transition="in" filter="fade">
                                      <p:cBhvr>
                                        <p:cTn id="18" dur="1000"/>
                                        <p:tgtEl>
                                          <p:spTgt spid="1525"/>
                                        </p:tgtEl>
                                      </p:cBhvr>
                                    </p:animEffect>
                                  </p:childTnLst>
                                </p:cTn>
                              </p:par>
                              <p:par>
                                <p:cTn id="19" presetID="10" presetClass="entr" presetSubtype="0" fill="hold" nodeType="withEffect">
                                  <p:stCondLst>
                                    <p:cond delay="0"/>
                                  </p:stCondLst>
                                  <p:childTnLst>
                                    <p:set>
                                      <p:cBhvr>
                                        <p:cTn id="20" dur="1" fill="hold">
                                          <p:stCondLst>
                                            <p:cond delay="0"/>
                                          </p:stCondLst>
                                        </p:cTn>
                                        <p:tgtEl>
                                          <p:spTgt spid="1526"/>
                                        </p:tgtEl>
                                        <p:attrNameLst>
                                          <p:attrName>style.visibility</p:attrName>
                                        </p:attrNameLst>
                                      </p:cBhvr>
                                      <p:to>
                                        <p:strVal val="visible"/>
                                      </p:to>
                                    </p:set>
                                    <p:animEffect transition="in" filter="fade">
                                      <p:cBhvr>
                                        <p:cTn id="21" dur="1000"/>
                                        <p:tgtEl>
                                          <p:spTgt spid="15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11"/>
                                        </p:tgtEl>
                                        <p:attrNameLst>
                                          <p:attrName>style.visibility</p:attrName>
                                        </p:attrNameLst>
                                      </p:cBhvr>
                                      <p:to>
                                        <p:strVal val="visible"/>
                                      </p:to>
                                    </p:set>
                                    <p:animEffect transition="in" filter="fade">
                                      <p:cBhvr>
                                        <p:cTn id="26" dur="1000"/>
                                        <p:tgtEl>
                                          <p:spTgt spid="1511"/>
                                        </p:tgtEl>
                                      </p:cBhvr>
                                    </p:animEffect>
                                  </p:childTnLst>
                                </p:cTn>
                              </p:par>
                              <p:par>
                                <p:cTn id="27" presetID="10" presetClass="entr" presetSubtype="0" fill="hold" nodeType="withEffect">
                                  <p:stCondLst>
                                    <p:cond delay="0"/>
                                  </p:stCondLst>
                                  <p:childTnLst>
                                    <p:set>
                                      <p:cBhvr>
                                        <p:cTn id="28" dur="1" fill="hold">
                                          <p:stCondLst>
                                            <p:cond delay="0"/>
                                          </p:stCondLst>
                                        </p:cTn>
                                        <p:tgtEl>
                                          <p:spTgt spid="1512"/>
                                        </p:tgtEl>
                                        <p:attrNameLst>
                                          <p:attrName>style.visibility</p:attrName>
                                        </p:attrNameLst>
                                      </p:cBhvr>
                                      <p:to>
                                        <p:strVal val="visible"/>
                                      </p:to>
                                    </p:set>
                                    <p:animEffect transition="in" filter="fade">
                                      <p:cBhvr>
                                        <p:cTn id="29" dur="1000"/>
                                        <p:tgtEl>
                                          <p:spTgt spid="1512"/>
                                        </p:tgtEl>
                                      </p:cBhvr>
                                    </p:animEffect>
                                  </p:childTnLst>
                                </p:cTn>
                              </p:par>
                              <p:par>
                                <p:cTn id="30" presetID="10" presetClass="entr" presetSubtype="0" fill="hold" nodeType="withEffect">
                                  <p:stCondLst>
                                    <p:cond delay="0"/>
                                  </p:stCondLst>
                                  <p:childTnLst>
                                    <p:set>
                                      <p:cBhvr>
                                        <p:cTn id="31" dur="1" fill="hold">
                                          <p:stCondLst>
                                            <p:cond delay="0"/>
                                          </p:stCondLst>
                                        </p:cTn>
                                        <p:tgtEl>
                                          <p:spTgt spid="1513"/>
                                        </p:tgtEl>
                                        <p:attrNameLst>
                                          <p:attrName>style.visibility</p:attrName>
                                        </p:attrNameLst>
                                      </p:cBhvr>
                                      <p:to>
                                        <p:strVal val="visible"/>
                                      </p:to>
                                    </p:set>
                                    <p:animEffect transition="in" filter="fade">
                                      <p:cBhvr>
                                        <p:cTn id="32" dur="1000"/>
                                        <p:tgtEl>
                                          <p:spTgt spid="1513"/>
                                        </p:tgtEl>
                                      </p:cBhvr>
                                    </p:animEffect>
                                  </p:childTnLst>
                                </p:cTn>
                              </p:par>
                              <p:par>
                                <p:cTn id="33" presetID="10" presetClass="entr" presetSubtype="0" fill="hold" nodeType="withEffect">
                                  <p:stCondLst>
                                    <p:cond delay="0"/>
                                  </p:stCondLst>
                                  <p:childTnLst>
                                    <p:set>
                                      <p:cBhvr>
                                        <p:cTn id="34" dur="1" fill="hold">
                                          <p:stCondLst>
                                            <p:cond delay="0"/>
                                          </p:stCondLst>
                                        </p:cTn>
                                        <p:tgtEl>
                                          <p:spTgt spid="1514"/>
                                        </p:tgtEl>
                                        <p:attrNameLst>
                                          <p:attrName>style.visibility</p:attrName>
                                        </p:attrNameLst>
                                      </p:cBhvr>
                                      <p:to>
                                        <p:strVal val="visible"/>
                                      </p:to>
                                    </p:set>
                                    <p:animEffect transition="in" filter="fade">
                                      <p:cBhvr>
                                        <p:cTn id="35" dur="1000"/>
                                        <p:tgtEl>
                                          <p:spTgt spid="15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15"/>
                                        </p:tgtEl>
                                        <p:attrNameLst>
                                          <p:attrName>style.visibility</p:attrName>
                                        </p:attrNameLst>
                                      </p:cBhvr>
                                      <p:to>
                                        <p:strVal val="visible"/>
                                      </p:to>
                                    </p:set>
                                    <p:animEffect transition="in" filter="fade">
                                      <p:cBhvr>
                                        <p:cTn id="40" dur="1000"/>
                                        <p:tgtEl>
                                          <p:spTgt spid="15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27"/>
                                        </p:tgtEl>
                                        <p:attrNameLst>
                                          <p:attrName>style.visibility</p:attrName>
                                        </p:attrNameLst>
                                      </p:cBhvr>
                                      <p:to>
                                        <p:strVal val="visible"/>
                                      </p:to>
                                    </p:set>
                                    <p:animEffect transition="in" filter="fade">
                                      <p:cBhvr>
                                        <p:cTn id="45" dur="1000"/>
                                        <p:tgtEl>
                                          <p:spTgt spid="1527"/>
                                        </p:tgtEl>
                                      </p:cBhvr>
                                    </p:animEffect>
                                  </p:childTnLst>
                                </p:cTn>
                              </p:par>
                              <p:par>
                                <p:cTn id="46" presetID="10" presetClass="entr" presetSubtype="0" fill="hold" nodeType="withEffect">
                                  <p:stCondLst>
                                    <p:cond delay="0"/>
                                  </p:stCondLst>
                                  <p:childTnLst>
                                    <p:set>
                                      <p:cBhvr>
                                        <p:cTn id="47" dur="1" fill="hold">
                                          <p:stCondLst>
                                            <p:cond delay="0"/>
                                          </p:stCondLst>
                                        </p:cTn>
                                        <p:tgtEl>
                                          <p:spTgt spid="1528"/>
                                        </p:tgtEl>
                                        <p:attrNameLst>
                                          <p:attrName>style.visibility</p:attrName>
                                        </p:attrNameLst>
                                      </p:cBhvr>
                                      <p:to>
                                        <p:strVal val="visible"/>
                                      </p:to>
                                    </p:set>
                                    <p:animEffect transition="in" filter="fade">
                                      <p:cBhvr>
                                        <p:cTn id="48" dur="1000"/>
                                        <p:tgtEl>
                                          <p:spTgt spid="1528"/>
                                        </p:tgtEl>
                                      </p:cBhvr>
                                    </p:animEffect>
                                  </p:childTnLst>
                                </p:cTn>
                              </p:par>
                              <p:par>
                                <p:cTn id="49" presetID="10" presetClass="entr" presetSubtype="0" fill="hold" nodeType="withEffect">
                                  <p:stCondLst>
                                    <p:cond delay="0"/>
                                  </p:stCondLst>
                                  <p:childTnLst>
                                    <p:set>
                                      <p:cBhvr>
                                        <p:cTn id="50" dur="1" fill="hold">
                                          <p:stCondLst>
                                            <p:cond delay="0"/>
                                          </p:stCondLst>
                                        </p:cTn>
                                        <p:tgtEl>
                                          <p:spTgt spid="1529"/>
                                        </p:tgtEl>
                                        <p:attrNameLst>
                                          <p:attrName>style.visibility</p:attrName>
                                        </p:attrNameLst>
                                      </p:cBhvr>
                                      <p:to>
                                        <p:strVal val="visible"/>
                                      </p:to>
                                    </p:set>
                                    <p:animEffect transition="in" filter="fade">
                                      <p:cBhvr>
                                        <p:cTn id="51" dur="1000"/>
                                        <p:tgtEl>
                                          <p:spTgt spid="1529"/>
                                        </p:tgtEl>
                                      </p:cBhvr>
                                    </p:animEffect>
                                  </p:childTnLst>
                                </p:cTn>
                              </p:par>
                              <p:par>
                                <p:cTn id="52" presetID="10" presetClass="entr" presetSubtype="0" fill="hold" nodeType="withEffect">
                                  <p:stCondLst>
                                    <p:cond delay="0"/>
                                  </p:stCondLst>
                                  <p:childTnLst>
                                    <p:set>
                                      <p:cBhvr>
                                        <p:cTn id="53" dur="1" fill="hold">
                                          <p:stCondLst>
                                            <p:cond delay="0"/>
                                          </p:stCondLst>
                                        </p:cTn>
                                        <p:tgtEl>
                                          <p:spTgt spid="1530"/>
                                        </p:tgtEl>
                                        <p:attrNameLst>
                                          <p:attrName>style.visibility</p:attrName>
                                        </p:attrNameLst>
                                      </p:cBhvr>
                                      <p:to>
                                        <p:strVal val="visible"/>
                                      </p:to>
                                    </p:set>
                                    <p:animEffect transition="in" filter="fade">
                                      <p:cBhvr>
                                        <p:cTn id="54" dur="1000"/>
                                        <p:tgtEl>
                                          <p:spTgt spid="15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16"/>
                                        </p:tgtEl>
                                        <p:attrNameLst>
                                          <p:attrName>style.visibility</p:attrName>
                                        </p:attrNameLst>
                                      </p:cBhvr>
                                      <p:to>
                                        <p:strVal val="visible"/>
                                      </p:to>
                                    </p:set>
                                    <p:animEffect transition="in" filter="fade">
                                      <p:cBhvr>
                                        <p:cTn id="59" dur="1000"/>
                                        <p:tgtEl>
                                          <p:spTgt spid="1516"/>
                                        </p:tgtEl>
                                      </p:cBhvr>
                                    </p:animEffect>
                                  </p:childTnLst>
                                </p:cTn>
                              </p:par>
                              <p:par>
                                <p:cTn id="60" presetID="10" presetClass="entr" presetSubtype="0" fill="hold" nodeType="withEffect">
                                  <p:stCondLst>
                                    <p:cond delay="0"/>
                                  </p:stCondLst>
                                  <p:childTnLst>
                                    <p:set>
                                      <p:cBhvr>
                                        <p:cTn id="61" dur="1" fill="hold">
                                          <p:stCondLst>
                                            <p:cond delay="0"/>
                                          </p:stCondLst>
                                        </p:cTn>
                                        <p:tgtEl>
                                          <p:spTgt spid="1517"/>
                                        </p:tgtEl>
                                        <p:attrNameLst>
                                          <p:attrName>style.visibility</p:attrName>
                                        </p:attrNameLst>
                                      </p:cBhvr>
                                      <p:to>
                                        <p:strVal val="visible"/>
                                      </p:to>
                                    </p:set>
                                    <p:animEffect transition="in" filter="fade">
                                      <p:cBhvr>
                                        <p:cTn id="62" dur="1000"/>
                                        <p:tgtEl>
                                          <p:spTgt spid="1517"/>
                                        </p:tgtEl>
                                      </p:cBhvr>
                                    </p:animEffect>
                                  </p:childTnLst>
                                </p:cTn>
                              </p:par>
                              <p:par>
                                <p:cTn id="63" presetID="10" presetClass="entr" presetSubtype="0" fill="hold" nodeType="withEffect">
                                  <p:stCondLst>
                                    <p:cond delay="0"/>
                                  </p:stCondLst>
                                  <p:childTnLst>
                                    <p:set>
                                      <p:cBhvr>
                                        <p:cTn id="64" dur="1" fill="hold">
                                          <p:stCondLst>
                                            <p:cond delay="0"/>
                                          </p:stCondLst>
                                        </p:cTn>
                                        <p:tgtEl>
                                          <p:spTgt spid="1518"/>
                                        </p:tgtEl>
                                        <p:attrNameLst>
                                          <p:attrName>style.visibility</p:attrName>
                                        </p:attrNameLst>
                                      </p:cBhvr>
                                      <p:to>
                                        <p:strVal val="visible"/>
                                      </p:to>
                                    </p:set>
                                    <p:animEffect transition="in" filter="fade">
                                      <p:cBhvr>
                                        <p:cTn id="65" dur="1000"/>
                                        <p:tgtEl>
                                          <p:spTgt spid="1518"/>
                                        </p:tgtEl>
                                      </p:cBhvr>
                                    </p:animEffect>
                                  </p:childTnLst>
                                </p:cTn>
                              </p:par>
                              <p:par>
                                <p:cTn id="66" presetID="10" presetClass="entr" presetSubtype="0" fill="hold" nodeType="withEffect">
                                  <p:stCondLst>
                                    <p:cond delay="0"/>
                                  </p:stCondLst>
                                  <p:childTnLst>
                                    <p:set>
                                      <p:cBhvr>
                                        <p:cTn id="67" dur="1" fill="hold">
                                          <p:stCondLst>
                                            <p:cond delay="0"/>
                                          </p:stCondLst>
                                        </p:cTn>
                                        <p:tgtEl>
                                          <p:spTgt spid="1519"/>
                                        </p:tgtEl>
                                        <p:attrNameLst>
                                          <p:attrName>style.visibility</p:attrName>
                                        </p:attrNameLst>
                                      </p:cBhvr>
                                      <p:to>
                                        <p:strVal val="visible"/>
                                      </p:to>
                                    </p:set>
                                    <p:animEffect transition="in" filter="fade">
                                      <p:cBhvr>
                                        <p:cTn id="68" dur="1000"/>
                                        <p:tgtEl>
                                          <p:spTgt spid="15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20"/>
                                        </p:tgtEl>
                                        <p:attrNameLst>
                                          <p:attrName>style.visibility</p:attrName>
                                        </p:attrNameLst>
                                      </p:cBhvr>
                                      <p:to>
                                        <p:strVal val="visible"/>
                                      </p:to>
                                    </p:set>
                                    <p:animEffect transition="in" filter="fade">
                                      <p:cBhvr>
                                        <p:cTn id="73" dur="1000"/>
                                        <p:tgtEl>
                                          <p:spTgt spid="1520"/>
                                        </p:tgtEl>
                                      </p:cBhvr>
                                    </p:animEffect>
                                  </p:childTnLst>
                                </p:cTn>
                              </p:par>
                              <p:par>
                                <p:cTn id="74" presetID="10" presetClass="entr" presetSubtype="0" fill="hold" nodeType="withEffect">
                                  <p:stCondLst>
                                    <p:cond delay="0"/>
                                  </p:stCondLst>
                                  <p:childTnLst>
                                    <p:set>
                                      <p:cBhvr>
                                        <p:cTn id="75" dur="1" fill="hold">
                                          <p:stCondLst>
                                            <p:cond delay="0"/>
                                          </p:stCondLst>
                                        </p:cTn>
                                        <p:tgtEl>
                                          <p:spTgt spid="1521"/>
                                        </p:tgtEl>
                                        <p:attrNameLst>
                                          <p:attrName>style.visibility</p:attrName>
                                        </p:attrNameLst>
                                      </p:cBhvr>
                                      <p:to>
                                        <p:strVal val="visible"/>
                                      </p:to>
                                    </p:set>
                                    <p:animEffect transition="in" filter="fade">
                                      <p:cBhvr>
                                        <p:cTn id="76" dur="1000"/>
                                        <p:tgtEl>
                                          <p:spTgt spid="1521"/>
                                        </p:tgtEl>
                                      </p:cBhvr>
                                    </p:animEffect>
                                  </p:childTnLst>
                                </p:cTn>
                              </p:par>
                              <p:par>
                                <p:cTn id="77" presetID="10" presetClass="entr" presetSubtype="0" fill="hold" nodeType="withEffect">
                                  <p:stCondLst>
                                    <p:cond delay="0"/>
                                  </p:stCondLst>
                                  <p:childTnLst>
                                    <p:set>
                                      <p:cBhvr>
                                        <p:cTn id="78" dur="1" fill="hold">
                                          <p:stCondLst>
                                            <p:cond delay="0"/>
                                          </p:stCondLst>
                                        </p:cTn>
                                        <p:tgtEl>
                                          <p:spTgt spid="1522"/>
                                        </p:tgtEl>
                                        <p:attrNameLst>
                                          <p:attrName>style.visibility</p:attrName>
                                        </p:attrNameLst>
                                      </p:cBhvr>
                                      <p:to>
                                        <p:strVal val="visible"/>
                                      </p:to>
                                    </p:set>
                                    <p:animEffect transition="in" filter="fade">
                                      <p:cBhvr>
                                        <p:cTn id="79" dur="1000"/>
                                        <p:tgtEl>
                                          <p:spTgt spid="152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531"/>
                                        </p:tgtEl>
                                        <p:attrNameLst>
                                          <p:attrName>style.visibility</p:attrName>
                                        </p:attrNameLst>
                                      </p:cBhvr>
                                      <p:to>
                                        <p:strVal val="visible"/>
                                      </p:to>
                                    </p:set>
                                    <p:animEffect transition="in" filter="fade">
                                      <p:cBhvr>
                                        <p:cTn id="84" dur="1000"/>
                                        <p:tgtEl>
                                          <p:spTgt spid="1531"/>
                                        </p:tgtEl>
                                      </p:cBhvr>
                                    </p:animEffect>
                                  </p:childTnLst>
                                </p:cTn>
                              </p:par>
                              <p:par>
                                <p:cTn id="85" presetID="10" presetClass="entr" presetSubtype="0" fill="hold" nodeType="withEffect">
                                  <p:stCondLst>
                                    <p:cond delay="0"/>
                                  </p:stCondLst>
                                  <p:childTnLst>
                                    <p:set>
                                      <p:cBhvr>
                                        <p:cTn id="86" dur="1" fill="hold">
                                          <p:stCondLst>
                                            <p:cond delay="0"/>
                                          </p:stCondLst>
                                        </p:cTn>
                                        <p:tgtEl>
                                          <p:spTgt spid="1532"/>
                                        </p:tgtEl>
                                        <p:attrNameLst>
                                          <p:attrName>style.visibility</p:attrName>
                                        </p:attrNameLst>
                                      </p:cBhvr>
                                      <p:to>
                                        <p:strVal val="visible"/>
                                      </p:to>
                                    </p:set>
                                    <p:animEffect transition="in" filter="fade">
                                      <p:cBhvr>
                                        <p:cTn id="87" dur="1000"/>
                                        <p:tgtEl>
                                          <p:spTgt spid="1532"/>
                                        </p:tgtEl>
                                      </p:cBhvr>
                                    </p:animEffect>
                                  </p:childTnLst>
                                </p:cTn>
                              </p:par>
                              <p:par>
                                <p:cTn id="88" presetID="10" presetClass="entr" presetSubtype="0" fill="hold" nodeType="withEffect">
                                  <p:stCondLst>
                                    <p:cond delay="0"/>
                                  </p:stCondLst>
                                  <p:childTnLst>
                                    <p:set>
                                      <p:cBhvr>
                                        <p:cTn id="89" dur="1" fill="hold">
                                          <p:stCondLst>
                                            <p:cond delay="0"/>
                                          </p:stCondLst>
                                        </p:cTn>
                                        <p:tgtEl>
                                          <p:spTgt spid="1533"/>
                                        </p:tgtEl>
                                        <p:attrNameLst>
                                          <p:attrName>style.visibility</p:attrName>
                                        </p:attrNameLst>
                                      </p:cBhvr>
                                      <p:to>
                                        <p:strVal val="visible"/>
                                      </p:to>
                                    </p:set>
                                    <p:animEffect transition="in" filter="fade">
                                      <p:cBhvr>
                                        <p:cTn id="90" dur="1000"/>
                                        <p:tgtEl>
                                          <p:spTgt spid="1533"/>
                                        </p:tgtEl>
                                      </p:cBhvr>
                                    </p:animEffect>
                                  </p:childTnLst>
                                </p:cTn>
                              </p:par>
                              <p:par>
                                <p:cTn id="91" presetID="10" presetClass="entr" presetSubtype="0" fill="hold" nodeType="withEffect">
                                  <p:stCondLst>
                                    <p:cond delay="0"/>
                                  </p:stCondLst>
                                  <p:childTnLst>
                                    <p:set>
                                      <p:cBhvr>
                                        <p:cTn id="92" dur="1" fill="hold">
                                          <p:stCondLst>
                                            <p:cond delay="0"/>
                                          </p:stCondLst>
                                        </p:cTn>
                                        <p:tgtEl>
                                          <p:spTgt spid="1534"/>
                                        </p:tgtEl>
                                        <p:attrNameLst>
                                          <p:attrName>style.visibility</p:attrName>
                                        </p:attrNameLst>
                                      </p:cBhvr>
                                      <p:to>
                                        <p:strVal val="visible"/>
                                      </p:to>
                                    </p:set>
                                    <p:animEffect transition="in" filter="fade">
                                      <p:cBhvr>
                                        <p:cTn id="93" dur="1000"/>
                                        <p:tgtEl>
                                          <p:spTgt spid="1534"/>
                                        </p:tgtEl>
                                      </p:cBhvr>
                                    </p:animEffect>
                                  </p:childTnLst>
                                </p:cTn>
                              </p:par>
                              <p:par>
                                <p:cTn id="94" presetID="10" presetClass="entr" presetSubtype="0" fill="hold" nodeType="withEffect">
                                  <p:stCondLst>
                                    <p:cond delay="0"/>
                                  </p:stCondLst>
                                  <p:childTnLst>
                                    <p:set>
                                      <p:cBhvr>
                                        <p:cTn id="95" dur="1" fill="hold">
                                          <p:stCondLst>
                                            <p:cond delay="0"/>
                                          </p:stCondLst>
                                        </p:cTn>
                                        <p:tgtEl>
                                          <p:spTgt spid="1535"/>
                                        </p:tgtEl>
                                        <p:attrNameLst>
                                          <p:attrName>style.visibility</p:attrName>
                                        </p:attrNameLst>
                                      </p:cBhvr>
                                      <p:to>
                                        <p:strVal val="visible"/>
                                      </p:to>
                                    </p:set>
                                    <p:animEffect transition="in" filter="fade">
                                      <p:cBhvr>
                                        <p:cTn id="96" dur="1000"/>
                                        <p:tgtEl>
                                          <p:spTgt spid="1535"/>
                                        </p:tgtEl>
                                      </p:cBhvr>
                                    </p:animEffect>
                                  </p:childTnLst>
                                </p:cTn>
                              </p:par>
                              <p:par>
                                <p:cTn id="97" presetID="10" presetClass="entr" presetSubtype="0" fill="hold" nodeType="withEffect">
                                  <p:stCondLst>
                                    <p:cond delay="0"/>
                                  </p:stCondLst>
                                  <p:childTnLst>
                                    <p:set>
                                      <p:cBhvr>
                                        <p:cTn id="98" dur="1" fill="hold">
                                          <p:stCondLst>
                                            <p:cond delay="0"/>
                                          </p:stCondLst>
                                        </p:cTn>
                                        <p:tgtEl>
                                          <p:spTgt spid="1536"/>
                                        </p:tgtEl>
                                        <p:attrNameLst>
                                          <p:attrName>style.visibility</p:attrName>
                                        </p:attrNameLst>
                                      </p:cBhvr>
                                      <p:to>
                                        <p:strVal val="visible"/>
                                      </p:to>
                                    </p:set>
                                    <p:animEffect transition="in" filter="fade">
                                      <p:cBhvr>
                                        <p:cTn id="99" dur="1000"/>
                                        <p:tgtEl>
                                          <p:spTgt spid="1536"/>
                                        </p:tgtEl>
                                      </p:cBhvr>
                                    </p:animEffect>
                                  </p:childTnLst>
                                </p:cTn>
                              </p:par>
                              <p:par>
                                <p:cTn id="100" presetID="10" presetClass="entr" presetSubtype="0" fill="hold" nodeType="withEffect">
                                  <p:stCondLst>
                                    <p:cond delay="0"/>
                                  </p:stCondLst>
                                  <p:childTnLst>
                                    <p:set>
                                      <p:cBhvr>
                                        <p:cTn id="101" dur="1" fill="hold">
                                          <p:stCondLst>
                                            <p:cond delay="0"/>
                                          </p:stCondLst>
                                        </p:cTn>
                                        <p:tgtEl>
                                          <p:spTgt spid="1537"/>
                                        </p:tgtEl>
                                        <p:attrNameLst>
                                          <p:attrName>style.visibility</p:attrName>
                                        </p:attrNameLst>
                                      </p:cBhvr>
                                      <p:to>
                                        <p:strVal val="visible"/>
                                      </p:to>
                                    </p:set>
                                    <p:animEffect transition="in" filter="fade">
                                      <p:cBhvr>
                                        <p:cTn id="102" dur="1000"/>
                                        <p:tgtEl>
                                          <p:spTgt spid="1537"/>
                                        </p:tgtEl>
                                      </p:cBhvr>
                                    </p:animEffect>
                                  </p:childTnLst>
                                </p:cTn>
                              </p:par>
                              <p:par>
                                <p:cTn id="103" presetID="10" presetClass="entr" presetSubtype="0" fill="hold" nodeType="withEffect">
                                  <p:stCondLst>
                                    <p:cond delay="0"/>
                                  </p:stCondLst>
                                  <p:childTnLst>
                                    <p:set>
                                      <p:cBhvr>
                                        <p:cTn id="104" dur="1" fill="hold">
                                          <p:stCondLst>
                                            <p:cond delay="0"/>
                                          </p:stCondLst>
                                        </p:cTn>
                                        <p:tgtEl>
                                          <p:spTgt spid="1538"/>
                                        </p:tgtEl>
                                        <p:attrNameLst>
                                          <p:attrName>style.visibility</p:attrName>
                                        </p:attrNameLst>
                                      </p:cBhvr>
                                      <p:to>
                                        <p:strVal val="visible"/>
                                      </p:to>
                                    </p:set>
                                    <p:animEffect transition="in" filter="fade">
                                      <p:cBhvr>
                                        <p:cTn id="105" dur="1000"/>
                                        <p:tgtEl>
                                          <p:spTgt spid="1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6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coalesce</a:t>
            </a:r>
            <a:endParaRPr/>
          </a:p>
        </p:txBody>
      </p:sp>
      <p:sp>
        <p:nvSpPr>
          <p:cNvPr id="1544" name="Google Shape;1544;p16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When some </a:t>
            </a:r>
            <a:r>
              <a:rPr lang="en-GB" b="1"/>
              <a:t>empty</a:t>
            </a:r>
            <a:r>
              <a:rPr lang="en-GB"/>
              <a:t> or </a:t>
            </a:r>
            <a:r>
              <a:rPr lang="en-GB" b="1"/>
              <a:t>light</a:t>
            </a:r>
            <a:r>
              <a:rPr lang="en-GB"/>
              <a:t> files are produced after the final processing, use coalesce.</a:t>
            </a:r>
            <a:endParaRPr/>
          </a:p>
          <a:p>
            <a:pPr marL="457200" lvl="0" indent="-342900" algn="l" rtl="0">
              <a:spcBef>
                <a:spcPts val="0"/>
              </a:spcBef>
              <a:spcAft>
                <a:spcPts val="0"/>
              </a:spcAft>
              <a:buSzPts val="1800"/>
              <a:buChar char="●"/>
            </a:pPr>
            <a:r>
              <a:rPr lang="en-GB" b="1"/>
              <a:t>coalesce</a:t>
            </a:r>
            <a:r>
              <a:rPr lang="en-GB"/>
              <a:t> is preferred over </a:t>
            </a:r>
            <a:r>
              <a:rPr lang="en-GB" b="1"/>
              <a:t>repartition</a:t>
            </a:r>
            <a:r>
              <a:rPr lang="en-GB"/>
              <a:t> if we have to reduce the count of partitions in an RDD.</a:t>
            </a:r>
            <a:endParaRPr/>
          </a:p>
          <a:p>
            <a:pPr marL="457200" lvl="0" indent="-342900" algn="l" rtl="0">
              <a:spcBef>
                <a:spcPts val="0"/>
              </a:spcBef>
              <a:spcAft>
                <a:spcPts val="0"/>
              </a:spcAft>
              <a:buSzPts val="1800"/>
              <a:buChar char="●"/>
            </a:pPr>
            <a:r>
              <a:rPr lang="en-GB"/>
              <a:t>As a rule of thumb, each output file should be around 128 MB or 256 MB, if that is not the case, use coalesce in the stage of the pipeline where partitions in the output have much lesser or no data at all.</a:t>
            </a:r>
            <a:endParaRPr/>
          </a:p>
          <a:p>
            <a:pPr marL="457200" lvl="0" indent="-342900" algn="l" rtl="0">
              <a:spcBef>
                <a:spcPts val="0"/>
              </a:spcBef>
              <a:spcAft>
                <a:spcPts val="0"/>
              </a:spcAft>
              <a:buSzPts val="1800"/>
              <a:buChar char="●"/>
            </a:pPr>
            <a:r>
              <a:rPr lang="en-GB"/>
              <a:t>This avoids running unnecessary tasks which do almost nothing.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4">
                                            <p:txEl>
                                              <p:pRg st="0" end="0"/>
                                            </p:txEl>
                                          </p:spTgt>
                                        </p:tgtEl>
                                        <p:attrNameLst>
                                          <p:attrName>style.visibility</p:attrName>
                                        </p:attrNameLst>
                                      </p:cBhvr>
                                      <p:to>
                                        <p:strVal val="visible"/>
                                      </p:to>
                                    </p:set>
                                    <p:animEffect transition="in" filter="fade">
                                      <p:cBhvr>
                                        <p:cTn id="7" dur="1000"/>
                                        <p:tgtEl>
                                          <p:spTgt spid="15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4">
                                            <p:txEl>
                                              <p:pRg st="1" end="1"/>
                                            </p:txEl>
                                          </p:spTgt>
                                        </p:tgtEl>
                                        <p:attrNameLst>
                                          <p:attrName>style.visibility</p:attrName>
                                        </p:attrNameLst>
                                      </p:cBhvr>
                                      <p:to>
                                        <p:strVal val="visible"/>
                                      </p:to>
                                    </p:set>
                                    <p:animEffect transition="in" filter="fade">
                                      <p:cBhvr>
                                        <p:cTn id="12" dur="1000"/>
                                        <p:tgtEl>
                                          <p:spTgt spid="15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4">
                                            <p:txEl>
                                              <p:pRg st="2" end="2"/>
                                            </p:txEl>
                                          </p:spTgt>
                                        </p:tgtEl>
                                        <p:attrNameLst>
                                          <p:attrName>style.visibility</p:attrName>
                                        </p:attrNameLst>
                                      </p:cBhvr>
                                      <p:to>
                                        <p:strVal val="visible"/>
                                      </p:to>
                                    </p:set>
                                    <p:animEffect transition="in" filter="fade">
                                      <p:cBhvr>
                                        <p:cTn id="17" dur="1000"/>
                                        <p:tgtEl>
                                          <p:spTgt spid="15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4">
                                            <p:txEl>
                                              <p:pRg st="3" end="3"/>
                                            </p:txEl>
                                          </p:spTgt>
                                        </p:tgtEl>
                                        <p:attrNameLst>
                                          <p:attrName>style.visibility</p:attrName>
                                        </p:attrNameLst>
                                      </p:cBhvr>
                                      <p:to>
                                        <p:strVal val="visible"/>
                                      </p:to>
                                    </p:set>
                                    <p:animEffect transition="in" filter="fade">
                                      <p:cBhvr>
                                        <p:cTn id="22" dur="1000"/>
                                        <p:tgtEl>
                                          <p:spTgt spid="15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p:nvPr/>
        </p:nvSpPr>
        <p:spPr>
          <a:xfrm>
            <a:off x="3710400" y="1766375"/>
            <a:ext cx="1155900" cy="6045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600"/>
              <a:t>apple, 1</a:t>
            </a:r>
            <a:endParaRPr sz="600"/>
          </a:p>
          <a:p>
            <a:pPr marL="0" lvl="0" indent="0" algn="ctr" rtl="0">
              <a:lnSpc>
                <a:spcPct val="100000"/>
              </a:lnSpc>
              <a:spcBef>
                <a:spcPts val="0"/>
              </a:spcBef>
              <a:spcAft>
                <a:spcPts val="0"/>
              </a:spcAft>
              <a:buNone/>
            </a:pPr>
            <a:r>
              <a:rPr lang="en-GB" sz="600"/>
              <a:t>orange, 1</a:t>
            </a:r>
            <a:endParaRPr sz="600"/>
          </a:p>
          <a:p>
            <a:pPr marL="0" lvl="0" indent="0" algn="ctr" rtl="0">
              <a:lnSpc>
                <a:spcPct val="100000"/>
              </a:lnSpc>
              <a:spcBef>
                <a:spcPts val="0"/>
              </a:spcBef>
              <a:spcAft>
                <a:spcPts val="0"/>
              </a:spcAft>
              <a:buNone/>
            </a:pPr>
            <a:r>
              <a:rPr lang="en-GB" sz="600"/>
              <a:t>melon, 1</a:t>
            </a:r>
            <a:endParaRPr sz="600"/>
          </a:p>
          <a:p>
            <a:pPr marL="0" lvl="0" indent="0" algn="ctr" rtl="0">
              <a:lnSpc>
                <a:spcPct val="100000"/>
              </a:lnSpc>
              <a:spcBef>
                <a:spcPts val="0"/>
              </a:spcBef>
              <a:spcAft>
                <a:spcPts val="0"/>
              </a:spcAft>
              <a:buNone/>
            </a:pPr>
            <a:r>
              <a:rPr lang="en-GB" sz="600"/>
              <a:t>apple, 1</a:t>
            </a:r>
            <a:endParaRPr sz="600"/>
          </a:p>
          <a:p>
            <a:pPr marL="0" lvl="0" indent="0" algn="ctr" rtl="0">
              <a:lnSpc>
                <a:spcPct val="100000"/>
              </a:lnSpc>
              <a:spcBef>
                <a:spcPts val="0"/>
              </a:spcBef>
              <a:spcAft>
                <a:spcPts val="0"/>
              </a:spcAft>
              <a:buNone/>
            </a:pPr>
            <a:r>
              <a:rPr lang="en-GB" sz="600"/>
              <a:t>banana, 1</a:t>
            </a:r>
            <a:endParaRPr sz="600"/>
          </a:p>
          <a:p>
            <a:pPr marL="0" lvl="0" indent="0" algn="ctr" rtl="0">
              <a:lnSpc>
                <a:spcPct val="100000"/>
              </a:lnSpc>
              <a:spcBef>
                <a:spcPts val="0"/>
              </a:spcBef>
              <a:spcAft>
                <a:spcPts val="0"/>
              </a:spcAft>
              <a:buNone/>
            </a:pPr>
            <a:r>
              <a:rPr lang="en-GB" sz="600"/>
              <a:t>banana, 1</a:t>
            </a:r>
            <a:endParaRPr sz="600"/>
          </a:p>
        </p:txBody>
      </p:sp>
      <p:sp>
        <p:nvSpPr>
          <p:cNvPr id="219" name="Google Shape;219;p27"/>
          <p:cNvSpPr/>
          <p:nvPr/>
        </p:nvSpPr>
        <p:spPr>
          <a:xfrm>
            <a:off x="7525375" y="1652975"/>
            <a:ext cx="1567200" cy="302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 Reduce: Generate word count</a:t>
            </a:r>
            <a:endParaRPr/>
          </a:p>
        </p:txBody>
      </p:sp>
      <p:sp>
        <p:nvSpPr>
          <p:cNvPr id="221" name="Google Shape;221;p27"/>
          <p:cNvSpPr/>
          <p:nvPr/>
        </p:nvSpPr>
        <p:spPr>
          <a:xfrm>
            <a:off x="320375" y="1428750"/>
            <a:ext cx="1844400" cy="3541500"/>
          </a:xfrm>
          <a:prstGeom prst="rect">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441575" y="1609775"/>
            <a:ext cx="1602000" cy="9177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1100"/>
              <a:t>apple orange</a:t>
            </a:r>
            <a:endParaRPr sz="1100"/>
          </a:p>
          <a:p>
            <a:pPr marL="0" lvl="0" indent="0" algn="ctr" rtl="0">
              <a:lnSpc>
                <a:spcPct val="150000"/>
              </a:lnSpc>
              <a:spcBef>
                <a:spcPts val="0"/>
              </a:spcBef>
              <a:spcAft>
                <a:spcPts val="0"/>
              </a:spcAft>
              <a:buNone/>
            </a:pPr>
            <a:r>
              <a:rPr lang="en-GB" sz="1100"/>
              <a:t>melon apple</a:t>
            </a:r>
            <a:endParaRPr sz="1100"/>
          </a:p>
          <a:p>
            <a:pPr marL="0" lvl="0" indent="0" algn="ctr" rtl="0">
              <a:lnSpc>
                <a:spcPct val="150000"/>
              </a:lnSpc>
              <a:spcBef>
                <a:spcPts val="0"/>
              </a:spcBef>
              <a:spcAft>
                <a:spcPts val="0"/>
              </a:spcAft>
              <a:buNone/>
            </a:pPr>
            <a:r>
              <a:rPr lang="en-GB" sz="1100"/>
              <a:t>banana banana</a:t>
            </a:r>
            <a:endParaRPr sz="1100"/>
          </a:p>
        </p:txBody>
      </p:sp>
      <p:sp>
        <p:nvSpPr>
          <p:cNvPr id="223" name="Google Shape;223;p27"/>
          <p:cNvSpPr/>
          <p:nvPr/>
        </p:nvSpPr>
        <p:spPr>
          <a:xfrm>
            <a:off x="441575" y="2766625"/>
            <a:ext cx="1602000" cy="9177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1100"/>
              <a:t>orange orange</a:t>
            </a:r>
            <a:endParaRPr sz="1100"/>
          </a:p>
          <a:p>
            <a:pPr marL="0" lvl="0" indent="0" algn="ctr" rtl="0">
              <a:lnSpc>
                <a:spcPct val="150000"/>
              </a:lnSpc>
              <a:spcBef>
                <a:spcPts val="0"/>
              </a:spcBef>
              <a:spcAft>
                <a:spcPts val="0"/>
              </a:spcAft>
              <a:buNone/>
            </a:pPr>
            <a:r>
              <a:rPr lang="en-GB" sz="1100"/>
              <a:t>apple banana</a:t>
            </a:r>
            <a:endParaRPr sz="1100"/>
          </a:p>
          <a:p>
            <a:pPr marL="0" lvl="0" indent="0" algn="ctr" rtl="0">
              <a:lnSpc>
                <a:spcPct val="150000"/>
              </a:lnSpc>
              <a:spcBef>
                <a:spcPts val="0"/>
              </a:spcBef>
              <a:spcAft>
                <a:spcPts val="0"/>
              </a:spcAft>
              <a:buNone/>
            </a:pPr>
            <a:r>
              <a:rPr lang="en-GB" sz="1100"/>
              <a:t>apple orange</a:t>
            </a:r>
            <a:endParaRPr sz="1100"/>
          </a:p>
        </p:txBody>
      </p:sp>
      <p:sp>
        <p:nvSpPr>
          <p:cNvPr id="224" name="Google Shape;224;p27"/>
          <p:cNvSpPr/>
          <p:nvPr/>
        </p:nvSpPr>
        <p:spPr>
          <a:xfrm>
            <a:off x="441575" y="3871525"/>
            <a:ext cx="1602000" cy="9177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1100"/>
              <a:t>melon melon</a:t>
            </a:r>
            <a:endParaRPr sz="1100"/>
          </a:p>
          <a:p>
            <a:pPr marL="0" lvl="0" indent="0" algn="ctr" rtl="0">
              <a:lnSpc>
                <a:spcPct val="150000"/>
              </a:lnSpc>
              <a:spcBef>
                <a:spcPts val="0"/>
              </a:spcBef>
              <a:spcAft>
                <a:spcPts val="0"/>
              </a:spcAft>
              <a:buNone/>
            </a:pPr>
            <a:r>
              <a:rPr lang="en-GB" sz="1100"/>
              <a:t>melon apple</a:t>
            </a:r>
            <a:endParaRPr sz="1100"/>
          </a:p>
        </p:txBody>
      </p:sp>
      <p:sp>
        <p:nvSpPr>
          <p:cNvPr id="225" name="Google Shape;225;p27"/>
          <p:cNvSpPr/>
          <p:nvPr/>
        </p:nvSpPr>
        <p:spPr>
          <a:xfrm>
            <a:off x="2390225" y="1652975"/>
            <a:ext cx="805200" cy="831300"/>
          </a:xfrm>
          <a:prstGeom prst="flowChartAlternateProcess">
            <a:avLst/>
          </a:prstGeom>
          <a:gradFill>
            <a:gsLst>
              <a:gs pos="0">
                <a:srgbClr val="FFC002"/>
              </a:gs>
              <a:gs pos="100000">
                <a:srgbClr val="795B04"/>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3F3F3"/>
                </a:solidFill>
              </a:rPr>
              <a:t>Mapper</a:t>
            </a:r>
            <a:endParaRPr sz="1200">
              <a:solidFill>
                <a:srgbClr val="F3F3F3"/>
              </a:solidFill>
            </a:endParaRPr>
          </a:p>
        </p:txBody>
      </p:sp>
      <p:sp>
        <p:nvSpPr>
          <p:cNvPr id="226" name="Google Shape;226;p27"/>
          <p:cNvSpPr/>
          <p:nvPr/>
        </p:nvSpPr>
        <p:spPr>
          <a:xfrm>
            <a:off x="2390225" y="2809825"/>
            <a:ext cx="805200" cy="831300"/>
          </a:xfrm>
          <a:prstGeom prst="flowChartAlternateProcess">
            <a:avLst/>
          </a:prstGeom>
          <a:gradFill>
            <a:gsLst>
              <a:gs pos="0">
                <a:srgbClr val="FFC002"/>
              </a:gs>
              <a:gs pos="100000">
                <a:srgbClr val="795B04"/>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3F3F3"/>
                </a:solidFill>
              </a:rPr>
              <a:t>Mapper</a:t>
            </a:r>
            <a:endParaRPr sz="1200">
              <a:solidFill>
                <a:srgbClr val="F3F3F3"/>
              </a:solidFill>
            </a:endParaRPr>
          </a:p>
        </p:txBody>
      </p:sp>
      <p:sp>
        <p:nvSpPr>
          <p:cNvPr id="227" name="Google Shape;227;p27"/>
          <p:cNvSpPr/>
          <p:nvPr/>
        </p:nvSpPr>
        <p:spPr>
          <a:xfrm>
            <a:off x="2390225" y="3914725"/>
            <a:ext cx="805200" cy="831300"/>
          </a:xfrm>
          <a:prstGeom prst="flowChartAlternateProcess">
            <a:avLst/>
          </a:prstGeom>
          <a:gradFill>
            <a:gsLst>
              <a:gs pos="0">
                <a:srgbClr val="FFC002"/>
              </a:gs>
              <a:gs pos="100000">
                <a:srgbClr val="795B04"/>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3F3F3"/>
                </a:solidFill>
              </a:rPr>
              <a:t>Mapper</a:t>
            </a:r>
            <a:endParaRPr sz="1200">
              <a:solidFill>
                <a:srgbClr val="F3F3F3"/>
              </a:solidFill>
            </a:endParaRPr>
          </a:p>
        </p:txBody>
      </p:sp>
      <p:sp>
        <p:nvSpPr>
          <p:cNvPr id="228" name="Google Shape;228;p27"/>
          <p:cNvSpPr/>
          <p:nvPr/>
        </p:nvSpPr>
        <p:spPr>
          <a:xfrm>
            <a:off x="3134525" y="1152425"/>
            <a:ext cx="1731900" cy="554100"/>
          </a:xfrm>
          <a:prstGeom prst="wedgeRectCallout">
            <a:avLst>
              <a:gd name="adj1" fmla="val -35499"/>
              <a:gd name="adj2" fmla="val 7814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Read each line</a:t>
            </a:r>
            <a:endParaRPr sz="1000"/>
          </a:p>
          <a:p>
            <a:pPr marL="0" lvl="0" indent="0" algn="l" rtl="0">
              <a:spcBef>
                <a:spcPts val="0"/>
              </a:spcBef>
              <a:spcAft>
                <a:spcPts val="0"/>
              </a:spcAft>
              <a:buNone/>
            </a:pPr>
            <a:r>
              <a:rPr lang="en-GB" sz="1000"/>
              <a:t>Generate word as key and 1 as value</a:t>
            </a:r>
            <a:endParaRPr sz="1000"/>
          </a:p>
        </p:txBody>
      </p:sp>
      <p:sp>
        <p:nvSpPr>
          <p:cNvPr id="229" name="Google Shape;229;p27"/>
          <p:cNvSpPr/>
          <p:nvPr/>
        </p:nvSpPr>
        <p:spPr>
          <a:xfrm>
            <a:off x="3710400" y="2923188"/>
            <a:ext cx="1155900" cy="6045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orange, 1</a:t>
            </a:r>
            <a:endParaRPr sz="600"/>
          </a:p>
          <a:p>
            <a:pPr marL="0" lvl="0" indent="0" algn="ctr" rtl="0">
              <a:spcBef>
                <a:spcPts val="0"/>
              </a:spcBef>
              <a:spcAft>
                <a:spcPts val="0"/>
              </a:spcAft>
              <a:buNone/>
            </a:pPr>
            <a:r>
              <a:rPr lang="en-GB" sz="600"/>
              <a:t>orange, 1</a:t>
            </a:r>
            <a:endParaRPr sz="600"/>
          </a:p>
          <a:p>
            <a:pPr marL="0" lvl="0" indent="0" algn="ctr" rtl="0">
              <a:spcBef>
                <a:spcPts val="0"/>
              </a:spcBef>
              <a:spcAft>
                <a:spcPts val="0"/>
              </a:spcAft>
              <a:buNone/>
            </a:pPr>
            <a:r>
              <a:rPr lang="en-GB" sz="600"/>
              <a:t>apple, 1</a:t>
            </a:r>
            <a:endParaRPr sz="600"/>
          </a:p>
          <a:p>
            <a:pPr marL="0" lvl="0" indent="0" algn="ctr" rtl="0">
              <a:spcBef>
                <a:spcPts val="0"/>
              </a:spcBef>
              <a:spcAft>
                <a:spcPts val="0"/>
              </a:spcAft>
              <a:buNone/>
            </a:pPr>
            <a:r>
              <a:rPr lang="en-GB" sz="600"/>
              <a:t>banana, 1</a:t>
            </a:r>
            <a:endParaRPr sz="600"/>
          </a:p>
          <a:p>
            <a:pPr marL="0" lvl="0" indent="0" algn="ctr" rtl="0">
              <a:spcBef>
                <a:spcPts val="0"/>
              </a:spcBef>
              <a:spcAft>
                <a:spcPts val="0"/>
              </a:spcAft>
              <a:buNone/>
            </a:pPr>
            <a:r>
              <a:rPr lang="en-GB" sz="600"/>
              <a:t>apple, 1</a:t>
            </a:r>
            <a:endParaRPr sz="600"/>
          </a:p>
          <a:p>
            <a:pPr marL="0" lvl="0" indent="0" algn="ctr" rtl="0">
              <a:spcBef>
                <a:spcPts val="0"/>
              </a:spcBef>
              <a:spcAft>
                <a:spcPts val="0"/>
              </a:spcAft>
              <a:buNone/>
            </a:pPr>
            <a:r>
              <a:rPr lang="en-GB" sz="600"/>
              <a:t>orange, 1</a:t>
            </a:r>
            <a:endParaRPr sz="1000"/>
          </a:p>
        </p:txBody>
      </p:sp>
      <p:sp>
        <p:nvSpPr>
          <p:cNvPr id="230" name="Google Shape;230;p27"/>
          <p:cNvSpPr/>
          <p:nvPr/>
        </p:nvSpPr>
        <p:spPr>
          <a:xfrm>
            <a:off x="5854425" y="2380300"/>
            <a:ext cx="1323900" cy="60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t>apple, [1,1,1,1,1]</a:t>
            </a:r>
            <a:endParaRPr sz="1000"/>
          </a:p>
          <a:p>
            <a:pPr marL="0" lvl="0" indent="0" algn="ctr" rtl="0">
              <a:spcBef>
                <a:spcPts val="0"/>
              </a:spcBef>
              <a:spcAft>
                <a:spcPts val="0"/>
              </a:spcAft>
              <a:buNone/>
            </a:pPr>
            <a:r>
              <a:rPr lang="en-GB" sz="1000"/>
              <a:t>orange, [1,1,1,1]</a:t>
            </a:r>
            <a:endParaRPr sz="1000"/>
          </a:p>
        </p:txBody>
      </p:sp>
      <p:sp>
        <p:nvSpPr>
          <p:cNvPr id="231" name="Google Shape;231;p27"/>
          <p:cNvSpPr/>
          <p:nvPr/>
        </p:nvSpPr>
        <p:spPr>
          <a:xfrm>
            <a:off x="3710400" y="4028125"/>
            <a:ext cx="1155900" cy="6045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melon, 1</a:t>
            </a:r>
            <a:endParaRPr sz="600"/>
          </a:p>
          <a:p>
            <a:pPr marL="0" lvl="0" indent="0" algn="ctr" rtl="0">
              <a:spcBef>
                <a:spcPts val="0"/>
              </a:spcBef>
              <a:spcAft>
                <a:spcPts val="0"/>
              </a:spcAft>
              <a:buNone/>
            </a:pPr>
            <a:r>
              <a:rPr lang="en-GB" sz="600"/>
              <a:t>melon, 1</a:t>
            </a:r>
            <a:endParaRPr sz="600"/>
          </a:p>
          <a:p>
            <a:pPr marL="0" lvl="0" indent="0" algn="ctr" rtl="0">
              <a:spcBef>
                <a:spcPts val="0"/>
              </a:spcBef>
              <a:spcAft>
                <a:spcPts val="0"/>
              </a:spcAft>
              <a:buNone/>
            </a:pPr>
            <a:r>
              <a:rPr lang="en-GB" sz="600"/>
              <a:t>melon, 1</a:t>
            </a:r>
            <a:endParaRPr sz="600"/>
          </a:p>
          <a:p>
            <a:pPr marL="0" lvl="0" indent="0" algn="ctr" rtl="0">
              <a:spcBef>
                <a:spcPts val="0"/>
              </a:spcBef>
              <a:spcAft>
                <a:spcPts val="0"/>
              </a:spcAft>
              <a:buNone/>
            </a:pPr>
            <a:r>
              <a:rPr lang="en-GB" sz="600"/>
              <a:t>apple, 1</a:t>
            </a:r>
            <a:endParaRPr sz="1000"/>
          </a:p>
        </p:txBody>
      </p:sp>
      <p:sp>
        <p:nvSpPr>
          <p:cNvPr id="232" name="Google Shape;232;p27"/>
          <p:cNvSpPr/>
          <p:nvPr/>
        </p:nvSpPr>
        <p:spPr>
          <a:xfrm>
            <a:off x="5854425" y="3466150"/>
            <a:ext cx="1323900" cy="60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t>banana, [1, 1, 1]</a:t>
            </a:r>
            <a:endParaRPr sz="1000"/>
          </a:p>
          <a:p>
            <a:pPr marL="0" lvl="0" indent="0" algn="ctr" rtl="0">
              <a:lnSpc>
                <a:spcPct val="100000"/>
              </a:lnSpc>
              <a:spcBef>
                <a:spcPts val="0"/>
              </a:spcBef>
              <a:spcAft>
                <a:spcPts val="0"/>
              </a:spcAft>
              <a:buNone/>
            </a:pPr>
            <a:r>
              <a:rPr lang="en-GB" sz="1000"/>
              <a:t>melon, [1, 1, 1, 1]</a:t>
            </a:r>
            <a:endParaRPr sz="1000"/>
          </a:p>
        </p:txBody>
      </p:sp>
      <p:cxnSp>
        <p:nvCxnSpPr>
          <p:cNvPr id="233" name="Google Shape;233;p27"/>
          <p:cNvCxnSpPr>
            <a:stCxn id="218" idx="3"/>
            <a:endCxn id="230" idx="1"/>
          </p:cNvCxnSpPr>
          <p:nvPr/>
        </p:nvCxnSpPr>
        <p:spPr>
          <a:xfrm>
            <a:off x="4866300" y="2068625"/>
            <a:ext cx="988200" cy="613800"/>
          </a:xfrm>
          <a:prstGeom prst="straightConnector1">
            <a:avLst/>
          </a:prstGeom>
          <a:noFill/>
          <a:ln w="9525" cap="flat" cmpd="sng">
            <a:solidFill>
              <a:srgbClr val="0C343D"/>
            </a:solidFill>
            <a:prstDash val="solid"/>
            <a:round/>
            <a:headEnd type="none" w="med" len="med"/>
            <a:tailEnd type="triangle" w="med" len="med"/>
          </a:ln>
        </p:spPr>
      </p:cxnSp>
      <p:cxnSp>
        <p:nvCxnSpPr>
          <p:cNvPr id="234" name="Google Shape;234;p27"/>
          <p:cNvCxnSpPr>
            <a:stCxn id="218" idx="3"/>
            <a:endCxn id="232" idx="1"/>
          </p:cNvCxnSpPr>
          <p:nvPr/>
        </p:nvCxnSpPr>
        <p:spPr>
          <a:xfrm>
            <a:off x="4866300" y="2068625"/>
            <a:ext cx="988200" cy="1699800"/>
          </a:xfrm>
          <a:prstGeom prst="straightConnector1">
            <a:avLst/>
          </a:prstGeom>
          <a:noFill/>
          <a:ln w="9525" cap="flat" cmpd="sng">
            <a:solidFill>
              <a:srgbClr val="7F6000"/>
            </a:solidFill>
            <a:prstDash val="solid"/>
            <a:round/>
            <a:headEnd type="none" w="med" len="med"/>
            <a:tailEnd type="triangle" w="med" len="med"/>
          </a:ln>
        </p:spPr>
      </p:cxnSp>
      <p:cxnSp>
        <p:nvCxnSpPr>
          <p:cNvPr id="235" name="Google Shape;235;p27"/>
          <p:cNvCxnSpPr>
            <a:stCxn id="229" idx="3"/>
            <a:endCxn id="230" idx="1"/>
          </p:cNvCxnSpPr>
          <p:nvPr/>
        </p:nvCxnSpPr>
        <p:spPr>
          <a:xfrm rot="10800000" flipH="1">
            <a:off x="4866300" y="2682438"/>
            <a:ext cx="988200" cy="543000"/>
          </a:xfrm>
          <a:prstGeom prst="straightConnector1">
            <a:avLst/>
          </a:prstGeom>
          <a:noFill/>
          <a:ln w="9525" cap="flat" cmpd="sng">
            <a:solidFill>
              <a:srgbClr val="0C343D"/>
            </a:solidFill>
            <a:prstDash val="solid"/>
            <a:round/>
            <a:headEnd type="none" w="med" len="med"/>
            <a:tailEnd type="triangle" w="med" len="med"/>
          </a:ln>
        </p:spPr>
      </p:cxnSp>
      <p:cxnSp>
        <p:nvCxnSpPr>
          <p:cNvPr id="236" name="Google Shape;236;p27"/>
          <p:cNvCxnSpPr>
            <a:stCxn id="229" idx="3"/>
            <a:endCxn id="232" idx="1"/>
          </p:cNvCxnSpPr>
          <p:nvPr/>
        </p:nvCxnSpPr>
        <p:spPr>
          <a:xfrm>
            <a:off x="4866300" y="3225438"/>
            <a:ext cx="988200" cy="543000"/>
          </a:xfrm>
          <a:prstGeom prst="straightConnector1">
            <a:avLst/>
          </a:prstGeom>
          <a:noFill/>
          <a:ln w="9525" cap="flat" cmpd="sng">
            <a:solidFill>
              <a:srgbClr val="7F6000"/>
            </a:solidFill>
            <a:prstDash val="solid"/>
            <a:round/>
            <a:headEnd type="none" w="med" len="med"/>
            <a:tailEnd type="triangle" w="med" len="med"/>
          </a:ln>
        </p:spPr>
      </p:cxnSp>
      <p:cxnSp>
        <p:nvCxnSpPr>
          <p:cNvPr id="237" name="Google Shape;237;p27"/>
          <p:cNvCxnSpPr>
            <a:stCxn id="231" idx="3"/>
            <a:endCxn id="230" idx="1"/>
          </p:cNvCxnSpPr>
          <p:nvPr/>
        </p:nvCxnSpPr>
        <p:spPr>
          <a:xfrm rot="10800000" flipH="1">
            <a:off x="4866300" y="2682475"/>
            <a:ext cx="988200" cy="1647900"/>
          </a:xfrm>
          <a:prstGeom prst="straightConnector1">
            <a:avLst/>
          </a:prstGeom>
          <a:noFill/>
          <a:ln w="9525" cap="flat" cmpd="sng">
            <a:solidFill>
              <a:srgbClr val="0C343D"/>
            </a:solidFill>
            <a:prstDash val="solid"/>
            <a:round/>
            <a:headEnd type="none" w="med" len="med"/>
            <a:tailEnd type="triangle" w="med" len="med"/>
          </a:ln>
        </p:spPr>
      </p:cxnSp>
      <p:cxnSp>
        <p:nvCxnSpPr>
          <p:cNvPr id="238" name="Google Shape;238;p27"/>
          <p:cNvCxnSpPr>
            <a:stCxn id="231" idx="3"/>
            <a:endCxn id="232" idx="1"/>
          </p:cNvCxnSpPr>
          <p:nvPr/>
        </p:nvCxnSpPr>
        <p:spPr>
          <a:xfrm rot="10800000" flipH="1">
            <a:off x="4866300" y="3768475"/>
            <a:ext cx="988200" cy="561900"/>
          </a:xfrm>
          <a:prstGeom prst="straightConnector1">
            <a:avLst/>
          </a:prstGeom>
          <a:noFill/>
          <a:ln w="9525" cap="flat" cmpd="sng">
            <a:solidFill>
              <a:srgbClr val="7F6000"/>
            </a:solidFill>
            <a:prstDash val="solid"/>
            <a:round/>
            <a:headEnd type="none" w="med" len="med"/>
            <a:tailEnd type="triangle" w="med" len="med"/>
          </a:ln>
        </p:spPr>
      </p:cxnSp>
      <p:sp>
        <p:nvSpPr>
          <p:cNvPr id="239" name="Google Shape;239;p27"/>
          <p:cNvSpPr/>
          <p:nvPr/>
        </p:nvSpPr>
        <p:spPr>
          <a:xfrm>
            <a:off x="7647025" y="2266900"/>
            <a:ext cx="1323900" cy="831300"/>
          </a:xfrm>
          <a:prstGeom prst="rect">
            <a:avLst/>
          </a:prstGeom>
          <a:gradFill>
            <a:gsLst>
              <a:gs pos="0">
                <a:srgbClr val="D4E5F5"/>
              </a:gs>
              <a:gs pos="100000">
                <a:srgbClr val="70A4D5"/>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apple, 5</a:t>
            </a:r>
            <a:endParaRPr/>
          </a:p>
          <a:p>
            <a:pPr marL="0" lvl="0" indent="0" algn="ctr" rtl="0">
              <a:spcBef>
                <a:spcPts val="0"/>
              </a:spcBef>
              <a:spcAft>
                <a:spcPts val="0"/>
              </a:spcAft>
              <a:buNone/>
            </a:pPr>
            <a:r>
              <a:rPr lang="en-GB"/>
              <a:t>orange, 4</a:t>
            </a:r>
            <a:endParaRPr/>
          </a:p>
        </p:txBody>
      </p:sp>
      <p:sp>
        <p:nvSpPr>
          <p:cNvPr id="240" name="Google Shape;240;p27"/>
          <p:cNvSpPr/>
          <p:nvPr/>
        </p:nvSpPr>
        <p:spPr>
          <a:xfrm>
            <a:off x="7647025" y="3352750"/>
            <a:ext cx="1323900" cy="831300"/>
          </a:xfrm>
          <a:prstGeom prst="rect">
            <a:avLst/>
          </a:prstGeom>
          <a:gradFill>
            <a:gsLst>
              <a:gs pos="0">
                <a:srgbClr val="D4E5F5"/>
              </a:gs>
              <a:gs pos="100000">
                <a:srgbClr val="70A4D5"/>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banana, 3</a:t>
            </a:r>
            <a:endParaRPr/>
          </a:p>
          <a:p>
            <a:pPr marL="0" lvl="0" indent="0" algn="ctr" rtl="0">
              <a:spcBef>
                <a:spcPts val="0"/>
              </a:spcBef>
              <a:spcAft>
                <a:spcPts val="0"/>
              </a:spcAft>
              <a:buNone/>
            </a:pPr>
            <a:r>
              <a:rPr lang="en-GB"/>
              <a:t>melon, 4</a:t>
            </a:r>
            <a:endParaRPr/>
          </a:p>
        </p:txBody>
      </p:sp>
      <p:sp>
        <p:nvSpPr>
          <p:cNvPr id="241" name="Google Shape;241;p27"/>
          <p:cNvSpPr/>
          <p:nvPr/>
        </p:nvSpPr>
        <p:spPr>
          <a:xfrm>
            <a:off x="4992775" y="1356000"/>
            <a:ext cx="1406400" cy="554100"/>
          </a:xfrm>
          <a:prstGeom prst="wedgeRectCallout">
            <a:avLst>
              <a:gd name="adj1" fmla="val -35499"/>
              <a:gd name="adj2" fmla="val 78145"/>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Collect all the values for each key</a:t>
            </a:r>
            <a:endParaRPr sz="1000"/>
          </a:p>
        </p:txBody>
      </p:sp>
      <p:cxnSp>
        <p:nvCxnSpPr>
          <p:cNvPr id="242" name="Google Shape;242;p27"/>
          <p:cNvCxnSpPr>
            <a:stCxn id="230" idx="3"/>
            <a:endCxn id="239" idx="1"/>
          </p:cNvCxnSpPr>
          <p:nvPr/>
        </p:nvCxnSpPr>
        <p:spPr>
          <a:xfrm>
            <a:off x="7178325" y="2682550"/>
            <a:ext cx="468600" cy="0"/>
          </a:xfrm>
          <a:prstGeom prst="straightConnector1">
            <a:avLst/>
          </a:prstGeom>
          <a:noFill/>
          <a:ln w="19050" cap="flat" cmpd="sng">
            <a:solidFill>
              <a:srgbClr val="274E13"/>
            </a:solidFill>
            <a:prstDash val="solid"/>
            <a:round/>
            <a:headEnd type="none" w="med" len="med"/>
            <a:tailEnd type="triangle" w="med" len="med"/>
          </a:ln>
        </p:spPr>
      </p:cxnSp>
      <p:cxnSp>
        <p:nvCxnSpPr>
          <p:cNvPr id="243" name="Google Shape;243;p27"/>
          <p:cNvCxnSpPr>
            <a:stCxn id="232" idx="3"/>
            <a:endCxn id="240" idx="1"/>
          </p:cNvCxnSpPr>
          <p:nvPr/>
        </p:nvCxnSpPr>
        <p:spPr>
          <a:xfrm>
            <a:off x="7178325" y="3768400"/>
            <a:ext cx="468600" cy="0"/>
          </a:xfrm>
          <a:prstGeom prst="straightConnector1">
            <a:avLst/>
          </a:prstGeom>
          <a:noFill/>
          <a:ln w="19050" cap="flat" cmpd="sng">
            <a:solidFill>
              <a:srgbClr val="274E13"/>
            </a:solidFill>
            <a:prstDash val="solid"/>
            <a:round/>
            <a:headEnd type="none" w="med" len="med"/>
            <a:tailEnd type="triangle" w="med" len="med"/>
          </a:ln>
        </p:spPr>
      </p:cxnSp>
      <p:cxnSp>
        <p:nvCxnSpPr>
          <p:cNvPr id="244" name="Google Shape;244;p27"/>
          <p:cNvCxnSpPr>
            <a:stCxn id="222" idx="3"/>
            <a:endCxn id="225" idx="1"/>
          </p:cNvCxnSpPr>
          <p:nvPr/>
        </p:nvCxnSpPr>
        <p:spPr>
          <a:xfrm>
            <a:off x="2043575" y="2068625"/>
            <a:ext cx="346800" cy="0"/>
          </a:xfrm>
          <a:prstGeom prst="straightConnector1">
            <a:avLst/>
          </a:prstGeom>
          <a:noFill/>
          <a:ln w="9525" cap="flat" cmpd="sng">
            <a:solidFill>
              <a:schemeClr val="dk2"/>
            </a:solidFill>
            <a:prstDash val="solid"/>
            <a:round/>
            <a:headEnd type="none" w="med" len="med"/>
            <a:tailEnd type="triangle" w="med" len="med"/>
          </a:ln>
        </p:spPr>
      </p:cxnSp>
      <p:cxnSp>
        <p:nvCxnSpPr>
          <p:cNvPr id="245" name="Google Shape;245;p27"/>
          <p:cNvCxnSpPr>
            <a:stCxn id="223" idx="3"/>
            <a:endCxn id="226" idx="1"/>
          </p:cNvCxnSpPr>
          <p:nvPr/>
        </p:nvCxnSpPr>
        <p:spPr>
          <a:xfrm>
            <a:off x="2043575" y="3225475"/>
            <a:ext cx="346800" cy="0"/>
          </a:xfrm>
          <a:prstGeom prst="straightConnector1">
            <a:avLst/>
          </a:prstGeom>
          <a:noFill/>
          <a:ln w="9525" cap="flat" cmpd="sng">
            <a:solidFill>
              <a:schemeClr val="dk2"/>
            </a:solidFill>
            <a:prstDash val="solid"/>
            <a:round/>
            <a:headEnd type="none" w="med" len="med"/>
            <a:tailEnd type="triangle" w="med" len="med"/>
          </a:ln>
        </p:spPr>
      </p:cxnSp>
      <p:cxnSp>
        <p:nvCxnSpPr>
          <p:cNvPr id="246" name="Google Shape;246;p27"/>
          <p:cNvCxnSpPr>
            <a:stCxn id="224" idx="3"/>
            <a:endCxn id="227" idx="1"/>
          </p:cNvCxnSpPr>
          <p:nvPr/>
        </p:nvCxnSpPr>
        <p:spPr>
          <a:xfrm>
            <a:off x="2043575" y="4330375"/>
            <a:ext cx="346800" cy="0"/>
          </a:xfrm>
          <a:prstGeom prst="straightConnector1">
            <a:avLst/>
          </a:prstGeom>
          <a:noFill/>
          <a:ln w="9525" cap="flat" cmpd="sng">
            <a:solidFill>
              <a:schemeClr val="dk2"/>
            </a:solidFill>
            <a:prstDash val="solid"/>
            <a:round/>
            <a:headEnd type="none" w="med" len="med"/>
            <a:tailEnd type="triangle" w="med" len="med"/>
          </a:ln>
        </p:spPr>
      </p:cxnSp>
      <p:cxnSp>
        <p:nvCxnSpPr>
          <p:cNvPr id="247" name="Google Shape;247;p27"/>
          <p:cNvCxnSpPr>
            <a:stCxn id="225" idx="3"/>
            <a:endCxn id="218" idx="1"/>
          </p:cNvCxnSpPr>
          <p:nvPr/>
        </p:nvCxnSpPr>
        <p:spPr>
          <a:xfrm>
            <a:off x="3195425" y="2068625"/>
            <a:ext cx="515100" cy="0"/>
          </a:xfrm>
          <a:prstGeom prst="straightConnector1">
            <a:avLst/>
          </a:prstGeom>
          <a:noFill/>
          <a:ln w="9525" cap="flat" cmpd="sng">
            <a:solidFill>
              <a:schemeClr val="dk2"/>
            </a:solidFill>
            <a:prstDash val="solid"/>
            <a:round/>
            <a:headEnd type="none" w="med" len="med"/>
            <a:tailEnd type="triangle" w="med" len="med"/>
          </a:ln>
        </p:spPr>
      </p:cxnSp>
      <p:cxnSp>
        <p:nvCxnSpPr>
          <p:cNvPr id="248" name="Google Shape;248;p27"/>
          <p:cNvCxnSpPr>
            <a:stCxn id="226" idx="3"/>
            <a:endCxn id="229" idx="1"/>
          </p:cNvCxnSpPr>
          <p:nvPr/>
        </p:nvCxnSpPr>
        <p:spPr>
          <a:xfrm>
            <a:off x="3195425" y="3225475"/>
            <a:ext cx="515100" cy="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7"/>
          <p:cNvCxnSpPr>
            <a:stCxn id="227" idx="3"/>
            <a:endCxn id="231" idx="1"/>
          </p:cNvCxnSpPr>
          <p:nvPr/>
        </p:nvCxnSpPr>
        <p:spPr>
          <a:xfrm>
            <a:off x="3195425" y="4330375"/>
            <a:ext cx="515100" cy="0"/>
          </a:xfrm>
          <a:prstGeom prst="straightConnector1">
            <a:avLst/>
          </a:prstGeom>
          <a:noFill/>
          <a:ln w="9525" cap="flat" cmpd="sng">
            <a:solidFill>
              <a:schemeClr val="dk2"/>
            </a:solidFill>
            <a:prstDash val="solid"/>
            <a:round/>
            <a:headEnd type="none" w="med" len="med"/>
            <a:tailEnd type="triangle" w="med" len="med"/>
          </a:ln>
        </p:spPr>
      </p:cxnSp>
      <p:sp>
        <p:nvSpPr>
          <p:cNvPr id="250" name="Google Shape;250;p27"/>
          <p:cNvSpPr/>
          <p:nvPr/>
        </p:nvSpPr>
        <p:spPr>
          <a:xfrm>
            <a:off x="6525525" y="1344850"/>
            <a:ext cx="988200" cy="707400"/>
          </a:xfrm>
          <a:prstGeom prst="wedgeRectCallout">
            <a:avLst>
              <a:gd name="adj1" fmla="val -35499"/>
              <a:gd name="adj2" fmla="val 78145"/>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Iterate over all the values to generate sum</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fade">
                                      <p:cBhvr>
                                        <p:cTn id="12" dur="1000"/>
                                        <p:tgtEl>
                                          <p:spTgt spid="222"/>
                                        </p:tgtEl>
                                      </p:cBhvr>
                                    </p:animEffect>
                                  </p:childTnLst>
                                </p:cTn>
                              </p:par>
                              <p:par>
                                <p:cTn id="13" presetID="10" presetClass="entr" presetSubtype="0" fill="hold" nodeType="with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fade">
                                      <p:cBhvr>
                                        <p:cTn id="15" dur="1000"/>
                                        <p:tgtEl>
                                          <p:spTgt spid="223"/>
                                        </p:tgtEl>
                                      </p:cBhvr>
                                    </p:animEffect>
                                  </p:childTnLst>
                                </p:cTn>
                              </p:par>
                              <p:par>
                                <p:cTn id="16" presetID="10" presetClass="entr" presetSubtype="0" fill="hold" nodeType="with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1000"/>
                                        <p:tgtEl>
                                          <p:spTgt spid="2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5"/>
                                        </p:tgtEl>
                                        <p:attrNameLst>
                                          <p:attrName>style.visibility</p:attrName>
                                        </p:attrNameLst>
                                      </p:cBhvr>
                                      <p:to>
                                        <p:strVal val="visible"/>
                                      </p:to>
                                    </p:set>
                                    <p:animEffect transition="in" filter="fade">
                                      <p:cBhvr>
                                        <p:cTn id="23" dur="1000"/>
                                        <p:tgtEl>
                                          <p:spTgt spid="225"/>
                                        </p:tgtEl>
                                      </p:cBhvr>
                                    </p:animEffect>
                                  </p:childTnLst>
                                </p:cTn>
                              </p:par>
                              <p:par>
                                <p:cTn id="24" presetID="10" presetClass="entr" presetSubtype="0" fill="hold" nodeType="withEffect">
                                  <p:stCondLst>
                                    <p:cond delay="0"/>
                                  </p:stCondLst>
                                  <p:childTnLst>
                                    <p:set>
                                      <p:cBhvr>
                                        <p:cTn id="25" dur="1" fill="hold">
                                          <p:stCondLst>
                                            <p:cond delay="0"/>
                                          </p:stCondLst>
                                        </p:cTn>
                                        <p:tgtEl>
                                          <p:spTgt spid="226"/>
                                        </p:tgtEl>
                                        <p:attrNameLst>
                                          <p:attrName>style.visibility</p:attrName>
                                        </p:attrNameLst>
                                      </p:cBhvr>
                                      <p:to>
                                        <p:strVal val="visible"/>
                                      </p:to>
                                    </p:set>
                                    <p:animEffect transition="in" filter="fade">
                                      <p:cBhvr>
                                        <p:cTn id="26" dur="1000"/>
                                        <p:tgtEl>
                                          <p:spTgt spid="226"/>
                                        </p:tgtEl>
                                      </p:cBhvr>
                                    </p:animEffect>
                                  </p:childTnLst>
                                </p:cTn>
                              </p:par>
                              <p:par>
                                <p:cTn id="27" presetID="10" presetClass="entr" presetSubtype="0" fill="hold" nodeType="withEffect">
                                  <p:stCondLst>
                                    <p:cond delay="0"/>
                                  </p:stCondLst>
                                  <p:childTnLst>
                                    <p:set>
                                      <p:cBhvr>
                                        <p:cTn id="28" dur="1" fill="hold">
                                          <p:stCondLst>
                                            <p:cond delay="0"/>
                                          </p:stCondLst>
                                        </p:cTn>
                                        <p:tgtEl>
                                          <p:spTgt spid="227"/>
                                        </p:tgtEl>
                                        <p:attrNameLst>
                                          <p:attrName>style.visibility</p:attrName>
                                        </p:attrNameLst>
                                      </p:cBhvr>
                                      <p:to>
                                        <p:strVal val="visible"/>
                                      </p:to>
                                    </p:set>
                                    <p:animEffect transition="in" filter="fade">
                                      <p:cBhvr>
                                        <p:cTn id="29" dur="1000"/>
                                        <p:tgtEl>
                                          <p:spTgt spid="227"/>
                                        </p:tgtEl>
                                      </p:cBhvr>
                                    </p:animEffect>
                                  </p:childTnLst>
                                </p:cTn>
                              </p:par>
                              <p:par>
                                <p:cTn id="30" presetID="10" presetClass="entr" presetSubtype="0" fill="hold" nodeType="withEffect">
                                  <p:stCondLst>
                                    <p:cond delay="0"/>
                                  </p:stCondLst>
                                  <p:childTnLst>
                                    <p:set>
                                      <p:cBhvr>
                                        <p:cTn id="31" dur="1" fill="hold">
                                          <p:stCondLst>
                                            <p:cond delay="0"/>
                                          </p:stCondLst>
                                        </p:cTn>
                                        <p:tgtEl>
                                          <p:spTgt spid="244"/>
                                        </p:tgtEl>
                                        <p:attrNameLst>
                                          <p:attrName>style.visibility</p:attrName>
                                        </p:attrNameLst>
                                      </p:cBhvr>
                                      <p:to>
                                        <p:strVal val="visible"/>
                                      </p:to>
                                    </p:set>
                                    <p:animEffect transition="in" filter="fade">
                                      <p:cBhvr>
                                        <p:cTn id="32" dur="1000"/>
                                        <p:tgtEl>
                                          <p:spTgt spid="244"/>
                                        </p:tgtEl>
                                      </p:cBhvr>
                                    </p:animEffect>
                                  </p:childTnLst>
                                </p:cTn>
                              </p:par>
                              <p:par>
                                <p:cTn id="33" presetID="10" presetClass="entr" presetSubtype="0" fill="hold" nodeType="withEffect">
                                  <p:stCondLst>
                                    <p:cond delay="0"/>
                                  </p:stCondLst>
                                  <p:childTnLst>
                                    <p:set>
                                      <p:cBhvr>
                                        <p:cTn id="34" dur="1" fill="hold">
                                          <p:stCondLst>
                                            <p:cond delay="0"/>
                                          </p:stCondLst>
                                        </p:cTn>
                                        <p:tgtEl>
                                          <p:spTgt spid="245"/>
                                        </p:tgtEl>
                                        <p:attrNameLst>
                                          <p:attrName>style.visibility</p:attrName>
                                        </p:attrNameLst>
                                      </p:cBhvr>
                                      <p:to>
                                        <p:strVal val="visible"/>
                                      </p:to>
                                    </p:set>
                                    <p:animEffect transition="in" filter="fade">
                                      <p:cBhvr>
                                        <p:cTn id="35" dur="1000"/>
                                        <p:tgtEl>
                                          <p:spTgt spid="245"/>
                                        </p:tgtEl>
                                      </p:cBhvr>
                                    </p:animEffect>
                                  </p:childTnLst>
                                </p:cTn>
                              </p:par>
                              <p:par>
                                <p:cTn id="36" presetID="10" presetClass="entr" presetSubtype="0" fill="hold" nodeType="withEffect">
                                  <p:stCondLst>
                                    <p:cond delay="0"/>
                                  </p:stCondLst>
                                  <p:childTnLst>
                                    <p:set>
                                      <p:cBhvr>
                                        <p:cTn id="37" dur="1" fill="hold">
                                          <p:stCondLst>
                                            <p:cond delay="0"/>
                                          </p:stCondLst>
                                        </p:cTn>
                                        <p:tgtEl>
                                          <p:spTgt spid="246"/>
                                        </p:tgtEl>
                                        <p:attrNameLst>
                                          <p:attrName>style.visibility</p:attrName>
                                        </p:attrNameLst>
                                      </p:cBhvr>
                                      <p:to>
                                        <p:strVal val="visible"/>
                                      </p:to>
                                    </p:set>
                                    <p:animEffect transition="in" filter="fade">
                                      <p:cBhvr>
                                        <p:cTn id="38" dur="1000"/>
                                        <p:tgtEl>
                                          <p:spTgt spid="24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8"/>
                                        </p:tgtEl>
                                        <p:attrNameLst>
                                          <p:attrName>style.visibility</p:attrName>
                                        </p:attrNameLst>
                                      </p:cBhvr>
                                      <p:to>
                                        <p:strVal val="visible"/>
                                      </p:to>
                                    </p:set>
                                    <p:animEffect transition="in" filter="fade">
                                      <p:cBhvr>
                                        <p:cTn id="43" dur="1000"/>
                                        <p:tgtEl>
                                          <p:spTgt spid="2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8"/>
                                        </p:tgtEl>
                                        <p:attrNameLst>
                                          <p:attrName>style.visibility</p:attrName>
                                        </p:attrNameLst>
                                      </p:cBhvr>
                                      <p:to>
                                        <p:strVal val="visible"/>
                                      </p:to>
                                    </p:set>
                                    <p:animEffect transition="in" filter="fade">
                                      <p:cBhvr>
                                        <p:cTn id="48" dur="1000"/>
                                        <p:tgtEl>
                                          <p:spTgt spid="218"/>
                                        </p:tgtEl>
                                      </p:cBhvr>
                                    </p:animEffect>
                                  </p:childTnLst>
                                </p:cTn>
                              </p:par>
                              <p:par>
                                <p:cTn id="49" presetID="10" presetClass="entr" presetSubtype="0" fill="hold" nodeType="withEffect">
                                  <p:stCondLst>
                                    <p:cond delay="0"/>
                                  </p:stCondLst>
                                  <p:childTnLst>
                                    <p:set>
                                      <p:cBhvr>
                                        <p:cTn id="50" dur="1" fill="hold">
                                          <p:stCondLst>
                                            <p:cond delay="0"/>
                                          </p:stCondLst>
                                        </p:cTn>
                                        <p:tgtEl>
                                          <p:spTgt spid="229"/>
                                        </p:tgtEl>
                                        <p:attrNameLst>
                                          <p:attrName>style.visibility</p:attrName>
                                        </p:attrNameLst>
                                      </p:cBhvr>
                                      <p:to>
                                        <p:strVal val="visible"/>
                                      </p:to>
                                    </p:set>
                                    <p:animEffect transition="in" filter="fade">
                                      <p:cBhvr>
                                        <p:cTn id="51" dur="1000"/>
                                        <p:tgtEl>
                                          <p:spTgt spid="229"/>
                                        </p:tgtEl>
                                      </p:cBhvr>
                                    </p:animEffect>
                                  </p:childTnLst>
                                </p:cTn>
                              </p:par>
                              <p:par>
                                <p:cTn id="52" presetID="10" presetClass="entr" presetSubtype="0" fill="hold" nodeType="withEffect">
                                  <p:stCondLst>
                                    <p:cond delay="0"/>
                                  </p:stCondLst>
                                  <p:childTnLst>
                                    <p:set>
                                      <p:cBhvr>
                                        <p:cTn id="53" dur="1" fill="hold">
                                          <p:stCondLst>
                                            <p:cond delay="0"/>
                                          </p:stCondLst>
                                        </p:cTn>
                                        <p:tgtEl>
                                          <p:spTgt spid="231"/>
                                        </p:tgtEl>
                                        <p:attrNameLst>
                                          <p:attrName>style.visibility</p:attrName>
                                        </p:attrNameLst>
                                      </p:cBhvr>
                                      <p:to>
                                        <p:strVal val="visible"/>
                                      </p:to>
                                    </p:set>
                                    <p:animEffect transition="in" filter="fade">
                                      <p:cBhvr>
                                        <p:cTn id="54" dur="1000"/>
                                        <p:tgtEl>
                                          <p:spTgt spid="231"/>
                                        </p:tgtEl>
                                      </p:cBhvr>
                                    </p:animEffect>
                                  </p:childTnLst>
                                </p:cTn>
                              </p:par>
                              <p:par>
                                <p:cTn id="55" presetID="10" presetClass="entr" presetSubtype="0" fill="hold" nodeType="withEffect">
                                  <p:stCondLst>
                                    <p:cond delay="0"/>
                                  </p:stCondLst>
                                  <p:childTnLst>
                                    <p:set>
                                      <p:cBhvr>
                                        <p:cTn id="56" dur="1" fill="hold">
                                          <p:stCondLst>
                                            <p:cond delay="0"/>
                                          </p:stCondLst>
                                        </p:cTn>
                                        <p:tgtEl>
                                          <p:spTgt spid="247"/>
                                        </p:tgtEl>
                                        <p:attrNameLst>
                                          <p:attrName>style.visibility</p:attrName>
                                        </p:attrNameLst>
                                      </p:cBhvr>
                                      <p:to>
                                        <p:strVal val="visible"/>
                                      </p:to>
                                    </p:set>
                                    <p:animEffect transition="in" filter="fade">
                                      <p:cBhvr>
                                        <p:cTn id="57" dur="1000"/>
                                        <p:tgtEl>
                                          <p:spTgt spid="247"/>
                                        </p:tgtEl>
                                      </p:cBhvr>
                                    </p:animEffect>
                                  </p:childTnLst>
                                </p:cTn>
                              </p:par>
                              <p:par>
                                <p:cTn id="58" presetID="10" presetClass="entr" presetSubtype="0" fill="hold" nodeType="withEffect">
                                  <p:stCondLst>
                                    <p:cond delay="0"/>
                                  </p:stCondLst>
                                  <p:childTnLst>
                                    <p:set>
                                      <p:cBhvr>
                                        <p:cTn id="59" dur="1" fill="hold">
                                          <p:stCondLst>
                                            <p:cond delay="0"/>
                                          </p:stCondLst>
                                        </p:cTn>
                                        <p:tgtEl>
                                          <p:spTgt spid="248"/>
                                        </p:tgtEl>
                                        <p:attrNameLst>
                                          <p:attrName>style.visibility</p:attrName>
                                        </p:attrNameLst>
                                      </p:cBhvr>
                                      <p:to>
                                        <p:strVal val="visible"/>
                                      </p:to>
                                    </p:set>
                                    <p:animEffect transition="in" filter="fade">
                                      <p:cBhvr>
                                        <p:cTn id="60" dur="1000"/>
                                        <p:tgtEl>
                                          <p:spTgt spid="248"/>
                                        </p:tgtEl>
                                      </p:cBhvr>
                                    </p:animEffect>
                                  </p:childTnLst>
                                </p:cTn>
                              </p:par>
                              <p:par>
                                <p:cTn id="61" presetID="10" presetClass="entr" presetSubtype="0" fill="hold" nodeType="withEffect">
                                  <p:stCondLst>
                                    <p:cond delay="0"/>
                                  </p:stCondLst>
                                  <p:childTnLst>
                                    <p:set>
                                      <p:cBhvr>
                                        <p:cTn id="62" dur="1" fill="hold">
                                          <p:stCondLst>
                                            <p:cond delay="0"/>
                                          </p:stCondLst>
                                        </p:cTn>
                                        <p:tgtEl>
                                          <p:spTgt spid="249"/>
                                        </p:tgtEl>
                                        <p:attrNameLst>
                                          <p:attrName>style.visibility</p:attrName>
                                        </p:attrNameLst>
                                      </p:cBhvr>
                                      <p:to>
                                        <p:strVal val="visible"/>
                                      </p:to>
                                    </p:set>
                                    <p:animEffect transition="in" filter="fade">
                                      <p:cBhvr>
                                        <p:cTn id="63" dur="1000"/>
                                        <p:tgtEl>
                                          <p:spTgt spid="2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41"/>
                                        </p:tgtEl>
                                        <p:attrNameLst>
                                          <p:attrName>style.visibility</p:attrName>
                                        </p:attrNameLst>
                                      </p:cBhvr>
                                      <p:to>
                                        <p:strVal val="visible"/>
                                      </p:to>
                                    </p:set>
                                    <p:animEffect transition="in" filter="fade">
                                      <p:cBhvr>
                                        <p:cTn id="68" dur="1000"/>
                                        <p:tgtEl>
                                          <p:spTgt spid="24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30"/>
                                        </p:tgtEl>
                                        <p:attrNameLst>
                                          <p:attrName>style.visibility</p:attrName>
                                        </p:attrNameLst>
                                      </p:cBhvr>
                                      <p:to>
                                        <p:strVal val="visible"/>
                                      </p:to>
                                    </p:set>
                                    <p:animEffect transition="in" filter="fade">
                                      <p:cBhvr>
                                        <p:cTn id="73" dur="1000"/>
                                        <p:tgtEl>
                                          <p:spTgt spid="230"/>
                                        </p:tgtEl>
                                      </p:cBhvr>
                                    </p:animEffect>
                                  </p:childTnLst>
                                </p:cTn>
                              </p:par>
                              <p:par>
                                <p:cTn id="74" presetID="10" presetClass="entr" presetSubtype="0" fill="hold" nodeType="withEffect">
                                  <p:stCondLst>
                                    <p:cond delay="0"/>
                                  </p:stCondLst>
                                  <p:childTnLst>
                                    <p:set>
                                      <p:cBhvr>
                                        <p:cTn id="75" dur="1" fill="hold">
                                          <p:stCondLst>
                                            <p:cond delay="0"/>
                                          </p:stCondLst>
                                        </p:cTn>
                                        <p:tgtEl>
                                          <p:spTgt spid="233"/>
                                        </p:tgtEl>
                                        <p:attrNameLst>
                                          <p:attrName>style.visibility</p:attrName>
                                        </p:attrNameLst>
                                      </p:cBhvr>
                                      <p:to>
                                        <p:strVal val="visible"/>
                                      </p:to>
                                    </p:set>
                                    <p:animEffect transition="in" filter="fade">
                                      <p:cBhvr>
                                        <p:cTn id="76" dur="1000"/>
                                        <p:tgtEl>
                                          <p:spTgt spid="233"/>
                                        </p:tgtEl>
                                      </p:cBhvr>
                                    </p:animEffect>
                                  </p:childTnLst>
                                </p:cTn>
                              </p:par>
                              <p:par>
                                <p:cTn id="77" presetID="10" presetClass="entr" presetSubtype="0" fill="hold" nodeType="withEffect">
                                  <p:stCondLst>
                                    <p:cond delay="0"/>
                                  </p:stCondLst>
                                  <p:childTnLst>
                                    <p:set>
                                      <p:cBhvr>
                                        <p:cTn id="78" dur="1" fill="hold">
                                          <p:stCondLst>
                                            <p:cond delay="0"/>
                                          </p:stCondLst>
                                        </p:cTn>
                                        <p:tgtEl>
                                          <p:spTgt spid="235"/>
                                        </p:tgtEl>
                                        <p:attrNameLst>
                                          <p:attrName>style.visibility</p:attrName>
                                        </p:attrNameLst>
                                      </p:cBhvr>
                                      <p:to>
                                        <p:strVal val="visible"/>
                                      </p:to>
                                    </p:set>
                                    <p:animEffect transition="in" filter="fade">
                                      <p:cBhvr>
                                        <p:cTn id="79" dur="1000"/>
                                        <p:tgtEl>
                                          <p:spTgt spid="235"/>
                                        </p:tgtEl>
                                      </p:cBhvr>
                                    </p:animEffect>
                                  </p:childTnLst>
                                </p:cTn>
                              </p:par>
                              <p:par>
                                <p:cTn id="80" presetID="10" presetClass="entr" presetSubtype="0" fill="hold" nodeType="withEffect">
                                  <p:stCondLst>
                                    <p:cond delay="0"/>
                                  </p:stCondLst>
                                  <p:childTnLst>
                                    <p:set>
                                      <p:cBhvr>
                                        <p:cTn id="81" dur="1" fill="hold">
                                          <p:stCondLst>
                                            <p:cond delay="0"/>
                                          </p:stCondLst>
                                        </p:cTn>
                                        <p:tgtEl>
                                          <p:spTgt spid="237"/>
                                        </p:tgtEl>
                                        <p:attrNameLst>
                                          <p:attrName>style.visibility</p:attrName>
                                        </p:attrNameLst>
                                      </p:cBhvr>
                                      <p:to>
                                        <p:strVal val="visible"/>
                                      </p:to>
                                    </p:set>
                                    <p:animEffect transition="in" filter="fade">
                                      <p:cBhvr>
                                        <p:cTn id="82" dur="1000"/>
                                        <p:tgtEl>
                                          <p:spTgt spid="23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2"/>
                                        </p:tgtEl>
                                        <p:attrNameLst>
                                          <p:attrName>style.visibility</p:attrName>
                                        </p:attrNameLst>
                                      </p:cBhvr>
                                      <p:to>
                                        <p:strVal val="visible"/>
                                      </p:to>
                                    </p:set>
                                    <p:animEffect transition="in" filter="fade">
                                      <p:cBhvr>
                                        <p:cTn id="87" dur="1000"/>
                                        <p:tgtEl>
                                          <p:spTgt spid="232"/>
                                        </p:tgtEl>
                                      </p:cBhvr>
                                    </p:animEffect>
                                  </p:childTnLst>
                                </p:cTn>
                              </p:par>
                              <p:par>
                                <p:cTn id="88" presetID="10" presetClass="entr" presetSubtype="0" fill="hold" nodeType="withEffect">
                                  <p:stCondLst>
                                    <p:cond delay="0"/>
                                  </p:stCondLst>
                                  <p:childTnLst>
                                    <p:set>
                                      <p:cBhvr>
                                        <p:cTn id="89" dur="1" fill="hold">
                                          <p:stCondLst>
                                            <p:cond delay="0"/>
                                          </p:stCondLst>
                                        </p:cTn>
                                        <p:tgtEl>
                                          <p:spTgt spid="234"/>
                                        </p:tgtEl>
                                        <p:attrNameLst>
                                          <p:attrName>style.visibility</p:attrName>
                                        </p:attrNameLst>
                                      </p:cBhvr>
                                      <p:to>
                                        <p:strVal val="visible"/>
                                      </p:to>
                                    </p:set>
                                    <p:animEffect transition="in" filter="fade">
                                      <p:cBhvr>
                                        <p:cTn id="90" dur="1000"/>
                                        <p:tgtEl>
                                          <p:spTgt spid="234"/>
                                        </p:tgtEl>
                                      </p:cBhvr>
                                    </p:animEffect>
                                  </p:childTnLst>
                                </p:cTn>
                              </p:par>
                              <p:par>
                                <p:cTn id="91" presetID="10" presetClass="entr" presetSubtype="0" fill="hold" nodeType="withEffect">
                                  <p:stCondLst>
                                    <p:cond delay="0"/>
                                  </p:stCondLst>
                                  <p:childTnLst>
                                    <p:set>
                                      <p:cBhvr>
                                        <p:cTn id="92" dur="1" fill="hold">
                                          <p:stCondLst>
                                            <p:cond delay="0"/>
                                          </p:stCondLst>
                                        </p:cTn>
                                        <p:tgtEl>
                                          <p:spTgt spid="236"/>
                                        </p:tgtEl>
                                        <p:attrNameLst>
                                          <p:attrName>style.visibility</p:attrName>
                                        </p:attrNameLst>
                                      </p:cBhvr>
                                      <p:to>
                                        <p:strVal val="visible"/>
                                      </p:to>
                                    </p:set>
                                    <p:animEffect transition="in" filter="fade">
                                      <p:cBhvr>
                                        <p:cTn id="93" dur="1000"/>
                                        <p:tgtEl>
                                          <p:spTgt spid="236"/>
                                        </p:tgtEl>
                                      </p:cBhvr>
                                    </p:animEffect>
                                  </p:childTnLst>
                                </p:cTn>
                              </p:par>
                              <p:par>
                                <p:cTn id="94" presetID="10" presetClass="entr" presetSubtype="0" fill="hold" nodeType="withEffect">
                                  <p:stCondLst>
                                    <p:cond delay="0"/>
                                  </p:stCondLst>
                                  <p:childTnLst>
                                    <p:set>
                                      <p:cBhvr>
                                        <p:cTn id="95" dur="1" fill="hold">
                                          <p:stCondLst>
                                            <p:cond delay="0"/>
                                          </p:stCondLst>
                                        </p:cTn>
                                        <p:tgtEl>
                                          <p:spTgt spid="238"/>
                                        </p:tgtEl>
                                        <p:attrNameLst>
                                          <p:attrName>style.visibility</p:attrName>
                                        </p:attrNameLst>
                                      </p:cBhvr>
                                      <p:to>
                                        <p:strVal val="visible"/>
                                      </p:to>
                                    </p:set>
                                    <p:animEffect transition="in" filter="fade">
                                      <p:cBhvr>
                                        <p:cTn id="96" dur="1000"/>
                                        <p:tgtEl>
                                          <p:spTgt spid="23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250"/>
                                        </p:tgtEl>
                                        <p:attrNameLst>
                                          <p:attrName>style.visibility</p:attrName>
                                        </p:attrNameLst>
                                      </p:cBhvr>
                                      <p:to>
                                        <p:strVal val="visible"/>
                                      </p:to>
                                    </p:set>
                                    <p:animEffect transition="in" filter="fade">
                                      <p:cBhvr>
                                        <p:cTn id="101" dur="1000"/>
                                        <p:tgtEl>
                                          <p:spTgt spid="250"/>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39"/>
                                        </p:tgtEl>
                                        <p:attrNameLst>
                                          <p:attrName>style.visibility</p:attrName>
                                        </p:attrNameLst>
                                      </p:cBhvr>
                                      <p:to>
                                        <p:strVal val="visible"/>
                                      </p:to>
                                    </p:set>
                                    <p:animEffect transition="in" filter="fade">
                                      <p:cBhvr>
                                        <p:cTn id="106" dur="1000"/>
                                        <p:tgtEl>
                                          <p:spTgt spid="239"/>
                                        </p:tgtEl>
                                      </p:cBhvr>
                                    </p:animEffect>
                                  </p:childTnLst>
                                </p:cTn>
                              </p:par>
                              <p:par>
                                <p:cTn id="107" presetID="10" presetClass="entr" presetSubtype="0" fill="hold" nodeType="withEffect">
                                  <p:stCondLst>
                                    <p:cond delay="0"/>
                                  </p:stCondLst>
                                  <p:childTnLst>
                                    <p:set>
                                      <p:cBhvr>
                                        <p:cTn id="108" dur="1" fill="hold">
                                          <p:stCondLst>
                                            <p:cond delay="0"/>
                                          </p:stCondLst>
                                        </p:cTn>
                                        <p:tgtEl>
                                          <p:spTgt spid="240"/>
                                        </p:tgtEl>
                                        <p:attrNameLst>
                                          <p:attrName>style.visibility</p:attrName>
                                        </p:attrNameLst>
                                      </p:cBhvr>
                                      <p:to>
                                        <p:strVal val="visible"/>
                                      </p:to>
                                    </p:set>
                                    <p:animEffect transition="in" filter="fade">
                                      <p:cBhvr>
                                        <p:cTn id="109" dur="1000"/>
                                        <p:tgtEl>
                                          <p:spTgt spid="240"/>
                                        </p:tgtEl>
                                      </p:cBhvr>
                                    </p:animEffect>
                                  </p:childTnLst>
                                </p:cTn>
                              </p:par>
                              <p:par>
                                <p:cTn id="110" presetID="10" presetClass="entr" presetSubtype="0" fill="hold" nodeType="withEffect">
                                  <p:stCondLst>
                                    <p:cond delay="0"/>
                                  </p:stCondLst>
                                  <p:childTnLst>
                                    <p:set>
                                      <p:cBhvr>
                                        <p:cTn id="111" dur="1" fill="hold">
                                          <p:stCondLst>
                                            <p:cond delay="0"/>
                                          </p:stCondLst>
                                        </p:cTn>
                                        <p:tgtEl>
                                          <p:spTgt spid="242"/>
                                        </p:tgtEl>
                                        <p:attrNameLst>
                                          <p:attrName>style.visibility</p:attrName>
                                        </p:attrNameLst>
                                      </p:cBhvr>
                                      <p:to>
                                        <p:strVal val="visible"/>
                                      </p:to>
                                    </p:set>
                                    <p:animEffect transition="in" filter="fade">
                                      <p:cBhvr>
                                        <p:cTn id="112" dur="1000"/>
                                        <p:tgtEl>
                                          <p:spTgt spid="242"/>
                                        </p:tgtEl>
                                      </p:cBhvr>
                                    </p:animEffect>
                                  </p:childTnLst>
                                </p:cTn>
                              </p:par>
                              <p:par>
                                <p:cTn id="113" presetID="10" presetClass="entr" presetSubtype="0" fill="hold" nodeType="withEffect">
                                  <p:stCondLst>
                                    <p:cond delay="0"/>
                                  </p:stCondLst>
                                  <p:childTnLst>
                                    <p:set>
                                      <p:cBhvr>
                                        <p:cTn id="114" dur="1" fill="hold">
                                          <p:stCondLst>
                                            <p:cond delay="0"/>
                                          </p:stCondLst>
                                        </p:cTn>
                                        <p:tgtEl>
                                          <p:spTgt spid="243"/>
                                        </p:tgtEl>
                                        <p:attrNameLst>
                                          <p:attrName>style.visibility</p:attrName>
                                        </p:attrNameLst>
                                      </p:cBhvr>
                                      <p:to>
                                        <p:strVal val="visible"/>
                                      </p:to>
                                    </p:set>
                                    <p:animEffect transition="in" filter="fade">
                                      <p:cBhvr>
                                        <p:cTn id="115" dur="1000"/>
                                        <p:tgtEl>
                                          <p:spTgt spid="2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19"/>
                                        </p:tgtEl>
                                        <p:attrNameLst>
                                          <p:attrName>style.visibility</p:attrName>
                                        </p:attrNameLst>
                                      </p:cBhvr>
                                      <p:to>
                                        <p:strVal val="visible"/>
                                      </p:to>
                                    </p:set>
                                    <p:animEffect transition="in" filter="fade">
                                      <p:cBhvr>
                                        <p:cTn id="118"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coalesce</a:t>
            </a:r>
            <a:endParaRPr/>
          </a:p>
        </p:txBody>
      </p:sp>
      <p:sp>
        <p:nvSpPr>
          <p:cNvPr id="1550" name="Google Shape;1550;p162"/>
          <p:cNvSpPr/>
          <p:nvPr/>
        </p:nvSpPr>
        <p:spPr>
          <a:xfrm>
            <a:off x="476250" y="1359475"/>
            <a:ext cx="1255500" cy="34896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62"/>
          <p:cNvSpPr/>
          <p:nvPr/>
        </p:nvSpPr>
        <p:spPr>
          <a:xfrm>
            <a:off x="671100" y="1470288"/>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62"/>
          <p:cNvSpPr/>
          <p:nvPr/>
        </p:nvSpPr>
        <p:spPr>
          <a:xfrm>
            <a:off x="671100" y="3132000"/>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62"/>
          <p:cNvSpPr/>
          <p:nvPr/>
        </p:nvSpPr>
        <p:spPr>
          <a:xfrm>
            <a:off x="671100" y="2301150"/>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62"/>
          <p:cNvSpPr/>
          <p:nvPr/>
        </p:nvSpPr>
        <p:spPr>
          <a:xfrm>
            <a:off x="671100" y="3984925"/>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62"/>
          <p:cNvSpPr/>
          <p:nvPr/>
        </p:nvSpPr>
        <p:spPr>
          <a:xfrm>
            <a:off x="2893013" y="1359475"/>
            <a:ext cx="1255500" cy="34896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62"/>
          <p:cNvSpPr/>
          <p:nvPr/>
        </p:nvSpPr>
        <p:spPr>
          <a:xfrm>
            <a:off x="3087863" y="1470288"/>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62"/>
          <p:cNvSpPr/>
          <p:nvPr/>
        </p:nvSpPr>
        <p:spPr>
          <a:xfrm>
            <a:off x="3087863" y="3132000"/>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62"/>
          <p:cNvSpPr/>
          <p:nvPr/>
        </p:nvSpPr>
        <p:spPr>
          <a:xfrm>
            <a:off x="3087863" y="2301150"/>
            <a:ext cx="865800" cy="707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EMPTY</a:t>
            </a:r>
            <a:endParaRPr/>
          </a:p>
        </p:txBody>
      </p:sp>
      <p:sp>
        <p:nvSpPr>
          <p:cNvPr id="1559" name="Google Shape;1559;p162"/>
          <p:cNvSpPr/>
          <p:nvPr/>
        </p:nvSpPr>
        <p:spPr>
          <a:xfrm>
            <a:off x="3087863" y="3984925"/>
            <a:ext cx="865800" cy="707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EMPTY</a:t>
            </a:r>
            <a:endParaRPr/>
          </a:p>
        </p:txBody>
      </p:sp>
      <p:sp>
        <p:nvSpPr>
          <p:cNvPr id="1560" name="Google Shape;1560;p162"/>
          <p:cNvSpPr/>
          <p:nvPr/>
        </p:nvSpPr>
        <p:spPr>
          <a:xfrm>
            <a:off x="5309775" y="1359475"/>
            <a:ext cx="1255500" cy="34896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62"/>
          <p:cNvSpPr/>
          <p:nvPr/>
        </p:nvSpPr>
        <p:spPr>
          <a:xfrm>
            <a:off x="5504625" y="1470288"/>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62"/>
          <p:cNvSpPr/>
          <p:nvPr/>
        </p:nvSpPr>
        <p:spPr>
          <a:xfrm>
            <a:off x="5429763" y="3984925"/>
            <a:ext cx="865800" cy="7074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62"/>
          <p:cNvSpPr/>
          <p:nvPr/>
        </p:nvSpPr>
        <p:spPr>
          <a:xfrm>
            <a:off x="7576800" y="1359475"/>
            <a:ext cx="1255500" cy="34896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62"/>
          <p:cNvSpPr/>
          <p:nvPr/>
        </p:nvSpPr>
        <p:spPr>
          <a:xfrm>
            <a:off x="7771650" y="1947438"/>
            <a:ext cx="865800" cy="7074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62"/>
          <p:cNvSpPr/>
          <p:nvPr/>
        </p:nvSpPr>
        <p:spPr>
          <a:xfrm>
            <a:off x="7771650" y="3378775"/>
            <a:ext cx="865800" cy="7074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6" name="Google Shape;1566;p162"/>
          <p:cNvCxnSpPr>
            <a:stCxn id="1551" idx="3"/>
            <a:endCxn id="1556" idx="1"/>
          </p:cNvCxnSpPr>
          <p:nvPr/>
        </p:nvCxnSpPr>
        <p:spPr>
          <a:xfrm>
            <a:off x="1536900" y="1823988"/>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67" name="Google Shape;1567;p162"/>
          <p:cNvCxnSpPr>
            <a:stCxn id="1553" idx="3"/>
            <a:endCxn id="1558" idx="1"/>
          </p:cNvCxnSpPr>
          <p:nvPr/>
        </p:nvCxnSpPr>
        <p:spPr>
          <a:xfrm>
            <a:off x="1536900" y="2654850"/>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68" name="Google Shape;1568;p162"/>
          <p:cNvCxnSpPr>
            <a:stCxn id="1552" idx="3"/>
            <a:endCxn id="1557" idx="1"/>
          </p:cNvCxnSpPr>
          <p:nvPr/>
        </p:nvCxnSpPr>
        <p:spPr>
          <a:xfrm>
            <a:off x="1536900" y="3485700"/>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69" name="Google Shape;1569;p162"/>
          <p:cNvCxnSpPr>
            <a:stCxn id="1554" idx="3"/>
            <a:endCxn id="1559" idx="1"/>
          </p:cNvCxnSpPr>
          <p:nvPr/>
        </p:nvCxnSpPr>
        <p:spPr>
          <a:xfrm>
            <a:off x="1536900" y="4338625"/>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70" name="Google Shape;1570;p162"/>
          <p:cNvCxnSpPr>
            <a:stCxn id="1556" idx="3"/>
            <a:endCxn id="1561" idx="1"/>
          </p:cNvCxnSpPr>
          <p:nvPr/>
        </p:nvCxnSpPr>
        <p:spPr>
          <a:xfrm>
            <a:off x="3953663" y="1823988"/>
            <a:ext cx="1551000" cy="0"/>
          </a:xfrm>
          <a:prstGeom prst="straightConnector1">
            <a:avLst/>
          </a:prstGeom>
          <a:noFill/>
          <a:ln w="9525" cap="flat" cmpd="sng">
            <a:solidFill>
              <a:srgbClr val="BF9000"/>
            </a:solidFill>
            <a:prstDash val="solid"/>
            <a:round/>
            <a:headEnd type="none" w="med" len="med"/>
            <a:tailEnd type="triangle" w="med" len="med"/>
          </a:ln>
        </p:spPr>
      </p:cxnSp>
      <p:cxnSp>
        <p:nvCxnSpPr>
          <p:cNvPr id="1571" name="Google Shape;1571;p162"/>
          <p:cNvCxnSpPr>
            <a:stCxn id="1557" idx="3"/>
            <a:endCxn id="1562" idx="1"/>
          </p:cNvCxnSpPr>
          <p:nvPr/>
        </p:nvCxnSpPr>
        <p:spPr>
          <a:xfrm>
            <a:off x="3953663" y="3485700"/>
            <a:ext cx="1476000" cy="852900"/>
          </a:xfrm>
          <a:prstGeom prst="straightConnector1">
            <a:avLst/>
          </a:prstGeom>
          <a:noFill/>
          <a:ln w="9525" cap="flat" cmpd="sng">
            <a:solidFill>
              <a:srgbClr val="BF9000"/>
            </a:solidFill>
            <a:prstDash val="solid"/>
            <a:round/>
            <a:headEnd type="none" w="med" len="med"/>
            <a:tailEnd type="triangle" w="med" len="med"/>
          </a:ln>
        </p:spPr>
      </p:cxnSp>
      <p:cxnSp>
        <p:nvCxnSpPr>
          <p:cNvPr id="1572" name="Google Shape;1572;p162"/>
          <p:cNvCxnSpPr>
            <a:stCxn id="1561" idx="3"/>
            <a:endCxn id="1564" idx="1"/>
          </p:cNvCxnSpPr>
          <p:nvPr/>
        </p:nvCxnSpPr>
        <p:spPr>
          <a:xfrm>
            <a:off x="6370425" y="1823988"/>
            <a:ext cx="1401300" cy="477300"/>
          </a:xfrm>
          <a:prstGeom prst="straightConnector1">
            <a:avLst/>
          </a:prstGeom>
          <a:noFill/>
          <a:ln w="9525" cap="flat" cmpd="sng">
            <a:solidFill>
              <a:srgbClr val="BF9000"/>
            </a:solidFill>
            <a:prstDash val="solid"/>
            <a:round/>
            <a:headEnd type="none" w="med" len="med"/>
            <a:tailEnd type="stealth" w="med" len="med"/>
          </a:ln>
        </p:spPr>
      </p:cxnSp>
      <p:cxnSp>
        <p:nvCxnSpPr>
          <p:cNvPr id="1573" name="Google Shape;1573;p162"/>
          <p:cNvCxnSpPr>
            <a:stCxn id="1561" idx="3"/>
            <a:endCxn id="1565" idx="1"/>
          </p:cNvCxnSpPr>
          <p:nvPr/>
        </p:nvCxnSpPr>
        <p:spPr>
          <a:xfrm>
            <a:off x="6370425" y="1823988"/>
            <a:ext cx="1401300" cy="1908600"/>
          </a:xfrm>
          <a:prstGeom prst="straightConnector1">
            <a:avLst/>
          </a:prstGeom>
          <a:noFill/>
          <a:ln w="9525" cap="flat" cmpd="sng">
            <a:solidFill>
              <a:srgbClr val="BF9000"/>
            </a:solidFill>
            <a:prstDash val="solid"/>
            <a:round/>
            <a:headEnd type="none" w="med" len="med"/>
            <a:tailEnd type="triangle" w="med" len="med"/>
          </a:ln>
        </p:spPr>
      </p:cxnSp>
      <p:cxnSp>
        <p:nvCxnSpPr>
          <p:cNvPr id="1574" name="Google Shape;1574;p162"/>
          <p:cNvCxnSpPr>
            <a:stCxn id="1562" idx="3"/>
            <a:endCxn id="1564" idx="1"/>
          </p:cNvCxnSpPr>
          <p:nvPr/>
        </p:nvCxnSpPr>
        <p:spPr>
          <a:xfrm rot="10800000" flipH="1">
            <a:off x="6295563" y="2301025"/>
            <a:ext cx="1476000" cy="2037600"/>
          </a:xfrm>
          <a:prstGeom prst="straightConnector1">
            <a:avLst/>
          </a:prstGeom>
          <a:noFill/>
          <a:ln w="9525" cap="flat" cmpd="sng">
            <a:solidFill>
              <a:srgbClr val="BF9000"/>
            </a:solidFill>
            <a:prstDash val="solid"/>
            <a:round/>
            <a:headEnd type="none" w="med" len="med"/>
            <a:tailEnd type="triangle" w="med" len="med"/>
          </a:ln>
        </p:spPr>
      </p:cxnSp>
      <p:cxnSp>
        <p:nvCxnSpPr>
          <p:cNvPr id="1575" name="Google Shape;1575;p162"/>
          <p:cNvCxnSpPr>
            <a:stCxn id="1562" idx="3"/>
            <a:endCxn id="1565" idx="1"/>
          </p:cNvCxnSpPr>
          <p:nvPr/>
        </p:nvCxnSpPr>
        <p:spPr>
          <a:xfrm rot="10800000" flipH="1">
            <a:off x="6295563" y="3732625"/>
            <a:ext cx="1476000" cy="606000"/>
          </a:xfrm>
          <a:prstGeom prst="straightConnector1">
            <a:avLst/>
          </a:prstGeom>
          <a:noFill/>
          <a:ln w="9525" cap="flat" cmpd="sng">
            <a:solidFill>
              <a:srgbClr val="BF9000"/>
            </a:solidFill>
            <a:prstDash val="solid"/>
            <a:round/>
            <a:headEnd type="none" w="med" len="med"/>
            <a:tailEnd type="triangle" w="med" len="med"/>
          </a:ln>
        </p:spPr>
      </p:cxnSp>
      <p:cxnSp>
        <p:nvCxnSpPr>
          <p:cNvPr id="1576" name="Google Shape;1576;p162"/>
          <p:cNvCxnSpPr>
            <a:stCxn id="1558" idx="3"/>
            <a:endCxn id="1561" idx="1"/>
          </p:cNvCxnSpPr>
          <p:nvPr/>
        </p:nvCxnSpPr>
        <p:spPr>
          <a:xfrm rot="10800000" flipH="1">
            <a:off x="3953663" y="1823850"/>
            <a:ext cx="1551000" cy="831000"/>
          </a:xfrm>
          <a:prstGeom prst="straightConnector1">
            <a:avLst/>
          </a:prstGeom>
          <a:noFill/>
          <a:ln w="9525" cap="flat" cmpd="sng">
            <a:solidFill>
              <a:srgbClr val="BF9000"/>
            </a:solidFill>
            <a:prstDash val="solid"/>
            <a:round/>
            <a:headEnd type="none" w="med" len="med"/>
            <a:tailEnd type="triangle" w="med" len="med"/>
          </a:ln>
        </p:spPr>
      </p:cxnSp>
      <p:cxnSp>
        <p:nvCxnSpPr>
          <p:cNvPr id="1577" name="Google Shape;1577;p162"/>
          <p:cNvCxnSpPr>
            <a:stCxn id="1559" idx="3"/>
            <a:endCxn id="1562" idx="1"/>
          </p:cNvCxnSpPr>
          <p:nvPr/>
        </p:nvCxnSpPr>
        <p:spPr>
          <a:xfrm>
            <a:off x="3953663" y="4338625"/>
            <a:ext cx="1476000" cy="0"/>
          </a:xfrm>
          <a:prstGeom prst="straightConnector1">
            <a:avLst/>
          </a:prstGeom>
          <a:noFill/>
          <a:ln w="9525" cap="flat" cmpd="sng">
            <a:solidFill>
              <a:srgbClr val="BF9000"/>
            </a:solidFill>
            <a:prstDash val="solid"/>
            <a:round/>
            <a:headEnd type="none" w="med" len="med"/>
            <a:tailEnd type="triangle" w="med" len="med"/>
          </a:ln>
        </p:spPr>
      </p:cxnSp>
      <p:sp>
        <p:nvSpPr>
          <p:cNvPr id="1578" name="Google Shape;1578;p162"/>
          <p:cNvSpPr txBox="1"/>
          <p:nvPr/>
        </p:nvSpPr>
        <p:spPr>
          <a:xfrm>
            <a:off x="5309775" y="962850"/>
            <a:ext cx="14760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Source Code Pro"/>
                <a:ea typeface="Source Code Pro"/>
                <a:cs typeface="Source Code Pro"/>
                <a:sym typeface="Source Code Pro"/>
              </a:rPr>
              <a:t>coalesce(2)</a:t>
            </a:r>
            <a:endParaRPr sz="1200" b="1">
              <a:latin typeface="Source Code Pro"/>
              <a:ea typeface="Source Code Pro"/>
              <a:cs typeface="Source Code Pro"/>
              <a:sym typeface="Source Code Pro"/>
            </a:endParaRPr>
          </a:p>
          <a:p>
            <a:pPr marL="0" lvl="0" indent="0" algn="l" rtl="0">
              <a:spcBef>
                <a:spcPts val="0"/>
              </a:spcBef>
              <a:spcAft>
                <a:spcPts val="0"/>
              </a:spcAft>
              <a:buNone/>
            </a:pPr>
            <a:endParaRPr>
              <a:latin typeface="Open Sans"/>
              <a:ea typeface="Open Sans"/>
              <a:cs typeface="Open Sans"/>
              <a:sym typeface="Open Sans"/>
            </a:endParaRPr>
          </a:p>
        </p:txBody>
      </p:sp>
      <p:sp>
        <p:nvSpPr>
          <p:cNvPr id="1579" name="Google Shape;1579;p162"/>
          <p:cNvSpPr txBox="1"/>
          <p:nvPr/>
        </p:nvSpPr>
        <p:spPr>
          <a:xfrm>
            <a:off x="6565275" y="1258938"/>
            <a:ext cx="4987500" cy="5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Open Sans"/>
                <a:ea typeface="Open Sans"/>
                <a:cs typeface="Open Sans"/>
                <a:sym typeface="Open Sans"/>
              </a:rPr>
              <a:t>Less tasks</a:t>
            </a:r>
            <a:endParaRPr sz="1200">
              <a:latin typeface="Open Sans"/>
              <a:ea typeface="Open Sans"/>
              <a:cs typeface="Open Sans"/>
              <a:sym typeface="Open Sans"/>
            </a:endParaRPr>
          </a:p>
          <a:p>
            <a:pPr marL="0" lvl="0" indent="0" algn="l" rtl="0">
              <a:spcBef>
                <a:spcPts val="0"/>
              </a:spcBef>
              <a:spcAft>
                <a:spcPts val="0"/>
              </a:spcAft>
              <a:buNone/>
            </a:pPr>
            <a:r>
              <a:rPr lang="en-GB" sz="1200">
                <a:latin typeface="Open Sans"/>
                <a:ea typeface="Open Sans"/>
                <a:cs typeface="Open Sans"/>
                <a:sym typeface="Open Sans"/>
              </a:rPr>
              <a:t>launched </a:t>
            </a:r>
            <a:endParaRPr sz="1200">
              <a:latin typeface="Open Sans"/>
              <a:ea typeface="Open Sans"/>
              <a:cs typeface="Open Sans"/>
              <a:sym typeface="Open Sans"/>
            </a:endParaRPr>
          </a:p>
          <a:p>
            <a:pPr marL="0" lvl="0" indent="0" algn="l" rtl="0">
              <a:spcBef>
                <a:spcPts val="0"/>
              </a:spcBef>
              <a:spcAft>
                <a:spcPts val="0"/>
              </a:spcAft>
              <a:buNone/>
            </a:pPr>
            <a:r>
              <a:rPr lang="en-GB" sz="1200">
                <a:latin typeface="Open Sans"/>
                <a:ea typeface="Open Sans"/>
                <a:cs typeface="Open Sans"/>
                <a:sym typeface="Open Sans"/>
              </a:rPr>
              <a:t>afterwards</a:t>
            </a:r>
            <a:endParaRPr sz="12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8"/>
                                        </p:tgtEl>
                                        <p:attrNameLst>
                                          <p:attrName>style.visibility</p:attrName>
                                        </p:attrNameLst>
                                      </p:cBhvr>
                                      <p:to>
                                        <p:strVal val="visible"/>
                                      </p:to>
                                    </p:set>
                                    <p:animEffect transition="in" filter="fade">
                                      <p:cBhvr>
                                        <p:cTn id="7" dur="1000"/>
                                        <p:tgtEl>
                                          <p:spTgt spid="15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0"/>
                                        </p:tgtEl>
                                        <p:attrNameLst>
                                          <p:attrName>style.visibility</p:attrName>
                                        </p:attrNameLst>
                                      </p:cBhvr>
                                      <p:to>
                                        <p:strVal val="visible"/>
                                      </p:to>
                                    </p:set>
                                    <p:animEffect transition="in" filter="fade">
                                      <p:cBhvr>
                                        <p:cTn id="12" dur="1000"/>
                                        <p:tgtEl>
                                          <p:spTgt spid="1560"/>
                                        </p:tgtEl>
                                      </p:cBhvr>
                                    </p:animEffect>
                                  </p:childTnLst>
                                </p:cTn>
                              </p:par>
                              <p:par>
                                <p:cTn id="13" presetID="10" presetClass="entr" presetSubtype="0" fill="hold" nodeType="withEffect">
                                  <p:stCondLst>
                                    <p:cond delay="0"/>
                                  </p:stCondLst>
                                  <p:childTnLst>
                                    <p:set>
                                      <p:cBhvr>
                                        <p:cTn id="14" dur="1" fill="hold">
                                          <p:stCondLst>
                                            <p:cond delay="0"/>
                                          </p:stCondLst>
                                        </p:cTn>
                                        <p:tgtEl>
                                          <p:spTgt spid="1561"/>
                                        </p:tgtEl>
                                        <p:attrNameLst>
                                          <p:attrName>style.visibility</p:attrName>
                                        </p:attrNameLst>
                                      </p:cBhvr>
                                      <p:to>
                                        <p:strVal val="visible"/>
                                      </p:to>
                                    </p:set>
                                    <p:animEffect transition="in" filter="fade">
                                      <p:cBhvr>
                                        <p:cTn id="15" dur="1000"/>
                                        <p:tgtEl>
                                          <p:spTgt spid="1561"/>
                                        </p:tgtEl>
                                      </p:cBhvr>
                                    </p:animEffect>
                                  </p:childTnLst>
                                </p:cTn>
                              </p:par>
                              <p:par>
                                <p:cTn id="16" presetID="10" presetClass="entr" presetSubtype="0"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Effect transition="in" filter="fade">
                                      <p:cBhvr>
                                        <p:cTn id="18" dur="1000"/>
                                        <p:tgtEl>
                                          <p:spTgt spid="15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70"/>
                                        </p:tgtEl>
                                        <p:attrNameLst>
                                          <p:attrName>style.visibility</p:attrName>
                                        </p:attrNameLst>
                                      </p:cBhvr>
                                      <p:to>
                                        <p:strVal val="visible"/>
                                      </p:to>
                                    </p:set>
                                    <p:animEffect transition="in" filter="fade">
                                      <p:cBhvr>
                                        <p:cTn id="23" dur="1000"/>
                                        <p:tgtEl>
                                          <p:spTgt spid="1570"/>
                                        </p:tgtEl>
                                      </p:cBhvr>
                                    </p:animEffect>
                                  </p:childTnLst>
                                </p:cTn>
                              </p:par>
                              <p:par>
                                <p:cTn id="24" presetID="10" presetClass="entr" presetSubtype="0" fill="hold" nodeType="withEffect">
                                  <p:stCondLst>
                                    <p:cond delay="0"/>
                                  </p:stCondLst>
                                  <p:childTnLst>
                                    <p:set>
                                      <p:cBhvr>
                                        <p:cTn id="25" dur="1" fill="hold">
                                          <p:stCondLst>
                                            <p:cond delay="0"/>
                                          </p:stCondLst>
                                        </p:cTn>
                                        <p:tgtEl>
                                          <p:spTgt spid="1576"/>
                                        </p:tgtEl>
                                        <p:attrNameLst>
                                          <p:attrName>style.visibility</p:attrName>
                                        </p:attrNameLst>
                                      </p:cBhvr>
                                      <p:to>
                                        <p:strVal val="visible"/>
                                      </p:to>
                                    </p:set>
                                    <p:animEffect transition="in" filter="fade">
                                      <p:cBhvr>
                                        <p:cTn id="26" dur="1000"/>
                                        <p:tgtEl>
                                          <p:spTgt spid="15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71"/>
                                        </p:tgtEl>
                                        <p:attrNameLst>
                                          <p:attrName>style.visibility</p:attrName>
                                        </p:attrNameLst>
                                      </p:cBhvr>
                                      <p:to>
                                        <p:strVal val="visible"/>
                                      </p:to>
                                    </p:set>
                                    <p:animEffect transition="in" filter="fade">
                                      <p:cBhvr>
                                        <p:cTn id="31" dur="1000"/>
                                        <p:tgtEl>
                                          <p:spTgt spid="1571"/>
                                        </p:tgtEl>
                                      </p:cBhvr>
                                    </p:animEffect>
                                  </p:childTnLst>
                                </p:cTn>
                              </p:par>
                              <p:par>
                                <p:cTn id="32" presetID="10" presetClass="entr" presetSubtype="0" fill="hold" nodeType="withEffect">
                                  <p:stCondLst>
                                    <p:cond delay="0"/>
                                  </p:stCondLst>
                                  <p:childTnLst>
                                    <p:set>
                                      <p:cBhvr>
                                        <p:cTn id="33" dur="1" fill="hold">
                                          <p:stCondLst>
                                            <p:cond delay="0"/>
                                          </p:stCondLst>
                                        </p:cTn>
                                        <p:tgtEl>
                                          <p:spTgt spid="1577"/>
                                        </p:tgtEl>
                                        <p:attrNameLst>
                                          <p:attrName>style.visibility</p:attrName>
                                        </p:attrNameLst>
                                      </p:cBhvr>
                                      <p:to>
                                        <p:strVal val="visible"/>
                                      </p:to>
                                    </p:set>
                                    <p:animEffect transition="in" filter="fade">
                                      <p:cBhvr>
                                        <p:cTn id="34" dur="1000"/>
                                        <p:tgtEl>
                                          <p:spTgt spid="157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63"/>
                                        </p:tgtEl>
                                        <p:attrNameLst>
                                          <p:attrName>style.visibility</p:attrName>
                                        </p:attrNameLst>
                                      </p:cBhvr>
                                      <p:to>
                                        <p:strVal val="visible"/>
                                      </p:to>
                                    </p:set>
                                    <p:animEffect transition="in" filter="fade">
                                      <p:cBhvr>
                                        <p:cTn id="39" dur="1000"/>
                                        <p:tgtEl>
                                          <p:spTgt spid="1563"/>
                                        </p:tgtEl>
                                      </p:cBhvr>
                                    </p:animEffect>
                                  </p:childTnLst>
                                </p:cTn>
                              </p:par>
                              <p:par>
                                <p:cTn id="40" presetID="10" presetClass="entr" presetSubtype="0" fill="hold" nodeType="withEffect">
                                  <p:stCondLst>
                                    <p:cond delay="0"/>
                                  </p:stCondLst>
                                  <p:childTnLst>
                                    <p:set>
                                      <p:cBhvr>
                                        <p:cTn id="41" dur="1" fill="hold">
                                          <p:stCondLst>
                                            <p:cond delay="0"/>
                                          </p:stCondLst>
                                        </p:cTn>
                                        <p:tgtEl>
                                          <p:spTgt spid="1564"/>
                                        </p:tgtEl>
                                        <p:attrNameLst>
                                          <p:attrName>style.visibility</p:attrName>
                                        </p:attrNameLst>
                                      </p:cBhvr>
                                      <p:to>
                                        <p:strVal val="visible"/>
                                      </p:to>
                                    </p:set>
                                    <p:animEffect transition="in" filter="fade">
                                      <p:cBhvr>
                                        <p:cTn id="42" dur="1000"/>
                                        <p:tgtEl>
                                          <p:spTgt spid="1564"/>
                                        </p:tgtEl>
                                      </p:cBhvr>
                                    </p:animEffect>
                                  </p:childTnLst>
                                </p:cTn>
                              </p:par>
                              <p:par>
                                <p:cTn id="43" presetID="10" presetClass="entr" presetSubtype="0" fill="hold" nodeType="withEffect">
                                  <p:stCondLst>
                                    <p:cond delay="0"/>
                                  </p:stCondLst>
                                  <p:childTnLst>
                                    <p:set>
                                      <p:cBhvr>
                                        <p:cTn id="44" dur="1" fill="hold">
                                          <p:stCondLst>
                                            <p:cond delay="0"/>
                                          </p:stCondLst>
                                        </p:cTn>
                                        <p:tgtEl>
                                          <p:spTgt spid="1565"/>
                                        </p:tgtEl>
                                        <p:attrNameLst>
                                          <p:attrName>style.visibility</p:attrName>
                                        </p:attrNameLst>
                                      </p:cBhvr>
                                      <p:to>
                                        <p:strVal val="visible"/>
                                      </p:to>
                                    </p:set>
                                    <p:animEffect transition="in" filter="fade">
                                      <p:cBhvr>
                                        <p:cTn id="45" dur="1000"/>
                                        <p:tgtEl>
                                          <p:spTgt spid="1565"/>
                                        </p:tgtEl>
                                      </p:cBhvr>
                                    </p:animEffect>
                                  </p:childTnLst>
                                </p:cTn>
                              </p:par>
                              <p:par>
                                <p:cTn id="46" presetID="10" presetClass="entr" presetSubtype="0" fill="hold" nodeType="withEffect">
                                  <p:stCondLst>
                                    <p:cond delay="0"/>
                                  </p:stCondLst>
                                  <p:childTnLst>
                                    <p:set>
                                      <p:cBhvr>
                                        <p:cTn id="47" dur="1" fill="hold">
                                          <p:stCondLst>
                                            <p:cond delay="0"/>
                                          </p:stCondLst>
                                        </p:cTn>
                                        <p:tgtEl>
                                          <p:spTgt spid="1572"/>
                                        </p:tgtEl>
                                        <p:attrNameLst>
                                          <p:attrName>style.visibility</p:attrName>
                                        </p:attrNameLst>
                                      </p:cBhvr>
                                      <p:to>
                                        <p:strVal val="visible"/>
                                      </p:to>
                                    </p:set>
                                    <p:animEffect transition="in" filter="fade">
                                      <p:cBhvr>
                                        <p:cTn id="48" dur="1000"/>
                                        <p:tgtEl>
                                          <p:spTgt spid="1572"/>
                                        </p:tgtEl>
                                      </p:cBhvr>
                                    </p:animEffect>
                                  </p:childTnLst>
                                </p:cTn>
                              </p:par>
                              <p:par>
                                <p:cTn id="49" presetID="10" presetClass="entr" presetSubtype="0" fill="hold" nodeType="withEffect">
                                  <p:stCondLst>
                                    <p:cond delay="0"/>
                                  </p:stCondLst>
                                  <p:childTnLst>
                                    <p:set>
                                      <p:cBhvr>
                                        <p:cTn id="50" dur="1" fill="hold">
                                          <p:stCondLst>
                                            <p:cond delay="0"/>
                                          </p:stCondLst>
                                        </p:cTn>
                                        <p:tgtEl>
                                          <p:spTgt spid="1573"/>
                                        </p:tgtEl>
                                        <p:attrNameLst>
                                          <p:attrName>style.visibility</p:attrName>
                                        </p:attrNameLst>
                                      </p:cBhvr>
                                      <p:to>
                                        <p:strVal val="visible"/>
                                      </p:to>
                                    </p:set>
                                    <p:animEffect transition="in" filter="fade">
                                      <p:cBhvr>
                                        <p:cTn id="51" dur="1000"/>
                                        <p:tgtEl>
                                          <p:spTgt spid="1573"/>
                                        </p:tgtEl>
                                      </p:cBhvr>
                                    </p:animEffect>
                                  </p:childTnLst>
                                </p:cTn>
                              </p:par>
                              <p:par>
                                <p:cTn id="52" presetID="10" presetClass="entr" presetSubtype="0" fill="hold" nodeType="withEffect">
                                  <p:stCondLst>
                                    <p:cond delay="0"/>
                                  </p:stCondLst>
                                  <p:childTnLst>
                                    <p:set>
                                      <p:cBhvr>
                                        <p:cTn id="53" dur="1" fill="hold">
                                          <p:stCondLst>
                                            <p:cond delay="0"/>
                                          </p:stCondLst>
                                        </p:cTn>
                                        <p:tgtEl>
                                          <p:spTgt spid="1574"/>
                                        </p:tgtEl>
                                        <p:attrNameLst>
                                          <p:attrName>style.visibility</p:attrName>
                                        </p:attrNameLst>
                                      </p:cBhvr>
                                      <p:to>
                                        <p:strVal val="visible"/>
                                      </p:to>
                                    </p:set>
                                    <p:animEffect transition="in" filter="fade">
                                      <p:cBhvr>
                                        <p:cTn id="54" dur="1000"/>
                                        <p:tgtEl>
                                          <p:spTgt spid="1574"/>
                                        </p:tgtEl>
                                      </p:cBhvr>
                                    </p:animEffect>
                                  </p:childTnLst>
                                </p:cTn>
                              </p:par>
                              <p:par>
                                <p:cTn id="55" presetID="10" presetClass="entr" presetSubtype="0" fill="hold" nodeType="withEffect">
                                  <p:stCondLst>
                                    <p:cond delay="0"/>
                                  </p:stCondLst>
                                  <p:childTnLst>
                                    <p:set>
                                      <p:cBhvr>
                                        <p:cTn id="56" dur="1" fill="hold">
                                          <p:stCondLst>
                                            <p:cond delay="0"/>
                                          </p:stCondLst>
                                        </p:cTn>
                                        <p:tgtEl>
                                          <p:spTgt spid="1575"/>
                                        </p:tgtEl>
                                        <p:attrNameLst>
                                          <p:attrName>style.visibility</p:attrName>
                                        </p:attrNameLst>
                                      </p:cBhvr>
                                      <p:to>
                                        <p:strVal val="visible"/>
                                      </p:to>
                                    </p:set>
                                    <p:animEffect transition="in" filter="fade">
                                      <p:cBhvr>
                                        <p:cTn id="57" dur="1000"/>
                                        <p:tgtEl>
                                          <p:spTgt spid="157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79"/>
                                        </p:tgtEl>
                                        <p:attrNameLst>
                                          <p:attrName>style.visibility</p:attrName>
                                        </p:attrNameLst>
                                      </p:cBhvr>
                                      <p:to>
                                        <p:strVal val="visible"/>
                                      </p:to>
                                    </p:set>
                                    <p:animEffect transition="in" filter="fade">
                                      <p:cBhvr>
                                        <p:cTn id="62" dur="1000"/>
                                        <p:tgtEl>
                                          <p:spTgt spid="1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16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Avoiding Shuffles</a:t>
            </a:r>
            <a:endParaRPr/>
          </a:p>
        </p:txBody>
      </p:sp>
      <p:sp>
        <p:nvSpPr>
          <p:cNvPr id="1585" name="Google Shape;1585;p163"/>
          <p:cNvSpPr txBox="1">
            <a:spLocks noGrp="1"/>
          </p:cNvSpPr>
          <p:nvPr>
            <p:ph type="body" idx="1"/>
          </p:nvPr>
        </p:nvSpPr>
        <p:spPr>
          <a:xfrm>
            <a:off x="311700" y="12663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When joining a bigger dataset frequently with smaller datasets on the same key, look for opportunity to avoid shuffle</a:t>
            </a:r>
            <a:endParaRPr/>
          </a:p>
        </p:txBody>
      </p:sp>
      <p:sp>
        <p:nvSpPr>
          <p:cNvPr id="1586" name="Google Shape;1586;p163"/>
          <p:cNvSpPr/>
          <p:nvPr/>
        </p:nvSpPr>
        <p:spPr>
          <a:xfrm>
            <a:off x="4875175" y="3013100"/>
            <a:ext cx="2078100" cy="1811700"/>
          </a:xfrm>
          <a:prstGeom prst="rect">
            <a:avLst/>
          </a:prstGeom>
          <a:solidFill>
            <a:srgbClr val="7F6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3"/>
          <p:cNvSpPr/>
          <p:nvPr/>
        </p:nvSpPr>
        <p:spPr>
          <a:xfrm>
            <a:off x="4953000" y="3560100"/>
            <a:ext cx="1948200" cy="284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3"/>
          <p:cNvSpPr txBox="1"/>
          <p:nvPr/>
        </p:nvSpPr>
        <p:spPr>
          <a:xfrm>
            <a:off x="346350" y="2280750"/>
            <a:ext cx="3783900" cy="2473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Repartition the bigger RDD on the join key</a:t>
            </a:r>
            <a:endParaRPr sz="1800">
              <a:solidFill>
                <a:schemeClr val="dk2"/>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Cache the bigger RDD</a:t>
            </a:r>
            <a:endParaRPr sz="1800">
              <a:solidFill>
                <a:schemeClr val="dk2"/>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On joining with the other dataset, repartition it on the join key before joining with bigger RDD</a:t>
            </a:r>
            <a:endParaRPr sz="1800">
              <a:solidFill>
                <a:schemeClr val="dk2"/>
              </a:solidFill>
              <a:latin typeface="Open Sans"/>
              <a:ea typeface="Open Sans"/>
              <a:cs typeface="Open Sans"/>
              <a:sym typeface="Open Sans"/>
            </a:endParaRPr>
          </a:p>
        </p:txBody>
      </p:sp>
      <p:sp>
        <p:nvSpPr>
          <p:cNvPr id="1589" name="Google Shape;1589;p163"/>
          <p:cNvSpPr/>
          <p:nvPr/>
        </p:nvSpPr>
        <p:spPr>
          <a:xfrm>
            <a:off x="4953000" y="3991850"/>
            <a:ext cx="1948200" cy="284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3"/>
          <p:cNvSpPr/>
          <p:nvPr/>
        </p:nvSpPr>
        <p:spPr>
          <a:xfrm>
            <a:off x="4953000" y="4469875"/>
            <a:ext cx="1948200" cy="284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63"/>
          <p:cNvSpPr txBox="1"/>
          <p:nvPr/>
        </p:nvSpPr>
        <p:spPr>
          <a:xfrm>
            <a:off x="4823100" y="2173013"/>
            <a:ext cx="2078100" cy="6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9900FF"/>
                </a:solidFill>
                <a:latin typeface="Open Sans"/>
                <a:ea typeface="Open Sans"/>
                <a:cs typeface="Open Sans"/>
                <a:sym typeface="Open Sans"/>
              </a:rPr>
              <a:t>Repartitioned </a:t>
            </a:r>
            <a:endParaRPr b="1">
              <a:solidFill>
                <a:srgbClr val="9900FF"/>
              </a:solidFill>
              <a:latin typeface="Open Sans"/>
              <a:ea typeface="Open Sans"/>
              <a:cs typeface="Open Sans"/>
              <a:sym typeface="Open Sans"/>
            </a:endParaRPr>
          </a:p>
          <a:p>
            <a:pPr marL="0" lvl="0" indent="0" algn="l" rtl="0">
              <a:spcBef>
                <a:spcPts val="0"/>
              </a:spcBef>
              <a:spcAft>
                <a:spcPts val="0"/>
              </a:spcAft>
              <a:buNone/>
            </a:pPr>
            <a:r>
              <a:rPr lang="en-GB" b="1">
                <a:solidFill>
                  <a:srgbClr val="9900FF"/>
                </a:solidFill>
                <a:latin typeface="Open Sans"/>
                <a:ea typeface="Open Sans"/>
                <a:cs typeface="Open Sans"/>
                <a:sym typeface="Open Sans"/>
              </a:rPr>
              <a:t>(on </a:t>
            </a:r>
            <a:r>
              <a:rPr lang="en-GB" b="1">
                <a:solidFill>
                  <a:srgbClr val="274E13"/>
                </a:solidFill>
                <a:latin typeface="Open Sans"/>
                <a:ea typeface="Open Sans"/>
                <a:cs typeface="Open Sans"/>
                <a:sym typeface="Open Sans"/>
              </a:rPr>
              <a:t>user_id</a:t>
            </a:r>
            <a:r>
              <a:rPr lang="en-GB" b="1">
                <a:solidFill>
                  <a:srgbClr val="9900FF"/>
                </a:solidFill>
                <a:latin typeface="Open Sans"/>
                <a:ea typeface="Open Sans"/>
                <a:cs typeface="Open Sans"/>
                <a:sym typeface="Open Sans"/>
              </a:rPr>
              <a:t>) and cached RDD</a:t>
            </a:r>
            <a:endParaRPr b="1">
              <a:solidFill>
                <a:srgbClr val="9900FF"/>
              </a:solidFill>
              <a:latin typeface="Open Sans"/>
              <a:ea typeface="Open Sans"/>
              <a:cs typeface="Open Sans"/>
              <a:sym typeface="Open Sans"/>
            </a:endParaRPr>
          </a:p>
        </p:txBody>
      </p:sp>
      <p:sp>
        <p:nvSpPr>
          <p:cNvPr id="1592" name="Google Shape;1592;p163"/>
          <p:cNvSpPr/>
          <p:nvPr/>
        </p:nvSpPr>
        <p:spPr>
          <a:xfrm>
            <a:off x="4953000" y="3128350"/>
            <a:ext cx="1948200" cy="284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63"/>
          <p:cNvSpPr/>
          <p:nvPr/>
        </p:nvSpPr>
        <p:spPr>
          <a:xfrm>
            <a:off x="7663300" y="2190750"/>
            <a:ext cx="935100" cy="707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63"/>
          <p:cNvSpPr/>
          <p:nvPr/>
        </p:nvSpPr>
        <p:spPr>
          <a:xfrm>
            <a:off x="7663300" y="3115175"/>
            <a:ext cx="935100" cy="707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63"/>
          <p:cNvSpPr/>
          <p:nvPr/>
        </p:nvSpPr>
        <p:spPr>
          <a:xfrm>
            <a:off x="7663300" y="4039600"/>
            <a:ext cx="935100" cy="707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6" name="Google Shape;1596;p163"/>
          <p:cNvCxnSpPr>
            <a:stCxn id="1586" idx="3"/>
            <a:endCxn id="1593" idx="1"/>
          </p:cNvCxnSpPr>
          <p:nvPr/>
        </p:nvCxnSpPr>
        <p:spPr>
          <a:xfrm rot="10800000" flipH="1">
            <a:off x="6953275" y="2544350"/>
            <a:ext cx="710100" cy="1374600"/>
          </a:xfrm>
          <a:prstGeom prst="straightConnector1">
            <a:avLst/>
          </a:prstGeom>
          <a:noFill/>
          <a:ln w="9525" cap="flat" cmpd="sng">
            <a:solidFill>
              <a:schemeClr val="dk2"/>
            </a:solidFill>
            <a:prstDash val="solid"/>
            <a:round/>
            <a:headEnd type="stealth" w="med" len="med"/>
            <a:tailEnd type="triangle" w="med" len="med"/>
          </a:ln>
        </p:spPr>
      </p:cxnSp>
      <p:cxnSp>
        <p:nvCxnSpPr>
          <p:cNvPr id="1597" name="Google Shape;1597;p163"/>
          <p:cNvCxnSpPr>
            <a:stCxn id="1586" idx="3"/>
            <a:endCxn id="1594" idx="1"/>
          </p:cNvCxnSpPr>
          <p:nvPr/>
        </p:nvCxnSpPr>
        <p:spPr>
          <a:xfrm rot="10800000" flipH="1">
            <a:off x="6953275" y="3468950"/>
            <a:ext cx="710100" cy="450000"/>
          </a:xfrm>
          <a:prstGeom prst="straightConnector1">
            <a:avLst/>
          </a:prstGeom>
          <a:noFill/>
          <a:ln w="9525" cap="flat" cmpd="sng">
            <a:solidFill>
              <a:schemeClr val="dk2"/>
            </a:solidFill>
            <a:prstDash val="solid"/>
            <a:round/>
            <a:headEnd type="stealth" w="med" len="med"/>
            <a:tailEnd type="triangle" w="med" len="med"/>
          </a:ln>
        </p:spPr>
      </p:cxnSp>
      <p:cxnSp>
        <p:nvCxnSpPr>
          <p:cNvPr id="1598" name="Google Shape;1598;p163"/>
          <p:cNvCxnSpPr>
            <a:stCxn id="1586" idx="3"/>
            <a:endCxn id="1595" idx="1"/>
          </p:cNvCxnSpPr>
          <p:nvPr/>
        </p:nvCxnSpPr>
        <p:spPr>
          <a:xfrm>
            <a:off x="6953275" y="3918950"/>
            <a:ext cx="710100" cy="474300"/>
          </a:xfrm>
          <a:prstGeom prst="straightConnector1">
            <a:avLst/>
          </a:prstGeom>
          <a:noFill/>
          <a:ln w="9525" cap="flat" cmpd="sng">
            <a:solidFill>
              <a:schemeClr val="dk2"/>
            </a:solidFill>
            <a:prstDash val="solid"/>
            <a:round/>
            <a:headEnd type="stealth" w="med" len="med"/>
            <a:tailEnd type="triangle" w="med" len="med"/>
          </a:ln>
        </p:spPr>
      </p:cxnSp>
      <p:sp>
        <p:nvSpPr>
          <p:cNvPr id="1599" name="Google Shape;1599;p163"/>
          <p:cNvSpPr txBox="1"/>
          <p:nvPr/>
        </p:nvSpPr>
        <p:spPr>
          <a:xfrm>
            <a:off x="6520375" y="2242300"/>
            <a:ext cx="10650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Open Sans"/>
                <a:ea typeface="Open Sans"/>
                <a:cs typeface="Open Sans"/>
                <a:sym typeface="Open Sans"/>
              </a:rPr>
              <a:t>multiple joins with other RDDs on the same key</a:t>
            </a:r>
            <a:endParaRPr sz="9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6"/>
                                        </p:tgtEl>
                                        <p:attrNameLst>
                                          <p:attrName>style.visibility</p:attrName>
                                        </p:attrNameLst>
                                      </p:cBhvr>
                                      <p:to>
                                        <p:strVal val="visible"/>
                                      </p:to>
                                    </p:set>
                                    <p:animEffect transition="in" filter="fade">
                                      <p:cBhvr>
                                        <p:cTn id="7" dur="1000"/>
                                        <p:tgtEl>
                                          <p:spTgt spid="15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3"/>
                                        </p:tgtEl>
                                        <p:attrNameLst>
                                          <p:attrName>style.visibility</p:attrName>
                                        </p:attrNameLst>
                                      </p:cBhvr>
                                      <p:to>
                                        <p:strVal val="visible"/>
                                      </p:to>
                                    </p:set>
                                    <p:animEffect transition="in" filter="fade">
                                      <p:cBhvr>
                                        <p:cTn id="12" dur="1000"/>
                                        <p:tgtEl>
                                          <p:spTgt spid="1593"/>
                                        </p:tgtEl>
                                      </p:cBhvr>
                                    </p:animEffect>
                                  </p:childTnLst>
                                </p:cTn>
                              </p:par>
                              <p:par>
                                <p:cTn id="13" presetID="10" presetClass="entr" presetSubtype="0" fill="hold" nodeType="withEffect">
                                  <p:stCondLst>
                                    <p:cond delay="0"/>
                                  </p:stCondLst>
                                  <p:childTnLst>
                                    <p:set>
                                      <p:cBhvr>
                                        <p:cTn id="14" dur="1" fill="hold">
                                          <p:stCondLst>
                                            <p:cond delay="0"/>
                                          </p:stCondLst>
                                        </p:cTn>
                                        <p:tgtEl>
                                          <p:spTgt spid="1594"/>
                                        </p:tgtEl>
                                        <p:attrNameLst>
                                          <p:attrName>style.visibility</p:attrName>
                                        </p:attrNameLst>
                                      </p:cBhvr>
                                      <p:to>
                                        <p:strVal val="visible"/>
                                      </p:to>
                                    </p:set>
                                    <p:animEffect transition="in" filter="fade">
                                      <p:cBhvr>
                                        <p:cTn id="15" dur="1000"/>
                                        <p:tgtEl>
                                          <p:spTgt spid="1594"/>
                                        </p:tgtEl>
                                      </p:cBhvr>
                                    </p:animEffect>
                                  </p:childTnLst>
                                </p:cTn>
                              </p:par>
                              <p:par>
                                <p:cTn id="16" presetID="10" presetClass="entr" presetSubtype="0" fill="hold" nodeType="withEffect">
                                  <p:stCondLst>
                                    <p:cond delay="0"/>
                                  </p:stCondLst>
                                  <p:childTnLst>
                                    <p:set>
                                      <p:cBhvr>
                                        <p:cTn id="17" dur="1" fill="hold">
                                          <p:stCondLst>
                                            <p:cond delay="0"/>
                                          </p:stCondLst>
                                        </p:cTn>
                                        <p:tgtEl>
                                          <p:spTgt spid="1595"/>
                                        </p:tgtEl>
                                        <p:attrNameLst>
                                          <p:attrName>style.visibility</p:attrName>
                                        </p:attrNameLst>
                                      </p:cBhvr>
                                      <p:to>
                                        <p:strVal val="visible"/>
                                      </p:to>
                                    </p:set>
                                    <p:animEffect transition="in" filter="fade">
                                      <p:cBhvr>
                                        <p:cTn id="18" dur="1000"/>
                                        <p:tgtEl>
                                          <p:spTgt spid="15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9"/>
                                        </p:tgtEl>
                                        <p:attrNameLst>
                                          <p:attrName>style.visibility</p:attrName>
                                        </p:attrNameLst>
                                      </p:cBhvr>
                                      <p:to>
                                        <p:strVal val="visible"/>
                                      </p:to>
                                    </p:set>
                                    <p:animEffect transition="in" filter="fade">
                                      <p:cBhvr>
                                        <p:cTn id="23" dur="1000"/>
                                        <p:tgtEl>
                                          <p:spTgt spid="15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96"/>
                                        </p:tgtEl>
                                        <p:attrNameLst>
                                          <p:attrName>style.visibility</p:attrName>
                                        </p:attrNameLst>
                                      </p:cBhvr>
                                      <p:to>
                                        <p:strVal val="visible"/>
                                      </p:to>
                                    </p:set>
                                    <p:animEffect transition="in" filter="fade">
                                      <p:cBhvr>
                                        <p:cTn id="28" dur="1000"/>
                                        <p:tgtEl>
                                          <p:spTgt spid="1596"/>
                                        </p:tgtEl>
                                      </p:cBhvr>
                                    </p:animEffect>
                                  </p:childTnLst>
                                </p:cTn>
                              </p:par>
                              <p:par>
                                <p:cTn id="29" presetID="10" presetClass="entr" presetSubtype="0" fill="hold" nodeType="withEffect">
                                  <p:stCondLst>
                                    <p:cond delay="0"/>
                                  </p:stCondLst>
                                  <p:childTnLst>
                                    <p:set>
                                      <p:cBhvr>
                                        <p:cTn id="30" dur="1" fill="hold">
                                          <p:stCondLst>
                                            <p:cond delay="0"/>
                                          </p:stCondLst>
                                        </p:cTn>
                                        <p:tgtEl>
                                          <p:spTgt spid="1597"/>
                                        </p:tgtEl>
                                        <p:attrNameLst>
                                          <p:attrName>style.visibility</p:attrName>
                                        </p:attrNameLst>
                                      </p:cBhvr>
                                      <p:to>
                                        <p:strVal val="visible"/>
                                      </p:to>
                                    </p:set>
                                    <p:animEffect transition="in" filter="fade">
                                      <p:cBhvr>
                                        <p:cTn id="31" dur="1000"/>
                                        <p:tgtEl>
                                          <p:spTgt spid="1597"/>
                                        </p:tgtEl>
                                      </p:cBhvr>
                                    </p:animEffect>
                                  </p:childTnLst>
                                </p:cTn>
                              </p:par>
                              <p:par>
                                <p:cTn id="32" presetID="10" presetClass="entr" presetSubtype="0" fill="hold" nodeType="withEffect">
                                  <p:stCondLst>
                                    <p:cond delay="0"/>
                                  </p:stCondLst>
                                  <p:childTnLst>
                                    <p:set>
                                      <p:cBhvr>
                                        <p:cTn id="33" dur="1" fill="hold">
                                          <p:stCondLst>
                                            <p:cond delay="0"/>
                                          </p:stCondLst>
                                        </p:cTn>
                                        <p:tgtEl>
                                          <p:spTgt spid="1598"/>
                                        </p:tgtEl>
                                        <p:attrNameLst>
                                          <p:attrName>style.visibility</p:attrName>
                                        </p:attrNameLst>
                                      </p:cBhvr>
                                      <p:to>
                                        <p:strVal val="visible"/>
                                      </p:to>
                                    </p:set>
                                    <p:animEffect transition="in" filter="fade">
                                      <p:cBhvr>
                                        <p:cTn id="34" dur="1000"/>
                                        <p:tgtEl>
                                          <p:spTgt spid="15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88">
                                            <p:txEl>
                                              <p:pRg st="0" end="0"/>
                                            </p:txEl>
                                          </p:spTgt>
                                        </p:tgtEl>
                                        <p:attrNameLst>
                                          <p:attrName>style.visibility</p:attrName>
                                        </p:attrNameLst>
                                      </p:cBhvr>
                                      <p:to>
                                        <p:strVal val="visible"/>
                                      </p:to>
                                    </p:set>
                                    <p:animEffect transition="in" filter="fade">
                                      <p:cBhvr>
                                        <p:cTn id="39" dur="1000"/>
                                        <p:tgtEl>
                                          <p:spTgt spid="1588">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88">
                                            <p:txEl>
                                              <p:pRg st="1" end="1"/>
                                            </p:txEl>
                                          </p:spTgt>
                                        </p:tgtEl>
                                        <p:attrNameLst>
                                          <p:attrName>style.visibility</p:attrName>
                                        </p:attrNameLst>
                                      </p:cBhvr>
                                      <p:to>
                                        <p:strVal val="visible"/>
                                      </p:to>
                                    </p:set>
                                    <p:animEffect transition="in" filter="fade">
                                      <p:cBhvr>
                                        <p:cTn id="44" dur="1000"/>
                                        <p:tgtEl>
                                          <p:spTgt spid="1588">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88">
                                            <p:txEl>
                                              <p:pRg st="2" end="2"/>
                                            </p:txEl>
                                          </p:spTgt>
                                        </p:tgtEl>
                                        <p:attrNameLst>
                                          <p:attrName>style.visibility</p:attrName>
                                        </p:attrNameLst>
                                      </p:cBhvr>
                                      <p:to>
                                        <p:strVal val="visible"/>
                                      </p:to>
                                    </p:set>
                                    <p:animEffect transition="in" filter="fade">
                                      <p:cBhvr>
                                        <p:cTn id="49" dur="1000"/>
                                        <p:tgtEl>
                                          <p:spTgt spid="1588">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591"/>
                                        </p:tgtEl>
                                        <p:attrNameLst>
                                          <p:attrName>style.visibility</p:attrName>
                                        </p:attrNameLst>
                                      </p:cBhvr>
                                      <p:to>
                                        <p:strVal val="visible"/>
                                      </p:to>
                                    </p:set>
                                    <p:animEffect transition="in" filter="fade">
                                      <p:cBhvr>
                                        <p:cTn id="54" dur="1000"/>
                                        <p:tgtEl>
                                          <p:spTgt spid="159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87"/>
                                        </p:tgtEl>
                                        <p:attrNameLst>
                                          <p:attrName>style.visibility</p:attrName>
                                        </p:attrNameLst>
                                      </p:cBhvr>
                                      <p:to>
                                        <p:strVal val="visible"/>
                                      </p:to>
                                    </p:set>
                                    <p:animEffect transition="in" filter="fade">
                                      <p:cBhvr>
                                        <p:cTn id="59" dur="1000"/>
                                        <p:tgtEl>
                                          <p:spTgt spid="1587"/>
                                        </p:tgtEl>
                                      </p:cBhvr>
                                    </p:animEffect>
                                  </p:childTnLst>
                                </p:cTn>
                              </p:par>
                              <p:par>
                                <p:cTn id="60" presetID="10" presetClass="entr" presetSubtype="0" fill="hold" nodeType="withEffect">
                                  <p:stCondLst>
                                    <p:cond delay="0"/>
                                  </p:stCondLst>
                                  <p:childTnLst>
                                    <p:set>
                                      <p:cBhvr>
                                        <p:cTn id="61" dur="1" fill="hold">
                                          <p:stCondLst>
                                            <p:cond delay="0"/>
                                          </p:stCondLst>
                                        </p:cTn>
                                        <p:tgtEl>
                                          <p:spTgt spid="1589"/>
                                        </p:tgtEl>
                                        <p:attrNameLst>
                                          <p:attrName>style.visibility</p:attrName>
                                        </p:attrNameLst>
                                      </p:cBhvr>
                                      <p:to>
                                        <p:strVal val="visible"/>
                                      </p:to>
                                    </p:set>
                                    <p:animEffect transition="in" filter="fade">
                                      <p:cBhvr>
                                        <p:cTn id="62" dur="1000"/>
                                        <p:tgtEl>
                                          <p:spTgt spid="1589"/>
                                        </p:tgtEl>
                                      </p:cBhvr>
                                    </p:animEffect>
                                  </p:childTnLst>
                                </p:cTn>
                              </p:par>
                              <p:par>
                                <p:cTn id="63" presetID="10" presetClass="entr" presetSubtype="0" fill="hold" nodeType="withEffect">
                                  <p:stCondLst>
                                    <p:cond delay="0"/>
                                  </p:stCondLst>
                                  <p:childTnLst>
                                    <p:set>
                                      <p:cBhvr>
                                        <p:cTn id="64" dur="1" fill="hold">
                                          <p:stCondLst>
                                            <p:cond delay="0"/>
                                          </p:stCondLst>
                                        </p:cTn>
                                        <p:tgtEl>
                                          <p:spTgt spid="1592"/>
                                        </p:tgtEl>
                                        <p:attrNameLst>
                                          <p:attrName>style.visibility</p:attrName>
                                        </p:attrNameLst>
                                      </p:cBhvr>
                                      <p:to>
                                        <p:strVal val="visible"/>
                                      </p:to>
                                    </p:set>
                                    <p:animEffect transition="in" filter="fade">
                                      <p:cBhvr>
                                        <p:cTn id="65" dur="1000"/>
                                        <p:tgtEl>
                                          <p:spTgt spid="1592"/>
                                        </p:tgtEl>
                                      </p:cBhvr>
                                    </p:animEffect>
                                  </p:childTnLst>
                                </p:cTn>
                              </p:par>
                              <p:par>
                                <p:cTn id="66" presetID="10" presetClass="entr" presetSubtype="0" fill="hold" nodeType="withEffect">
                                  <p:stCondLst>
                                    <p:cond delay="0"/>
                                  </p:stCondLst>
                                  <p:childTnLst>
                                    <p:set>
                                      <p:cBhvr>
                                        <p:cTn id="67" dur="1" fill="hold">
                                          <p:stCondLst>
                                            <p:cond delay="0"/>
                                          </p:stCondLst>
                                        </p:cTn>
                                        <p:tgtEl>
                                          <p:spTgt spid="1590"/>
                                        </p:tgtEl>
                                        <p:attrNameLst>
                                          <p:attrName>style.visibility</p:attrName>
                                        </p:attrNameLst>
                                      </p:cBhvr>
                                      <p:to>
                                        <p:strVal val="visible"/>
                                      </p:to>
                                    </p:set>
                                    <p:animEffect transition="in" filter="fade">
                                      <p:cBhvr>
                                        <p:cTn id="68" dur="1000"/>
                                        <p:tgtEl>
                                          <p:spTgt spid="1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6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Avoiding Shuffles</a:t>
            </a:r>
            <a:endParaRPr/>
          </a:p>
        </p:txBody>
      </p:sp>
      <p:sp>
        <p:nvSpPr>
          <p:cNvPr id="1605" name="Google Shape;1605;p164"/>
          <p:cNvSpPr txBox="1">
            <a:spLocks noGrp="1"/>
          </p:cNvSpPr>
          <p:nvPr>
            <p:ph type="body" idx="1"/>
          </p:nvPr>
        </p:nvSpPr>
        <p:spPr>
          <a:xfrm>
            <a:off x="311700" y="1266325"/>
            <a:ext cx="8520600" cy="18078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GB"/>
              <a:t>Prefer </a:t>
            </a:r>
            <a:r>
              <a:rPr lang="en-GB" b="1"/>
              <a:t>secondary sort</a:t>
            </a:r>
            <a:r>
              <a:rPr lang="en-GB"/>
              <a:t> for operations like </a:t>
            </a:r>
            <a:r>
              <a:rPr lang="en-GB" b="1"/>
              <a:t>topN</a:t>
            </a:r>
            <a:r>
              <a:rPr lang="en-GB"/>
              <a:t> for each key</a:t>
            </a:r>
            <a:endParaRPr/>
          </a:p>
          <a:p>
            <a:pPr marL="457200" lvl="0" indent="-342900" algn="l" rtl="0">
              <a:spcBef>
                <a:spcPts val="1600"/>
              </a:spcBef>
              <a:spcAft>
                <a:spcPts val="1600"/>
              </a:spcAft>
              <a:buSzPts val="1800"/>
              <a:buChar char="●"/>
            </a:pPr>
            <a:r>
              <a:rPr lang="en-GB"/>
              <a:t>Prefer </a:t>
            </a:r>
            <a:r>
              <a:rPr lang="en-GB" b="1"/>
              <a:t>reduceByKey</a:t>
            </a:r>
            <a:r>
              <a:rPr lang="en-GB"/>
              <a:t> or </a:t>
            </a:r>
            <a:r>
              <a:rPr lang="en-GB" b="1"/>
              <a:t>combineByKey</a:t>
            </a:r>
            <a:r>
              <a:rPr lang="en-GB"/>
              <a:t> over </a:t>
            </a:r>
            <a:r>
              <a:rPr lang="en-GB" b="1"/>
              <a:t>groupByKey</a:t>
            </a:r>
            <a:r>
              <a:rPr lang="en-GB"/>
              <a:t> as the former reduces the amount of data that gets shuffled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5">
                                            <p:txEl>
                                              <p:pRg st="0" end="0"/>
                                            </p:txEl>
                                          </p:spTgt>
                                        </p:tgtEl>
                                        <p:attrNameLst>
                                          <p:attrName>style.visibility</p:attrName>
                                        </p:attrNameLst>
                                      </p:cBhvr>
                                      <p:to>
                                        <p:strVal val="visible"/>
                                      </p:to>
                                    </p:set>
                                    <p:animEffect transition="in" filter="fade">
                                      <p:cBhvr>
                                        <p:cTn id="7" dur="1000"/>
                                        <p:tgtEl>
                                          <p:spTgt spid="1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5">
                                            <p:txEl>
                                              <p:pRg st="1" end="1"/>
                                            </p:txEl>
                                          </p:spTgt>
                                        </p:tgtEl>
                                        <p:attrNameLst>
                                          <p:attrName>style.visibility</p:attrName>
                                        </p:attrNameLst>
                                      </p:cBhvr>
                                      <p:to>
                                        <p:strVal val="visible"/>
                                      </p:to>
                                    </p:set>
                                    <p:animEffect transition="in" filter="fade">
                                      <p:cBhvr>
                                        <p:cTn id="12" dur="1000"/>
                                        <p:tgtEl>
                                          <p:spTgt spid="16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6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Avoid collecting larger results in memory</a:t>
            </a:r>
            <a:endParaRPr/>
          </a:p>
        </p:txBody>
      </p:sp>
      <p:sp>
        <p:nvSpPr>
          <p:cNvPr id="1611" name="Google Shape;1611;p16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GB"/>
              <a:t>Avoid using collect</a:t>
            </a:r>
            <a:endParaRPr/>
          </a:p>
          <a:p>
            <a:pPr marL="914400" lvl="1" indent="-323850" algn="l" rtl="0">
              <a:spcBef>
                <a:spcPts val="1600"/>
              </a:spcBef>
              <a:spcAft>
                <a:spcPts val="0"/>
              </a:spcAft>
              <a:buSzPts val="1500"/>
              <a:buChar char="○"/>
            </a:pPr>
            <a:r>
              <a:rPr lang="en-GB" sz="1500"/>
              <a:t>Can lead to out of memory on driver</a:t>
            </a:r>
            <a:endParaRPr sz="1500"/>
          </a:p>
          <a:p>
            <a:pPr marL="457200" lvl="0" indent="-342900" algn="l" rtl="0">
              <a:spcBef>
                <a:spcPts val="1000"/>
              </a:spcBef>
              <a:spcAft>
                <a:spcPts val="0"/>
              </a:spcAft>
              <a:buSzPts val="1800"/>
              <a:buChar char="●"/>
            </a:pPr>
            <a:r>
              <a:rPr lang="en-GB"/>
              <a:t>Alternatives to view limited data:</a:t>
            </a:r>
            <a:endParaRPr/>
          </a:p>
          <a:p>
            <a:pPr marL="914400" lvl="1" indent="-323850" algn="l" rtl="0">
              <a:spcBef>
                <a:spcPts val="1000"/>
              </a:spcBef>
              <a:spcAft>
                <a:spcPts val="0"/>
              </a:spcAft>
              <a:buSzPts val="1500"/>
              <a:buChar char="○"/>
            </a:pPr>
            <a:r>
              <a:rPr lang="en-GB" sz="1500"/>
              <a:t>sample</a:t>
            </a:r>
            <a:endParaRPr sz="1500"/>
          </a:p>
          <a:p>
            <a:pPr marL="914400" lvl="1" indent="-323850" algn="l" rtl="0">
              <a:spcBef>
                <a:spcPts val="1000"/>
              </a:spcBef>
              <a:spcAft>
                <a:spcPts val="1600"/>
              </a:spcAft>
              <a:buSzPts val="1500"/>
              <a:buChar char="○"/>
            </a:pPr>
            <a:r>
              <a:rPr lang="en-GB" sz="1500"/>
              <a:t>take</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1">
                                            <p:txEl>
                                              <p:pRg st="0" end="0"/>
                                            </p:txEl>
                                          </p:spTgt>
                                        </p:tgtEl>
                                        <p:attrNameLst>
                                          <p:attrName>style.visibility</p:attrName>
                                        </p:attrNameLst>
                                      </p:cBhvr>
                                      <p:to>
                                        <p:strVal val="visible"/>
                                      </p:to>
                                    </p:set>
                                    <p:animEffect transition="in" filter="fade">
                                      <p:cBhvr>
                                        <p:cTn id="7" dur="1000"/>
                                        <p:tgtEl>
                                          <p:spTgt spid="1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1">
                                            <p:txEl>
                                              <p:pRg st="1" end="1"/>
                                            </p:txEl>
                                          </p:spTgt>
                                        </p:tgtEl>
                                        <p:attrNameLst>
                                          <p:attrName>style.visibility</p:attrName>
                                        </p:attrNameLst>
                                      </p:cBhvr>
                                      <p:to>
                                        <p:strVal val="visible"/>
                                      </p:to>
                                    </p:set>
                                    <p:animEffect transition="in" filter="fade">
                                      <p:cBhvr>
                                        <p:cTn id="12" dur="1000"/>
                                        <p:tgtEl>
                                          <p:spTgt spid="1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1">
                                            <p:txEl>
                                              <p:pRg st="2" end="2"/>
                                            </p:txEl>
                                          </p:spTgt>
                                        </p:tgtEl>
                                        <p:attrNameLst>
                                          <p:attrName>style.visibility</p:attrName>
                                        </p:attrNameLst>
                                      </p:cBhvr>
                                      <p:to>
                                        <p:strVal val="visible"/>
                                      </p:to>
                                    </p:set>
                                    <p:animEffect transition="in" filter="fade">
                                      <p:cBhvr>
                                        <p:cTn id="17" dur="1000"/>
                                        <p:tgtEl>
                                          <p:spTgt spid="1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1">
                                            <p:txEl>
                                              <p:pRg st="3" end="3"/>
                                            </p:txEl>
                                          </p:spTgt>
                                        </p:tgtEl>
                                        <p:attrNameLst>
                                          <p:attrName>style.visibility</p:attrName>
                                        </p:attrNameLst>
                                      </p:cBhvr>
                                      <p:to>
                                        <p:strVal val="visible"/>
                                      </p:to>
                                    </p:set>
                                    <p:animEffect transition="in" filter="fade">
                                      <p:cBhvr>
                                        <p:cTn id="22" dur="1000"/>
                                        <p:tgtEl>
                                          <p:spTgt spid="16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1">
                                            <p:txEl>
                                              <p:pRg st="4" end="4"/>
                                            </p:txEl>
                                          </p:spTgt>
                                        </p:tgtEl>
                                        <p:attrNameLst>
                                          <p:attrName>style.visibility</p:attrName>
                                        </p:attrNameLst>
                                      </p:cBhvr>
                                      <p:to>
                                        <p:strVal val="visible"/>
                                      </p:to>
                                    </p:set>
                                    <p:animEffect transition="in" filter="fade">
                                      <p:cBhvr>
                                        <p:cTn id="27" dur="1000"/>
                                        <p:tgtEl>
                                          <p:spTgt spid="16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6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Avoid unnecessary actions</a:t>
            </a:r>
            <a:endParaRPr/>
          </a:p>
        </p:txBody>
      </p:sp>
      <p:sp>
        <p:nvSpPr>
          <p:cNvPr id="1617" name="Google Shape;1617;p166"/>
          <p:cNvSpPr txBox="1">
            <a:spLocks noGrp="1"/>
          </p:cNvSpPr>
          <p:nvPr>
            <p:ph type="body" idx="1"/>
          </p:nvPr>
        </p:nvSpPr>
        <p:spPr>
          <a:xfrm>
            <a:off x="311700" y="1266325"/>
            <a:ext cx="8520600" cy="37299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GB"/>
              <a:t>Each action triggers one Spark job</a:t>
            </a:r>
            <a:endParaRPr/>
          </a:p>
          <a:p>
            <a:pPr marL="457200" lvl="0" indent="-342900" algn="l" rtl="0">
              <a:spcBef>
                <a:spcPts val="1600"/>
              </a:spcBef>
              <a:spcAft>
                <a:spcPts val="0"/>
              </a:spcAft>
              <a:buSzPts val="1800"/>
              <a:buChar char="●"/>
            </a:pPr>
            <a:r>
              <a:rPr lang="en-GB"/>
              <a:t>Think of caching the RDD if multiple actions are needed</a:t>
            </a:r>
            <a:endParaRPr/>
          </a:p>
          <a:p>
            <a:pPr marL="457200" lvl="0" indent="-342900" algn="l" rtl="0">
              <a:spcBef>
                <a:spcPts val="1000"/>
              </a:spcBef>
              <a:spcAft>
                <a:spcPts val="0"/>
              </a:spcAft>
              <a:buSzPts val="1800"/>
              <a:buChar char="●"/>
            </a:pPr>
            <a:r>
              <a:rPr lang="en-GB"/>
              <a:t>Metrics which can be collected via accumulators can avoid additional actions</a:t>
            </a:r>
            <a:endParaRPr/>
          </a:p>
          <a:p>
            <a:pPr marL="457200" lvl="0" indent="-342900" algn="l" rtl="0">
              <a:spcBef>
                <a:spcPts val="1000"/>
              </a:spcBef>
              <a:spcAft>
                <a:spcPts val="0"/>
              </a:spcAft>
              <a:buSzPts val="1800"/>
              <a:buChar char="●"/>
            </a:pPr>
            <a:r>
              <a:rPr lang="en-GB"/>
              <a:t>If we need to check if an RDD is empty or not:</a:t>
            </a:r>
            <a:endParaRPr/>
          </a:p>
          <a:p>
            <a:pPr marL="914400" lvl="1" indent="-317500" algn="l" rtl="0">
              <a:spcBef>
                <a:spcPts val="1000"/>
              </a:spcBef>
              <a:spcAft>
                <a:spcPts val="0"/>
              </a:spcAft>
              <a:buSzPts val="1400"/>
              <a:buChar char="○"/>
            </a:pPr>
            <a:r>
              <a:rPr lang="en-GB"/>
              <a:t>Instead of using </a:t>
            </a:r>
            <a:r>
              <a:rPr lang="en-GB" b="1">
                <a:latin typeface="Source Code Pro"/>
                <a:ea typeface="Source Code Pro"/>
                <a:cs typeface="Source Code Pro"/>
                <a:sym typeface="Source Code Pro"/>
              </a:rPr>
              <a:t>if rdd.count() &gt; 0</a:t>
            </a:r>
            <a:endParaRPr b="1">
              <a:latin typeface="Source Code Pro"/>
              <a:ea typeface="Source Code Pro"/>
              <a:cs typeface="Source Code Pro"/>
              <a:sym typeface="Source Code Pro"/>
            </a:endParaRPr>
          </a:p>
          <a:p>
            <a:pPr marL="914400" lvl="1" indent="-317500" algn="l" rtl="0">
              <a:spcBef>
                <a:spcPts val="1000"/>
              </a:spcBef>
              <a:spcAft>
                <a:spcPts val="0"/>
              </a:spcAft>
              <a:buSzPts val="1400"/>
              <a:buChar char="○"/>
            </a:pPr>
            <a:r>
              <a:rPr lang="en-GB"/>
              <a:t>Use, </a:t>
            </a:r>
            <a:r>
              <a:rPr lang="en-GB" b="1">
                <a:latin typeface="Source Code Pro"/>
                <a:ea typeface="Source Code Pro"/>
                <a:cs typeface="Source Code Pro"/>
                <a:sym typeface="Source Code Pro"/>
              </a:rPr>
              <a:t>if len(rdd.take(1)) &gt; 0</a:t>
            </a:r>
            <a:endParaRPr b="1">
              <a:latin typeface="Source Code Pro"/>
              <a:ea typeface="Source Code Pro"/>
              <a:cs typeface="Source Code Pro"/>
              <a:sym typeface="Source Code Pro"/>
            </a:endParaRPr>
          </a:p>
          <a:p>
            <a:pPr marL="457200" lvl="0" indent="-342900" algn="l" rtl="0">
              <a:spcBef>
                <a:spcPts val="1000"/>
              </a:spcBef>
              <a:spcAft>
                <a:spcPts val="1600"/>
              </a:spcAft>
              <a:buSzPts val="1800"/>
              <a:buChar char="●"/>
            </a:pPr>
            <a:r>
              <a:rPr lang="en-GB"/>
              <a:t>count will scan entire RDD, whereas take() will just read only those partitions from where results can be retrieved.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7">
                                            <p:txEl>
                                              <p:pRg st="0" end="0"/>
                                            </p:txEl>
                                          </p:spTgt>
                                        </p:tgtEl>
                                        <p:attrNameLst>
                                          <p:attrName>style.visibility</p:attrName>
                                        </p:attrNameLst>
                                      </p:cBhvr>
                                      <p:to>
                                        <p:strVal val="visible"/>
                                      </p:to>
                                    </p:set>
                                    <p:animEffect transition="in" filter="fade">
                                      <p:cBhvr>
                                        <p:cTn id="7" dur="1000"/>
                                        <p:tgtEl>
                                          <p:spTgt spid="16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7">
                                            <p:txEl>
                                              <p:pRg st="1" end="1"/>
                                            </p:txEl>
                                          </p:spTgt>
                                        </p:tgtEl>
                                        <p:attrNameLst>
                                          <p:attrName>style.visibility</p:attrName>
                                        </p:attrNameLst>
                                      </p:cBhvr>
                                      <p:to>
                                        <p:strVal val="visible"/>
                                      </p:to>
                                    </p:set>
                                    <p:animEffect transition="in" filter="fade">
                                      <p:cBhvr>
                                        <p:cTn id="12" dur="1000"/>
                                        <p:tgtEl>
                                          <p:spTgt spid="16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7">
                                            <p:txEl>
                                              <p:pRg st="2" end="2"/>
                                            </p:txEl>
                                          </p:spTgt>
                                        </p:tgtEl>
                                        <p:attrNameLst>
                                          <p:attrName>style.visibility</p:attrName>
                                        </p:attrNameLst>
                                      </p:cBhvr>
                                      <p:to>
                                        <p:strVal val="visible"/>
                                      </p:to>
                                    </p:set>
                                    <p:animEffect transition="in" filter="fade">
                                      <p:cBhvr>
                                        <p:cTn id="17" dur="1000"/>
                                        <p:tgtEl>
                                          <p:spTgt spid="16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7">
                                            <p:txEl>
                                              <p:pRg st="3" end="3"/>
                                            </p:txEl>
                                          </p:spTgt>
                                        </p:tgtEl>
                                        <p:attrNameLst>
                                          <p:attrName>style.visibility</p:attrName>
                                        </p:attrNameLst>
                                      </p:cBhvr>
                                      <p:to>
                                        <p:strVal val="visible"/>
                                      </p:to>
                                    </p:set>
                                    <p:animEffect transition="in" filter="fade">
                                      <p:cBhvr>
                                        <p:cTn id="22" dur="1000"/>
                                        <p:tgtEl>
                                          <p:spTgt spid="16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7">
                                            <p:txEl>
                                              <p:pRg st="4" end="4"/>
                                            </p:txEl>
                                          </p:spTgt>
                                        </p:tgtEl>
                                        <p:attrNameLst>
                                          <p:attrName>style.visibility</p:attrName>
                                        </p:attrNameLst>
                                      </p:cBhvr>
                                      <p:to>
                                        <p:strVal val="visible"/>
                                      </p:to>
                                    </p:set>
                                    <p:animEffect transition="in" filter="fade">
                                      <p:cBhvr>
                                        <p:cTn id="27" dur="1000"/>
                                        <p:tgtEl>
                                          <p:spTgt spid="16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17">
                                            <p:txEl>
                                              <p:pRg st="5" end="5"/>
                                            </p:txEl>
                                          </p:spTgt>
                                        </p:tgtEl>
                                        <p:attrNameLst>
                                          <p:attrName>style.visibility</p:attrName>
                                        </p:attrNameLst>
                                      </p:cBhvr>
                                      <p:to>
                                        <p:strVal val="visible"/>
                                      </p:to>
                                    </p:set>
                                    <p:animEffect transition="in" filter="fade">
                                      <p:cBhvr>
                                        <p:cTn id="32" dur="1000"/>
                                        <p:tgtEl>
                                          <p:spTgt spid="161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7">
                                            <p:txEl>
                                              <p:pRg st="6" end="6"/>
                                            </p:txEl>
                                          </p:spTgt>
                                        </p:tgtEl>
                                        <p:attrNameLst>
                                          <p:attrName>style.visibility</p:attrName>
                                        </p:attrNameLst>
                                      </p:cBhvr>
                                      <p:to>
                                        <p:strVal val="visible"/>
                                      </p:to>
                                    </p:set>
                                    <p:animEffect transition="in" filter="fade">
                                      <p:cBhvr>
                                        <p:cTn id="37" dur="1000"/>
                                        <p:tgtEl>
                                          <p:spTgt spid="16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6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Choosing better storage levels while caching</a:t>
            </a:r>
            <a:endParaRPr/>
          </a:p>
        </p:txBody>
      </p:sp>
      <p:sp>
        <p:nvSpPr>
          <p:cNvPr id="1623" name="Google Shape;1623;p16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GB" b="1"/>
              <a:t>MEMORY_ONLY</a:t>
            </a:r>
            <a:r>
              <a:rPr lang="en-GB"/>
              <a:t> is the fastest way to read the RDD</a:t>
            </a:r>
            <a:endParaRPr/>
          </a:p>
          <a:p>
            <a:pPr marL="457200" lvl="0" indent="-342900" algn="l" rtl="0">
              <a:spcBef>
                <a:spcPts val="1600"/>
              </a:spcBef>
              <a:spcAft>
                <a:spcPts val="0"/>
              </a:spcAft>
              <a:buSzPts val="1800"/>
              <a:buChar char="●"/>
            </a:pPr>
            <a:r>
              <a:rPr lang="en-GB"/>
              <a:t>Think of </a:t>
            </a:r>
            <a:r>
              <a:rPr lang="en-GB" b="1"/>
              <a:t>MEMORY_ONLY_SER</a:t>
            </a:r>
            <a:r>
              <a:rPr lang="en-GB"/>
              <a:t> or </a:t>
            </a:r>
            <a:r>
              <a:rPr lang="en-GB" b="1"/>
              <a:t>MEMORY_AND_DISK</a:t>
            </a:r>
            <a:r>
              <a:rPr lang="en-GB"/>
              <a:t>, if RAM is not enough</a:t>
            </a:r>
            <a:endParaRPr/>
          </a:p>
          <a:p>
            <a:pPr marL="457200" lvl="0" indent="-342900" algn="l" rtl="0">
              <a:spcBef>
                <a:spcPts val="1000"/>
              </a:spcBef>
              <a:spcAft>
                <a:spcPts val="0"/>
              </a:spcAft>
              <a:buSzPts val="1800"/>
              <a:buChar char="●"/>
            </a:pPr>
            <a:r>
              <a:rPr lang="en-GB"/>
              <a:t>Use the replicated storage levels like </a:t>
            </a:r>
            <a:r>
              <a:rPr lang="en-GB" b="1"/>
              <a:t>MEMORY_ONLY_2</a:t>
            </a:r>
            <a:r>
              <a:rPr lang="en-GB"/>
              <a:t> if the RDD is critical for downstream RDDs and RAM is sufficient</a:t>
            </a:r>
            <a:endParaRPr/>
          </a:p>
          <a:p>
            <a:pPr marL="457200" lvl="0" indent="-342900" algn="l" rtl="0">
              <a:spcBef>
                <a:spcPts val="1000"/>
              </a:spcBef>
              <a:spcAft>
                <a:spcPts val="1600"/>
              </a:spcAft>
              <a:buSzPts val="1800"/>
              <a:buChar char="●"/>
            </a:pPr>
            <a:r>
              <a:rPr lang="en-GB"/>
              <a:t>If multiple actions can be avoided, caching the RDD should also be considered not to be used.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3">
                                            <p:txEl>
                                              <p:pRg st="0" end="0"/>
                                            </p:txEl>
                                          </p:spTgt>
                                        </p:tgtEl>
                                        <p:attrNameLst>
                                          <p:attrName>style.visibility</p:attrName>
                                        </p:attrNameLst>
                                      </p:cBhvr>
                                      <p:to>
                                        <p:strVal val="visible"/>
                                      </p:to>
                                    </p:set>
                                    <p:animEffect transition="in" filter="fade">
                                      <p:cBhvr>
                                        <p:cTn id="7" dur="1000"/>
                                        <p:tgtEl>
                                          <p:spTgt spid="16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3">
                                            <p:txEl>
                                              <p:pRg st="1" end="1"/>
                                            </p:txEl>
                                          </p:spTgt>
                                        </p:tgtEl>
                                        <p:attrNameLst>
                                          <p:attrName>style.visibility</p:attrName>
                                        </p:attrNameLst>
                                      </p:cBhvr>
                                      <p:to>
                                        <p:strVal val="visible"/>
                                      </p:to>
                                    </p:set>
                                    <p:animEffect transition="in" filter="fade">
                                      <p:cBhvr>
                                        <p:cTn id="12" dur="1000"/>
                                        <p:tgtEl>
                                          <p:spTgt spid="16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3">
                                            <p:txEl>
                                              <p:pRg st="2" end="2"/>
                                            </p:txEl>
                                          </p:spTgt>
                                        </p:tgtEl>
                                        <p:attrNameLst>
                                          <p:attrName>style.visibility</p:attrName>
                                        </p:attrNameLst>
                                      </p:cBhvr>
                                      <p:to>
                                        <p:strVal val="visible"/>
                                      </p:to>
                                    </p:set>
                                    <p:animEffect transition="in" filter="fade">
                                      <p:cBhvr>
                                        <p:cTn id="17" dur="1000"/>
                                        <p:tgtEl>
                                          <p:spTgt spid="16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23">
                                            <p:txEl>
                                              <p:pRg st="3" end="3"/>
                                            </p:txEl>
                                          </p:spTgt>
                                        </p:tgtEl>
                                        <p:attrNameLst>
                                          <p:attrName>style.visibility</p:attrName>
                                        </p:attrNameLst>
                                      </p:cBhvr>
                                      <p:to>
                                        <p:strVal val="visible"/>
                                      </p:to>
                                    </p:set>
                                    <p:animEffect transition="in" filter="fade">
                                      <p:cBhvr>
                                        <p:cTn id="22" dur="1000"/>
                                        <p:tgtEl>
                                          <p:spTgt spid="16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6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on local than on cluster</a:t>
            </a:r>
            <a:endParaRPr/>
          </a:p>
        </p:txBody>
      </p:sp>
      <p:sp>
        <p:nvSpPr>
          <p:cNvPr id="1629" name="Google Shape;1629;p16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GB"/>
              <a:t>Usually cluster is shared across multiple applications</a:t>
            </a:r>
            <a:endParaRPr/>
          </a:p>
          <a:p>
            <a:pPr marL="457200" lvl="0" indent="-342900" algn="l" rtl="0">
              <a:spcBef>
                <a:spcPts val="1600"/>
              </a:spcBef>
              <a:spcAft>
                <a:spcPts val="0"/>
              </a:spcAft>
              <a:buSzPts val="1800"/>
              <a:buChar char="●"/>
            </a:pPr>
            <a:r>
              <a:rPr lang="en-GB"/>
              <a:t>Test the logic on the local using </a:t>
            </a:r>
            <a:r>
              <a:rPr lang="en-GB" b="1">
                <a:latin typeface="Source Code Pro"/>
                <a:ea typeface="Source Code Pro"/>
                <a:cs typeface="Source Code Pro"/>
                <a:sym typeface="Source Code Pro"/>
              </a:rPr>
              <a:t>pyspark --master local[1]</a:t>
            </a:r>
            <a:endParaRPr b="1">
              <a:latin typeface="Source Code Pro"/>
              <a:ea typeface="Source Code Pro"/>
              <a:cs typeface="Source Code Pro"/>
              <a:sym typeface="Source Code Pro"/>
            </a:endParaRPr>
          </a:p>
          <a:p>
            <a:pPr marL="457200" lvl="0" indent="-342900" algn="l" rtl="0">
              <a:spcBef>
                <a:spcPts val="1000"/>
              </a:spcBef>
              <a:spcAft>
                <a:spcPts val="1600"/>
              </a:spcAft>
              <a:buSzPts val="1800"/>
              <a:buChar char="●"/>
            </a:pPr>
            <a:r>
              <a:rPr lang="en-GB"/>
              <a:t>Encourage writing unit tests while developing the application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9">
                                            <p:txEl>
                                              <p:pRg st="0" end="0"/>
                                            </p:txEl>
                                          </p:spTgt>
                                        </p:tgtEl>
                                        <p:attrNameLst>
                                          <p:attrName>style.visibility</p:attrName>
                                        </p:attrNameLst>
                                      </p:cBhvr>
                                      <p:to>
                                        <p:strVal val="visible"/>
                                      </p:to>
                                    </p:set>
                                    <p:animEffect transition="in" filter="fade">
                                      <p:cBhvr>
                                        <p:cTn id="7" dur="1000"/>
                                        <p:tgtEl>
                                          <p:spTgt spid="16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9">
                                            <p:txEl>
                                              <p:pRg st="1" end="1"/>
                                            </p:txEl>
                                          </p:spTgt>
                                        </p:tgtEl>
                                        <p:attrNameLst>
                                          <p:attrName>style.visibility</p:attrName>
                                        </p:attrNameLst>
                                      </p:cBhvr>
                                      <p:to>
                                        <p:strVal val="visible"/>
                                      </p:to>
                                    </p:set>
                                    <p:animEffect transition="in" filter="fade">
                                      <p:cBhvr>
                                        <p:cTn id="12" dur="1000"/>
                                        <p:tgtEl>
                                          <p:spTgt spid="16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9">
                                            <p:txEl>
                                              <p:pRg st="2" end="2"/>
                                            </p:txEl>
                                          </p:spTgt>
                                        </p:tgtEl>
                                        <p:attrNameLst>
                                          <p:attrName>style.visibility</p:attrName>
                                        </p:attrNameLst>
                                      </p:cBhvr>
                                      <p:to>
                                        <p:strVal val="visible"/>
                                      </p:to>
                                    </p:set>
                                    <p:animEffect transition="in" filter="fade">
                                      <p:cBhvr>
                                        <p:cTn id="17" dur="1000"/>
                                        <p:tgtEl>
                                          <p:spTgt spid="16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16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Shading the third party jar</a:t>
            </a:r>
            <a:endParaRPr/>
          </a:p>
        </p:txBody>
      </p:sp>
      <p:sp>
        <p:nvSpPr>
          <p:cNvPr id="1635" name="Google Shape;1635;p16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Spark internally has dependency over lots of third party jars eg: fasterxml.jackson</a:t>
            </a:r>
            <a:endParaRPr/>
          </a:p>
          <a:p>
            <a:pPr marL="0" lvl="0" indent="0" algn="l" rtl="0">
              <a:spcBef>
                <a:spcPts val="1600"/>
              </a:spcBef>
              <a:spcAft>
                <a:spcPts val="0"/>
              </a:spcAft>
              <a:buNone/>
            </a:pPr>
            <a:r>
              <a:rPr lang="en-GB"/>
              <a:t>When using Maven or SBT project, which has dependency over a different version of the same jar, use shading to avoid conflict.</a:t>
            </a:r>
            <a:endParaRPr/>
          </a:p>
          <a:p>
            <a:pPr marL="0" lvl="0" indent="0" algn="l" rtl="0">
              <a:spcBef>
                <a:spcPts val="1600"/>
              </a:spcBef>
              <a:spcAft>
                <a:spcPts val="0"/>
              </a:spcAft>
              <a:buNone/>
            </a:pPr>
            <a:r>
              <a:rPr lang="en-GB" sz="1100" u="sng">
                <a:solidFill>
                  <a:schemeClr val="hlink"/>
                </a:solidFill>
                <a:latin typeface="Arial"/>
                <a:ea typeface="Arial"/>
                <a:cs typeface="Arial"/>
                <a:sym typeface="Arial"/>
                <a:hlinkClick r:id="rId3"/>
              </a:rPr>
              <a:t>Maven Shade Plugin Example</a:t>
            </a:r>
            <a:endParaRPr/>
          </a:p>
          <a:p>
            <a:pPr marL="0" lvl="0" indent="0" algn="l" rtl="0">
              <a:spcBef>
                <a:spcPts val="1600"/>
              </a:spcBef>
              <a:spcAft>
                <a:spcPts val="1600"/>
              </a:spcAft>
              <a:buNone/>
            </a:pPr>
            <a:r>
              <a:rPr lang="en-GB" sz="1100" u="sng">
                <a:solidFill>
                  <a:schemeClr val="accent5"/>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Shading Dependencies in Spark Projects with SBT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5">
                                            <p:txEl>
                                              <p:pRg st="0" end="0"/>
                                            </p:txEl>
                                          </p:spTgt>
                                        </p:tgtEl>
                                        <p:attrNameLst>
                                          <p:attrName>style.visibility</p:attrName>
                                        </p:attrNameLst>
                                      </p:cBhvr>
                                      <p:to>
                                        <p:strVal val="visible"/>
                                      </p:to>
                                    </p:set>
                                    <p:animEffect transition="in" filter="fade">
                                      <p:cBhvr>
                                        <p:cTn id="7" dur="1000"/>
                                        <p:tgtEl>
                                          <p:spTgt spid="1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5">
                                            <p:txEl>
                                              <p:pRg st="1" end="1"/>
                                            </p:txEl>
                                          </p:spTgt>
                                        </p:tgtEl>
                                        <p:attrNameLst>
                                          <p:attrName>style.visibility</p:attrName>
                                        </p:attrNameLst>
                                      </p:cBhvr>
                                      <p:to>
                                        <p:strVal val="visible"/>
                                      </p:to>
                                    </p:set>
                                    <p:animEffect transition="in" filter="fade">
                                      <p:cBhvr>
                                        <p:cTn id="12" dur="1000"/>
                                        <p:tgtEl>
                                          <p:spTgt spid="1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5">
                                            <p:txEl>
                                              <p:pRg st="2" end="2"/>
                                            </p:txEl>
                                          </p:spTgt>
                                        </p:tgtEl>
                                        <p:attrNameLst>
                                          <p:attrName>style.visibility</p:attrName>
                                        </p:attrNameLst>
                                      </p:cBhvr>
                                      <p:to>
                                        <p:strVal val="visible"/>
                                      </p:to>
                                    </p:set>
                                    <p:animEffect transition="in" filter="fade">
                                      <p:cBhvr>
                                        <p:cTn id="17" dur="1000"/>
                                        <p:tgtEl>
                                          <p:spTgt spid="16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5">
                                            <p:txEl>
                                              <p:pRg st="3" end="3"/>
                                            </p:txEl>
                                          </p:spTgt>
                                        </p:tgtEl>
                                        <p:attrNameLst>
                                          <p:attrName>style.visibility</p:attrName>
                                        </p:attrNameLst>
                                      </p:cBhvr>
                                      <p:to>
                                        <p:strVal val="visible"/>
                                      </p:to>
                                    </p:set>
                                    <p:animEffect transition="in" filter="fade">
                                      <p:cBhvr>
                                        <p:cTn id="22" dur="1000"/>
                                        <p:tgtEl>
                                          <p:spTgt spid="1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7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Tuning Spark: Further Reading</a:t>
            </a:r>
            <a:endParaRPr/>
          </a:p>
        </p:txBody>
      </p:sp>
      <p:sp>
        <p:nvSpPr>
          <p:cNvPr id="1641" name="Google Shape;1641;p17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Clr>
                <a:srgbClr val="660000"/>
              </a:buClr>
              <a:buSzPts val="1200"/>
              <a:buFont typeface="Arial"/>
              <a:buChar char="●"/>
            </a:pPr>
            <a:r>
              <a:rPr lang="en-GB" sz="1200">
                <a:solidFill>
                  <a:srgbClr val="660000"/>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Apache Spark Core—Deep Dive—Proper Optimization</a:t>
            </a:r>
            <a:endParaRPr sz="1900">
              <a:solidFill>
                <a:srgbClr val="660000"/>
              </a:solidFill>
            </a:endParaRPr>
          </a:p>
          <a:p>
            <a:pPr marL="457200" lvl="0" indent="-304800" algn="l" rtl="0">
              <a:lnSpc>
                <a:spcPct val="200000"/>
              </a:lnSpc>
              <a:spcBef>
                <a:spcPts val="0"/>
              </a:spcBef>
              <a:spcAft>
                <a:spcPts val="0"/>
              </a:spcAft>
              <a:buClr>
                <a:srgbClr val="660000"/>
              </a:buClr>
              <a:buSzPts val="1200"/>
              <a:buFont typeface="Arial"/>
              <a:buChar char="●"/>
            </a:pPr>
            <a:r>
              <a:rPr lang="en-GB" sz="1200">
                <a:solidFill>
                  <a:srgbClr val="660000"/>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Introduction - Apache Spark - Best Practices and Tuning</a:t>
            </a:r>
            <a:endParaRPr/>
          </a:p>
          <a:p>
            <a:pPr marL="457200" lvl="0" indent="-304800" algn="l" rtl="0">
              <a:lnSpc>
                <a:spcPct val="200000"/>
              </a:lnSpc>
              <a:spcBef>
                <a:spcPts val="0"/>
              </a:spcBef>
              <a:spcAft>
                <a:spcPts val="0"/>
              </a:spcAft>
              <a:buClr>
                <a:srgbClr val="660000"/>
              </a:buClr>
              <a:buSzPts val="1200"/>
              <a:buFont typeface="Arial"/>
              <a:buChar char="●"/>
            </a:pPr>
            <a:r>
              <a:rPr lang="en-GB" sz="1100">
                <a:solidFill>
                  <a:srgbClr val="660000"/>
                </a:solidFill>
                <a:uFill>
                  <a:noFill/>
                </a:u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Top 5 Mistakes When Writing Spark Applications</a:t>
            </a:r>
            <a:endParaRPr sz="1900">
              <a:solidFill>
                <a:srgbClr val="660000"/>
              </a:solidFill>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1">
                                            <p:txEl>
                                              <p:pRg st="0" end="0"/>
                                            </p:txEl>
                                          </p:spTgt>
                                        </p:tgtEl>
                                        <p:attrNameLst>
                                          <p:attrName>style.visibility</p:attrName>
                                        </p:attrNameLst>
                                      </p:cBhvr>
                                      <p:to>
                                        <p:strVal val="visible"/>
                                      </p:to>
                                    </p:set>
                                    <p:animEffect transition="in" filter="fade">
                                      <p:cBhvr>
                                        <p:cTn id="7" dur="1000"/>
                                        <p:tgtEl>
                                          <p:spTgt spid="16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1">
                                            <p:txEl>
                                              <p:pRg st="1" end="1"/>
                                            </p:txEl>
                                          </p:spTgt>
                                        </p:tgtEl>
                                        <p:attrNameLst>
                                          <p:attrName>style.visibility</p:attrName>
                                        </p:attrNameLst>
                                      </p:cBhvr>
                                      <p:to>
                                        <p:strVal val="visible"/>
                                      </p:to>
                                    </p:set>
                                    <p:animEffect transition="in" filter="fade">
                                      <p:cBhvr>
                                        <p:cTn id="12" dur="1000"/>
                                        <p:tgtEl>
                                          <p:spTgt spid="16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1">
                                            <p:txEl>
                                              <p:pRg st="2" end="2"/>
                                            </p:txEl>
                                          </p:spTgt>
                                        </p:tgtEl>
                                        <p:attrNameLst>
                                          <p:attrName>style.visibility</p:attrName>
                                        </p:attrNameLst>
                                      </p:cBhvr>
                                      <p:to>
                                        <p:strVal val="visible"/>
                                      </p:to>
                                    </p:set>
                                    <p:animEffect transition="in" filter="fade">
                                      <p:cBhvr>
                                        <p:cTn id="17" dur="1000"/>
                                        <p:tgtEl>
                                          <p:spTgt spid="16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41">
                                            <p:txEl>
                                              <p:pRg st="3" end="3"/>
                                            </p:txEl>
                                          </p:spTgt>
                                        </p:tgtEl>
                                        <p:attrNameLst>
                                          <p:attrName>style.visibility</p:attrName>
                                        </p:attrNameLst>
                                      </p:cBhvr>
                                      <p:to>
                                        <p:strVal val="visible"/>
                                      </p:to>
                                    </p:set>
                                    <p:animEffect transition="in" filter="fade">
                                      <p:cBhvr>
                                        <p:cTn id="22" dur="1000"/>
                                        <p:tgtEl>
                                          <p:spTgt spid="16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71"/>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Reference Book</a:t>
            </a:r>
            <a:endParaRPr/>
          </a:p>
        </p:txBody>
      </p:sp>
      <p:pic>
        <p:nvPicPr>
          <p:cNvPr id="1647" name="Google Shape;1647;p171">
            <a:hlinkClick r:id="rId3"/>
          </p:cNvPr>
          <p:cNvPicPr preferRelativeResize="0"/>
          <p:nvPr/>
        </p:nvPicPr>
        <p:blipFill>
          <a:blip r:embed="rId4">
            <a:alphaModFix/>
          </a:blip>
          <a:stretch>
            <a:fillRect/>
          </a:stretch>
        </p:blipFill>
        <p:spPr>
          <a:xfrm>
            <a:off x="4835425" y="213025"/>
            <a:ext cx="3177474" cy="4159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MapReduce</a:t>
            </a:r>
            <a:endParaRPr/>
          </a:p>
        </p:txBody>
      </p:sp>
      <p:sp>
        <p:nvSpPr>
          <p:cNvPr id="256" name="Google Shape;256;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666666"/>
              </a:buClr>
              <a:buSzPts val="1800"/>
              <a:buFont typeface="Proxima Nova"/>
              <a:buChar char="●"/>
            </a:pPr>
            <a:r>
              <a:rPr lang="en-GB" dirty="0">
                <a:solidFill>
                  <a:srgbClr val="666666"/>
                </a:solidFill>
                <a:latin typeface="Proxima Nova"/>
                <a:ea typeface="Proxima Nova"/>
                <a:cs typeface="Proxima Nova"/>
                <a:sym typeface="Proxima Nova"/>
              </a:rPr>
              <a:t>Process massive amount of data</a:t>
            </a:r>
            <a:endParaRPr dirty="0">
              <a:solidFill>
                <a:srgbClr val="666666"/>
              </a:solidFill>
              <a:latin typeface="Proxima Nova"/>
              <a:ea typeface="Proxima Nova"/>
              <a:cs typeface="Proxima Nova"/>
              <a:sym typeface="Proxima Nova"/>
            </a:endParaRPr>
          </a:p>
          <a:p>
            <a:pPr marL="457200" lvl="0" indent="-342900" algn="l" rtl="0">
              <a:spcBef>
                <a:spcPts val="0"/>
              </a:spcBef>
              <a:spcAft>
                <a:spcPts val="0"/>
              </a:spcAft>
              <a:buClr>
                <a:srgbClr val="666666"/>
              </a:buClr>
              <a:buSzPts val="1800"/>
              <a:buFont typeface="Proxima Nova"/>
              <a:buChar char="●"/>
            </a:pPr>
            <a:r>
              <a:rPr lang="en-GB" dirty="0">
                <a:solidFill>
                  <a:srgbClr val="666666"/>
                </a:solidFill>
                <a:latin typeface="Proxima Nova"/>
                <a:ea typeface="Proxima Nova"/>
                <a:cs typeface="Proxima Nova"/>
                <a:sym typeface="Proxima Nova"/>
              </a:rPr>
              <a:t>Use of commodity hardware</a:t>
            </a:r>
            <a:endParaRPr dirty="0">
              <a:solidFill>
                <a:srgbClr val="666666"/>
              </a:solidFill>
              <a:latin typeface="Proxima Nova"/>
              <a:ea typeface="Proxima Nova"/>
              <a:cs typeface="Proxima Nova"/>
              <a:sym typeface="Proxima Nova"/>
            </a:endParaRPr>
          </a:p>
          <a:p>
            <a:pPr marL="457200" lvl="0" indent="-342900" algn="l" rtl="0">
              <a:spcBef>
                <a:spcPts val="0"/>
              </a:spcBef>
              <a:spcAft>
                <a:spcPts val="0"/>
              </a:spcAft>
              <a:buClr>
                <a:srgbClr val="666666"/>
              </a:buClr>
              <a:buSzPts val="1800"/>
              <a:buFont typeface="Proxima Nova"/>
              <a:buChar char="●"/>
            </a:pPr>
            <a:r>
              <a:rPr lang="en-GB" dirty="0">
                <a:solidFill>
                  <a:srgbClr val="666666"/>
                </a:solidFill>
                <a:latin typeface="Proxima Nova"/>
                <a:ea typeface="Proxima Nova"/>
                <a:cs typeface="Proxima Nova"/>
                <a:sym typeface="Proxima Nova"/>
              </a:rPr>
              <a:t>Jobs can succeed even if some tasks fail (as tasks are re-launched or re-tried)</a:t>
            </a:r>
            <a:endParaRPr dirty="0">
              <a:solidFill>
                <a:srgbClr val="666666"/>
              </a:solidFill>
              <a:latin typeface="Proxima Nova"/>
              <a:ea typeface="Proxima Nova"/>
              <a:cs typeface="Proxima Nova"/>
              <a:sym typeface="Proxima Nova"/>
            </a:endParaRPr>
          </a:p>
          <a:p>
            <a:pPr marL="457200" lvl="0" indent="-342900" algn="l" rtl="0">
              <a:spcBef>
                <a:spcPts val="0"/>
              </a:spcBef>
              <a:spcAft>
                <a:spcPts val="0"/>
              </a:spcAft>
              <a:buClr>
                <a:srgbClr val="666666"/>
              </a:buClr>
              <a:buSzPts val="1800"/>
              <a:buFont typeface="Proxima Nova"/>
              <a:buChar char="●"/>
            </a:pPr>
            <a:r>
              <a:rPr lang="en-GB" dirty="0">
                <a:solidFill>
                  <a:srgbClr val="666666"/>
                </a:solidFill>
                <a:latin typeface="Proxima Nova"/>
                <a:ea typeface="Proxima Nova"/>
                <a:cs typeface="Proxima Nova"/>
                <a:sym typeface="Proxima Nova"/>
              </a:rPr>
              <a:t>Speculative Execution</a:t>
            </a:r>
            <a:endParaRPr dirty="0">
              <a:solidFill>
                <a:srgbClr val="666666"/>
              </a:solidFill>
              <a:latin typeface="Proxima Nova"/>
              <a:ea typeface="Proxima Nova"/>
              <a:cs typeface="Proxima Nova"/>
              <a:sym typeface="Proxima Nova"/>
            </a:endParaRPr>
          </a:p>
          <a:p>
            <a:pPr marL="457200" lvl="0" indent="-342900" algn="l" rtl="0">
              <a:spcBef>
                <a:spcPts val="0"/>
              </a:spcBef>
              <a:spcAft>
                <a:spcPts val="0"/>
              </a:spcAft>
              <a:buClr>
                <a:srgbClr val="666666"/>
              </a:buClr>
              <a:buSzPts val="1800"/>
              <a:buFont typeface="Proxima Nova"/>
              <a:buChar char="●"/>
            </a:pPr>
            <a:r>
              <a:rPr lang="en-GB" dirty="0">
                <a:solidFill>
                  <a:srgbClr val="666666"/>
                </a:solidFill>
                <a:latin typeface="Proxima Nova"/>
                <a:ea typeface="Proxima Nova"/>
                <a:cs typeface="Proxima Nova"/>
                <a:sym typeface="Proxima Nova"/>
              </a:rPr>
              <a:t>Support for </a:t>
            </a:r>
            <a:r>
              <a:rPr lang="en-GB" dirty="0" err="1">
                <a:solidFill>
                  <a:srgbClr val="666666"/>
                </a:solidFill>
                <a:latin typeface="Proxima Nova"/>
                <a:ea typeface="Proxima Nova"/>
                <a:cs typeface="Proxima Nova"/>
                <a:sym typeface="Proxima Nova"/>
              </a:rPr>
              <a:t>config</a:t>
            </a:r>
            <a:r>
              <a:rPr lang="en-GB" dirty="0">
                <a:solidFill>
                  <a:srgbClr val="666666"/>
                </a:solidFill>
                <a:latin typeface="Proxima Nova"/>
                <a:ea typeface="Proxima Nova"/>
                <a:cs typeface="Proxima Nova"/>
                <a:sym typeface="Proxima Nova"/>
              </a:rPr>
              <a:t> to further tune or customize the behaviour</a:t>
            </a:r>
            <a:endParaRPr dirty="0">
              <a:solidFill>
                <a:srgbClr val="666666"/>
              </a:solidFill>
              <a:latin typeface="Proxima Nova"/>
              <a:ea typeface="Proxima Nova"/>
              <a:cs typeface="Proxima Nova"/>
              <a:sym typeface="Proxima Nova"/>
            </a:endParaRPr>
          </a:p>
          <a:p>
            <a:pPr marL="457200" lvl="0" indent="-342900" algn="l" rtl="0">
              <a:spcBef>
                <a:spcPts val="0"/>
              </a:spcBef>
              <a:spcAft>
                <a:spcPts val="0"/>
              </a:spcAft>
              <a:buClr>
                <a:srgbClr val="666666"/>
              </a:buClr>
              <a:buSzPts val="1800"/>
              <a:buFont typeface="Proxima Nova"/>
              <a:buChar char="●"/>
            </a:pPr>
            <a:r>
              <a:rPr lang="en-GB" dirty="0">
                <a:solidFill>
                  <a:srgbClr val="666666"/>
                </a:solidFill>
                <a:latin typeface="Proxima Nova"/>
                <a:ea typeface="Proxima Nova"/>
                <a:cs typeface="Proxima Nova"/>
                <a:sym typeface="Proxima Nova"/>
              </a:rPr>
              <a:t>Loose coupling with cluster manager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Effect transition="in" filter="fade">
                                      <p:cBhvr>
                                        <p:cTn id="7" dur="1000"/>
                                        <p:tgtEl>
                                          <p:spTgt spid="2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
                                            <p:txEl>
                                              <p:pRg st="1" end="1"/>
                                            </p:txEl>
                                          </p:spTgt>
                                        </p:tgtEl>
                                        <p:attrNameLst>
                                          <p:attrName>style.visibility</p:attrName>
                                        </p:attrNameLst>
                                      </p:cBhvr>
                                      <p:to>
                                        <p:strVal val="visible"/>
                                      </p:to>
                                    </p:set>
                                    <p:animEffect transition="in" filter="fade">
                                      <p:cBhvr>
                                        <p:cTn id="12" dur="1000"/>
                                        <p:tgtEl>
                                          <p:spTgt spid="2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
                                            <p:txEl>
                                              <p:pRg st="2" end="2"/>
                                            </p:txEl>
                                          </p:spTgt>
                                        </p:tgtEl>
                                        <p:attrNameLst>
                                          <p:attrName>style.visibility</p:attrName>
                                        </p:attrNameLst>
                                      </p:cBhvr>
                                      <p:to>
                                        <p:strVal val="visible"/>
                                      </p:to>
                                    </p:set>
                                    <p:animEffect transition="in" filter="fade">
                                      <p:cBhvr>
                                        <p:cTn id="17" dur="1000"/>
                                        <p:tgtEl>
                                          <p:spTgt spid="2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6">
                                            <p:txEl>
                                              <p:pRg st="3" end="3"/>
                                            </p:txEl>
                                          </p:spTgt>
                                        </p:tgtEl>
                                        <p:attrNameLst>
                                          <p:attrName>style.visibility</p:attrName>
                                        </p:attrNameLst>
                                      </p:cBhvr>
                                      <p:to>
                                        <p:strVal val="visible"/>
                                      </p:to>
                                    </p:set>
                                    <p:animEffect transition="in" filter="fade">
                                      <p:cBhvr>
                                        <p:cTn id="22" dur="1000"/>
                                        <p:tgtEl>
                                          <p:spTgt spid="2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
                                            <p:txEl>
                                              <p:pRg st="4" end="4"/>
                                            </p:txEl>
                                          </p:spTgt>
                                        </p:tgtEl>
                                        <p:attrNameLst>
                                          <p:attrName>style.visibility</p:attrName>
                                        </p:attrNameLst>
                                      </p:cBhvr>
                                      <p:to>
                                        <p:strVal val="visible"/>
                                      </p:to>
                                    </p:set>
                                    <p:animEffect transition="in" filter="fade">
                                      <p:cBhvr>
                                        <p:cTn id="27" dur="1000"/>
                                        <p:tgtEl>
                                          <p:spTgt spid="2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6">
                                            <p:txEl>
                                              <p:pRg st="5" end="5"/>
                                            </p:txEl>
                                          </p:spTgt>
                                        </p:tgtEl>
                                        <p:attrNameLst>
                                          <p:attrName>style.visibility</p:attrName>
                                        </p:attrNameLst>
                                      </p:cBhvr>
                                      <p:to>
                                        <p:strVal val="visible"/>
                                      </p:to>
                                    </p:set>
                                    <p:animEffect transition="in" filter="fade">
                                      <p:cBhvr>
                                        <p:cTn id="32" dur="1000"/>
                                        <p:tgtEl>
                                          <p:spTgt spid="2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NOT MapReduce</a:t>
            </a:r>
            <a:endParaRPr/>
          </a:p>
        </p:txBody>
      </p:sp>
      <p:sp>
        <p:nvSpPr>
          <p:cNvPr id="262" name="Google Shape;262;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Proxima Nova"/>
              <a:buChar char="●"/>
            </a:pPr>
            <a:r>
              <a:rPr lang="en-GB">
                <a:solidFill>
                  <a:srgbClr val="666666"/>
                </a:solidFill>
                <a:latin typeface="Proxima Nova"/>
                <a:ea typeface="Proxima Nova"/>
                <a:cs typeface="Proxima Nova"/>
                <a:sym typeface="Proxima Nova"/>
              </a:rPr>
              <a:t>Increased latency due to high usage of local disk (for map output) or HDFS/similar storage (for reduce output)</a:t>
            </a:r>
            <a:endParaRPr>
              <a:solidFill>
                <a:srgbClr val="666666"/>
              </a:solidFill>
              <a:latin typeface="Proxima Nova"/>
              <a:ea typeface="Proxima Nova"/>
              <a:cs typeface="Proxima Nova"/>
              <a:sym typeface="Proxima Nova"/>
            </a:endParaRPr>
          </a:p>
          <a:p>
            <a:pPr marL="914400" lvl="1" indent="-317500" algn="l" rtl="0">
              <a:spcBef>
                <a:spcPts val="0"/>
              </a:spcBef>
              <a:spcAft>
                <a:spcPts val="0"/>
              </a:spcAft>
              <a:buClr>
                <a:srgbClr val="666666"/>
              </a:buClr>
              <a:buSzPts val="1400"/>
              <a:buFont typeface="Proxima Nova"/>
              <a:buChar char="○"/>
            </a:pPr>
            <a:r>
              <a:rPr lang="en-GB">
                <a:solidFill>
                  <a:srgbClr val="666666"/>
                </a:solidFill>
                <a:latin typeface="Proxima Nova"/>
                <a:ea typeface="Proxima Nova"/>
                <a:cs typeface="Proxima Nova"/>
                <a:sym typeface="Proxima Nova"/>
              </a:rPr>
              <a:t>Not optimised for iterative processing</a:t>
            </a:r>
            <a:endParaRPr>
              <a:solidFill>
                <a:srgbClr val="666666"/>
              </a:solidFill>
              <a:latin typeface="Proxima Nova"/>
              <a:ea typeface="Proxima Nova"/>
              <a:cs typeface="Proxima Nova"/>
              <a:sym typeface="Proxima Nova"/>
            </a:endParaRPr>
          </a:p>
          <a:p>
            <a:pPr marL="914400" lvl="1" indent="-317500" algn="l" rtl="0">
              <a:spcBef>
                <a:spcPts val="0"/>
              </a:spcBef>
              <a:spcAft>
                <a:spcPts val="0"/>
              </a:spcAft>
              <a:buClr>
                <a:srgbClr val="666666"/>
              </a:buClr>
              <a:buSzPts val="1400"/>
              <a:buFont typeface="Proxima Nova"/>
              <a:buChar char="○"/>
            </a:pPr>
            <a:r>
              <a:rPr lang="en-GB">
                <a:solidFill>
                  <a:srgbClr val="666666"/>
                </a:solidFill>
                <a:latin typeface="Proxima Nova"/>
                <a:ea typeface="Proxima Nova"/>
                <a:cs typeface="Proxima Nova"/>
                <a:sym typeface="Proxima Nova"/>
              </a:rPr>
              <a:t>Not suited for interactive queries</a:t>
            </a:r>
            <a:endParaRPr>
              <a:solidFill>
                <a:srgbClr val="666666"/>
              </a:solidFill>
              <a:latin typeface="Proxima Nova"/>
              <a:ea typeface="Proxima Nova"/>
              <a:cs typeface="Proxima Nova"/>
              <a:sym typeface="Proxima Nova"/>
            </a:endParaRPr>
          </a:p>
          <a:p>
            <a:pPr marL="914400" lvl="1" indent="-317500" algn="l" rtl="0">
              <a:spcBef>
                <a:spcPts val="0"/>
              </a:spcBef>
              <a:spcAft>
                <a:spcPts val="0"/>
              </a:spcAft>
              <a:buClr>
                <a:srgbClr val="666666"/>
              </a:buClr>
              <a:buSzPts val="1400"/>
              <a:buFont typeface="Proxima Nova"/>
              <a:buChar char="○"/>
            </a:pPr>
            <a:r>
              <a:rPr lang="en-GB">
                <a:solidFill>
                  <a:srgbClr val="666666"/>
                </a:solidFill>
                <a:latin typeface="Proxima Nova"/>
                <a:ea typeface="Proxima Nova"/>
                <a:cs typeface="Proxima Nova"/>
                <a:sym typeface="Proxima Nova"/>
              </a:rPr>
              <a:t>Not designed for low latency jobs like streaming/real time</a:t>
            </a:r>
            <a:endParaRPr>
              <a:solidFill>
                <a:srgbClr val="666666"/>
              </a:solidFill>
              <a:latin typeface="Proxima Nova"/>
              <a:ea typeface="Proxima Nova"/>
              <a:cs typeface="Proxima Nova"/>
              <a:sym typeface="Proxima Nova"/>
            </a:endParaRPr>
          </a:p>
          <a:p>
            <a:pPr marL="457200" lvl="0" indent="-342900" algn="l" rtl="0">
              <a:spcBef>
                <a:spcPts val="0"/>
              </a:spcBef>
              <a:spcAft>
                <a:spcPts val="0"/>
              </a:spcAft>
              <a:buClr>
                <a:srgbClr val="666666"/>
              </a:buClr>
              <a:buSzPts val="1800"/>
              <a:buFont typeface="Proxima Nova"/>
              <a:buChar char="●"/>
            </a:pPr>
            <a:r>
              <a:rPr lang="en-GB">
                <a:solidFill>
                  <a:srgbClr val="666666"/>
                </a:solidFill>
                <a:latin typeface="Proxima Nova"/>
                <a:ea typeface="Proxima Nova"/>
                <a:cs typeface="Proxima Nova"/>
                <a:sym typeface="Proxima Nova"/>
              </a:rPr>
              <a:t>Need different tools for different processing</a:t>
            </a:r>
            <a:endParaRPr>
              <a:solidFill>
                <a:srgbClr val="666666"/>
              </a:solidFill>
              <a:latin typeface="Proxima Nova"/>
              <a:ea typeface="Proxima Nova"/>
              <a:cs typeface="Proxima Nova"/>
              <a:sym typeface="Proxima Nova"/>
            </a:endParaRPr>
          </a:p>
          <a:p>
            <a:pPr marL="914400" lvl="1" indent="-317500" algn="l" rtl="0">
              <a:spcBef>
                <a:spcPts val="0"/>
              </a:spcBef>
              <a:spcAft>
                <a:spcPts val="0"/>
              </a:spcAft>
              <a:buClr>
                <a:srgbClr val="666666"/>
              </a:buClr>
              <a:buSzPts val="1400"/>
              <a:buFont typeface="Source Code Pro"/>
              <a:buChar char="○"/>
            </a:pPr>
            <a:r>
              <a:rPr lang="en-GB" b="1">
                <a:solidFill>
                  <a:srgbClr val="666666"/>
                </a:solidFill>
                <a:latin typeface="Proxima Nova"/>
                <a:ea typeface="Proxima Nova"/>
                <a:cs typeface="Proxima Nova"/>
                <a:sym typeface="Proxima Nova"/>
              </a:rPr>
              <a:t>Hive</a:t>
            </a:r>
            <a:r>
              <a:rPr lang="en-GB">
                <a:solidFill>
                  <a:srgbClr val="666666"/>
                </a:solidFill>
                <a:latin typeface="Proxima Nova"/>
                <a:ea typeface="Proxima Nova"/>
                <a:cs typeface="Proxima Nova"/>
                <a:sym typeface="Proxima Nova"/>
              </a:rPr>
              <a:t> of SQL</a:t>
            </a:r>
            <a:endParaRPr>
              <a:solidFill>
                <a:srgbClr val="666666"/>
              </a:solidFill>
              <a:latin typeface="Proxima Nova"/>
              <a:ea typeface="Proxima Nova"/>
              <a:cs typeface="Proxima Nova"/>
              <a:sym typeface="Proxima Nova"/>
            </a:endParaRPr>
          </a:p>
          <a:p>
            <a:pPr marL="914400" lvl="1" indent="-317500" algn="l" rtl="0">
              <a:spcBef>
                <a:spcPts val="0"/>
              </a:spcBef>
              <a:spcAft>
                <a:spcPts val="0"/>
              </a:spcAft>
              <a:buClr>
                <a:srgbClr val="666666"/>
              </a:buClr>
              <a:buSzPts val="1400"/>
              <a:buFont typeface="Source Code Pro"/>
              <a:buChar char="○"/>
            </a:pPr>
            <a:r>
              <a:rPr lang="en-GB" b="1">
                <a:solidFill>
                  <a:srgbClr val="666666"/>
                </a:solidFill>
                <a:latin typeface="Proxima Nova"/>
                <a:ea typeface="Proxima Nova"/>
                <a:cs typeface="Proxima Nova"/>
                <a:sym typeface="Proxima Nova"/>
              </a:rPr>
              <a:t>Mahout</a:t>
            </a:r>
            <a:r>
              <a:rPr lang="en-GB">
                <a:solidFill>
                  <a:srgbClr val="666666"/>
                </a:solidFill>
                <a:latin typeface="Proxima Nova"/>
                <a:ea typeface="Proxima Nova"/>
                <a:cs typeface="Proxima Nova"/>
                <a:sym typeface="Proxima Nova"/>
              </a:rPr>
              <a:t> for Machine Learning</a:t>
            </a:r>
            <a:endParaRPr>
              <a:solidFill>
                <a:srgbClr val="666666"/>
              </a:solidFill>
              <a:latin typeface="Proxima Nova"/>
              <a:ea typeface="Proxima Nova"/>
              <a:cs typeface="Proxima Nova"/>
              <a:sym typeface="Proxima Nova"/>
            </a:endParaRPr>
          </a:p>
          <a:p>
            <a:pPr marL="914400" lvl="1" indent="-317500" algn="l" rtl="0">
              <a:spcBef>
                <a:spcPts val="0"/>
              </a:spcBef>
              <a:spcAft>
                <a:spcPts val="0"/>
              </a:spcAft>
              <a:buClr>
                <a:srgbClr val="666666"/>
              </a:buClr>
              <a:buSzPts val="1400"/>
              <a:buFont typeface="Source Code Pro"/>
              <a:buChar char="○"/>
            </a:pPr>
            <a:r>
              <a:rPr lang="en-GB" b="1">
                <a:solidFill>
                  <a:srgbClr val="666666"/>
                </a:solidFill>
                <a:latin typeface="Proxima Nova"/>
                <a:ea typeface="Proxima Nova"/>
                <a:cs typeface="Proxima Nova"/>
                <a:sym typeface="Proxima Nova"/>
              </a:rPr>
              <a:t>Giraph</a:t>
            </a:r>
            <a:r>
              <a:rPr lang="en-GB">
                <a:solidFill>
                  <a:srgbClr val="666666"/>
                </a:solidFill>
                <a:latin typeface="Proxima Nova"/>
                <a:ea typeface="Proxima Nova"/>
                <a:cs typeface="Proxima Nova"/>
                <a:sym typeface="Proxima Nova"/>
              </a:rPr>
              <a:t> for Graph Processing</a:t>
            </a:r>
            <a:endParaRPr>
              <a:solidFill>
                <a:srgbClr val="666666"/>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Effect transition="in" filter="fade">
                                      <p:cBhvr>
                                        <p:cTn id="7" dur="1000"/>
                                        <p:tgtEl>
                                          <p:spTgt spid="2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
                                            <p:txEl>
                                              <p:pRg st="1" end="1"/>
                                            </p:txEl>
                                          </p:spTgt>
                                        </p:tgtEl>
                                        <p:attrNameLst>
                                          <p:attrName>style.visibility</p:attrName>
                                        </p:attrNameLst>
                                      </p:cBhvr>
                                      <p:to>
                                        <p:strVal val="visible"/>
                                      </p:to>
                                    </p:set>
                                    <p:animEffect transition="in" filter="fade">
                                      <p:cBhvr>
                                        <p:cTn id="12" dur="1000"/>
                                        <p:tgtEl>
                                          <p:spTgt spid="2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xEl>
                                              <p:pRg st="2" end="2"/>
                                            </p:txEl>
                                          </p:spTgt>
                                        </p:tgtEl>
                                        <p:attrNameLst>
                                          <p:attrName>style.visibility</p:attrName>
                                        </p:attrNameLst>
                                      </p:cBhvr>
                                      <p:to>
                                        <p:strVal val="visible"/>
                                      </p:to>
                                    </p:set>
                                    <p:animEffect transition="in" filter="fade">
                                      <p:cBhvr>
                                        <p:cTn id="17" dur="1000"/>
                                        <p:tgtEl>
                                          <p:spTgt spid="2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2">
                                            <p:txEl>
                                              <p:pRg st="3" end="3"/>
                                            </p:txEl>
                                          </p:spTgt>
                                        </p:tgtEl>
                                        <p:attrNameLst>
                                          <p:attrName>style.visibility</p:attrName>
                                        </p:attrNameLst>
                                      </p:cBhvr>
                                      <p:to>
                                        <p:strVal val="visible"/>
                                      </p:to>
                                    </p:set>
                                    <p:animEffect transition="in" filter="fade">
                                      <p:cBhvr>
                                        <p:cTn id="22" dur="1000"/>
                                        <p:tgtEl>
                                          <p:spTgt spid="2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2">
                                            <p:txEl>
                                              <p:pRg st="4" end="4"/>
                                            </p:txEl>
                                          </p:spTgt>
                                        </p:tgtEl>
                                        <p:attrNameLst>
                                          <p:attrName>style.visibility</p:attrName>
                                        </p:attrNameLst>
                                      </p:cBhvr>
                                      <p:to>
                                        <p:strVal val="visible"/>
                                      </p:to>
                                    </p:set>
                                    <p:animEffect transition="in" filter="fade">
                                      <p:cBhvr>
                                        <p:cTn id="27" dur="1000"/>
                                        <p:tgtEl>
                                          <p:spTgt spid="2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2">
                                            <p:txEl>
                                              <p:pRg st="5" end="5"/>
                                            </p:txEl>
                                          </p:spTgt>
                                        </p:tgtEl>
                                        <p:attrNameLst>
                                          <p:attrName>style.visibility</p:attrName>
                                        </p:attrNameLst>
                                      </p:cBhvr>
                                      <p:to>
                                        <p:strVal val="visible"/>
                                      </p:to>
                                    </p:set>
                                    <p:animEffect transition="in" filter="fade">
                                      <p:cBhvr>
                                        <p:cTn id="32" dur="1000"/>
                                        <p:tgtEl>
                                          <p:spTgt spid="26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2">
                                            <p:txEl>
                                              <p:pRg st="6" end="6"/>
                                            </p:txEl>
                                          </p:spTgt>
                                        </p:tgtEl>
                                        <p:attrNameLst>
                                          <p:attrName>style.visibility</p:attrName>
                                        </p:attrNameLst>
                                      </p:cBhvr>
                                      <p:to>
                                        <p:strVal val="visible"/>
                                      </p:to>
                                    </p:set>
                                    <p:animEffect transition="in" filter="fade">
                                      <p:cBhvr>
                                        <p:cTn id="37" dur="1000"/>
                                        <p:tgtEl>
                                          <p:spTgt spid="26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2">
                                            <p:txEl>
                                              <p:pRg st="7" end="7"/>
                                            </p:txEl>
                                          </p:spTgt>
                                        </p:tgtEl>
                                        <p:attrNameLst>
                                          <p:attrName>style.visibility</p:attrName>
                                        </p:attrNameLst>
                                      </p:cBhvr>
                                      <p:to>
                                        <p:strVal val="visible"/>
                                      </p:to>
                                    </p:set>
                                    <p:animEffect transition="in" filter="fade">
                                      <p:cBhvr>
                                        <p:cTn id="42" dur="1000"/>
                                        <p:tgtEl>
                                          <p:spTgt spid="26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490250" y="526350"/>
            <a:ext cx="8541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Introduction to Spark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Spark</a:t>
            </a:r>
            <a:endParaRPr/>
          </a:p>
        </p:txBody>
      </p:sp>
      <p:sp>
        <p:nvSpPr>
          <p:cNvPr id="273" name="Google Shape;273;p31"/>
          <p:cNvSpPr txBox="1">
            <a:spLocks noGrp="1"/>
          </p:cNvSpPr>
          <p:nvPr>
            <p:ph type="body" idx="1"/>
          </p:nvPr>
        </p:nvSpPr>
        <p:spPr>
          <a:xfrm>
            <a:off x="311700" y="1266325"/>
            <a:ext cx="8520600" cy="355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Source Code Pro"/>
              <a:buChar char="●"/>
            </a:pPr>
            <a:r>
              <a:rPr lang="en-GB" b="1">
                <a:solidFill>
                  <a:srgbClr val="666666"/>
                </a:solidFill>
                <a:latin typeface="Source Code Pro"/>
                <a:ea typeface="Source Code Pro"/>
                <a:cs typeface="Source Code Pro"/>
                <a:sym typeface="Source Code Pro"/>
              </a:rPr>
              <a:t>Computing Engine</a:t>
            </a:r>
            <a:endParaRPr b="1">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Provides fast, in-memory, distributed computation without being strongly coupled to a specific storage system</a:t>
            </a:r>
            <a:endParaRPr>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Can connect to wide variety of storage systems</a:t>
            </a:r>
            <a:endParaRPr>
              <a:solidFill>
                <a:srgbClr val="666666"/>
              </a:solidFill>
              <a:latin typeface="Source Code Pro"/>
              <a:ea typeface="Source Code Pro"/>
              <a:cs typeface="Source Code Pro"/>
              <a:sym typeface="Source Code Pro"/>
            </a:endParaRPr>
          </a:p>
          <a:p>
            <a:pPr marL="457200" lvl="0" indent="-342900" algn="l" rtl="0">
              <a:spcBef>
                <a:spcPts val="0"/>
              </a:spcBef>
              <a:spcAft>
                <a:spcPts val="0"/>
              </a:spcAft>
              <a:buClr>
                <a:srgbClr val="666666"/>
              </a:buClr>
              <a:buSzPts val="1800"/>
              <a:buFont typeface="Source Code Pro"/>
              <a:buChar char="●"/>
            </a:pPr>
            <a:r>
              <a:rPr lang="en-GB" b="1">
                <a:solidFill>
                  <a:srgbClr val="666666"/>
                </a:solidFill>
                <a:latin typeface="Source Code Pro"/>
                <a:ea typeface="Source Code Pro"/>
                <a:cs typeface="Source Code Pro"/>
                <a:sym typeface="Source Code Pro"/>
              </a:rPr>
              <a:t>Unified Data Processing</a:t>
            </a:r>
            <a:endParaRPr b="1">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Same engine for </a:t>
            </a:r>
            <a:endParaRPr>
              <a:solidFill>
                <a:srgbClr val="666666"/>
              </a:solidFill>
              <a:latin typeface="Source Code Pro"/>
              <a:ea typeface="Source Code Pro"/>
              <a:cs typeface="Source Code Pro"/>
              <a:sym typeface="Source Code Pro"/>
            </a:endParaRPr>
          </a:p>
          <a:p>
            <a:pPr marL="1371600" lvl="2"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Streaming</a:t>
            </a:r>
            <a:endParaRPr>
              <a:solidFill>
                <a:srgbClr val="666666"/>
              </a:solidFill>
              <a:latin typeface="Source Code Pro"/>
              <a:ea typeface="Source Code Pro"/>
              <a:cs typeface="Source Code Pro"/>
              <a:sym typeface="Source Code Pro"/>
            </a:endParaRPr>
          </a:p>
          <a:p>
            <a:pPr marL="1371600" lvl="2"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Machine learning, and</a:t>
            </a:r>
            <a:endParaRPr>
              <a:solidFill>
                <a:srgbClr val="666666"/>
              </a:solidFill>
              <a:latin typeface="Source Code Pro"/>
              <a:ea typeface="Source Code Pro"/>
              <a:cs typeface="Source Code Pro"/>
              <a:sym typeface="Source Code Pro"/>
            </a:endParaRPr>
          </a:p>
          <a:p>
            <a:pPr marL="1371600" lvl="2"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SQL</a:t>
            </a:r>
            <a:endParaRPr>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Consistent API</a:t>
            </a:r>
            <a:endParaRPr>
              <a:solidFill>
                <a:srgbClr val="666666"/>
              </a:solidFill>
              <a:latin typeface="Source Code Pro"/>
              <a:ea typeface="Source Code Pro"/>
              <a:cs typeface="Source Code Pro"/>
              <a:sym typeface="Source Code Pro"/>
            </a:endParaRPr>
          </a:p>
          <a:p>
            <a:pPr marL="457200" lvl="0" indent="-342900" algn="l" rtl="0">
              <a:spcBef>
                <a:spcPts val="0"/>
              </a:spcBef>
              <a:spcAft>
                <a:spcPts val="0"/>
              </a:spcAft>
              <a:buClr>
                <a:srgbClr val="666666"/>
              </a:buClr>
              <a:buSzPts val="1800"/>
              <a:buFont typeface="Source Code Pro"/>
              <a:buChar char="●"/>
            </a:pPr>
            <a:r>
              <a:rPr lang="en-GB" b="1">
                <a:solidFill>
                  <a:srgbClr val="666666"/>
                </a:solidFill>
                <a:latin typeface="Source Code Pro"/>
                <a:ea typeface="Source Code Pro"/>
                <a:cs typeface="Source Code Pro"/>
                <a:sym typeface="Source Code Pro"/>
              </a:rPr>
              <a:t>Set of libraries for big data</a:t>
            </a:r>
            <a:endParaRPr b="1">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Supports standard (like Spark SQL, MLib) libraries, and</a:t>
            </a:r>
            <a:endParaRPr>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third party libraries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animEffect transition="in" filter="fade">
                                      <p:cBhvr>
                                        <p:cTn id="7" dur="1000"/>
                                        <p:tgtEl>
                                          <p:spTgt spid="2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
                                            <p:txEl>
                                              <p:pRg st="1" end="1"/>
                                            </p:txEl>
                                          </p:spTgt>
                                        </p:tgtEl>
                                        <p:attrNameLst>
                                          <p:attrName>style.visibility</p:attrName>
                                        </p:attrNameLst>
                                      </p:cBhvr>
                                      <p:to>
                                        <p:strVal val="visible"/>
                                      </p:to>
                                    </p:set>
                                    <p:animEffect transition="in" filter="fade">
                                      <p:cBhvr>
                                        <p:cTn id="12" dur="1000"/>
                                        <p:tgtEl>
                                          <p:spTgt spid="2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
                                            <p:txEl>
                                              <p:pRg st="2" end="2"/>
                                            </p:txEl>
                                          </p:spTgt>
                                        </p:tgtEl>
                                        <p:attrNameLst>
                                          <p:attrName>style.visibility</p:attrName>
                                        </p:attrNameLst>
                                      </p:cBhvr>
                                      <p:to>
                                        <p:strVal val="visible"/>
                                      </p:to>
                                    </p:set>
                                    <p:animEffect transition="in" filter="fade">
                                      <p:cBhvr>
                                        <p:cTn id="17" dur="1000"/>
                                        <p:tgtEl>
                                          <p:spTgt spid="2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3">
                                            <p:txEl>
                                              <p:pRg st="3" end="3"/>
                                            </p:txEl>
                                          </p:spTgt>
                                        </p:tgtEl>
                                        <p:attrNameLst>
                                          <p:attrName>style.visibility</p:attrName>
                                        </p:attrNameLst>
                                      </p:cBhvr>
                                      <p:to>
                                        <p:strVal val="visible"/>
                                      </p:to>
                                    </p:set>
                                    <p:animEffect transition="in" filter="fade">
                                      <p:cBhvr>
                                        <p:cTn id="22" dur="1000"/>
                                        <p:tgtEl>
                                          <p:spTgt spid="2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3">
                                            <p:txEl>
                                              <p:pRg st="4" end="4"/>
                                            </p:txEl>
                                          </p:spTgt>
                                        </p:tgtEl>
                                        <p:attrNameLst>
                                          <p:attrName>style.visibility</p:attrName>
                                        </p:attrNameLst>
                                      </p:cBhvr>
                                      <p:to>
                                        <p:strVal val="visible"/>
                                      </p:to>
                                    </p:set>
                                    <p:animEffect transition="in" filter="fade">
                                      <p:cBhvr>
                                        <p:cTn id="27" dur="1000"/>
                                        <p:tgtEl>
                                          <p:spTgt spid="2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3">
                                            <p:txEl>
                                              <p:pRg st="5" end="5"/>
                                            </p:txEl>
                                          </p:spTgt>
                                        </p:tgtEl>
                                        <p:attrNameLst>
                                          <p:attrName>style.visibility</p:attrName>
                                        </p:attrNameLst>
                                      </p:cBhvr>
                                      <p:to>
                                        <p:strVal val="visible"/>
                                      </p:to>
                                    </p:set>
                                    <p:animEffect transition="in" filter="fade">
                                      <p:cBhvr>
                                        <p:cTn id="32" dur="1000"/>
                                        <p:tgtEl>
                                          <p:spTgt spid="2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3">
                                            <p:txEl>
                                              <p:pRg st="6" end="6"/>
                                            </p:txEl>
                                          </p:spTgt>
                                        </p:tgtEl>
                                        <p:attrNameLst>
                                          <p:attrName>style.visibility</p:attrName>
                                        </p:attrNameLst>
                                      </p:cBhvr>
                                      <p:to>
                                        <p:strVal val="visible"/>
                                      </p:to>
                                    </p:set>
                                    <p:animEffect transition="in" filter="fade">
                                      <p:cBhvr>
                                        <p:cTn id="37" dur="1000"/>
                                        <p:tgtEl>
                                          <p:spTgt spid="27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3">
                                            <p:txEl>
                                              <p:pRg st="7" end="7"/>
                                            </p:txEl>
                                          </p:spTgt>
                                        </p:tgtEl>
                                        <p:attrNameLst>
                                          <p:attrName>style.visibility</p:attrName>
                                        </p:attrNameLst>
                                      </p:cBhvr>
                                      <p:to>
                                        <p:strVal val="visible"/>
                                      </p:to>
                                    </p:set>
                                    <p:animEffect transition="in" filter="fade">
                                      <p:cBhvr>
                                        <p:cTn id="42" dur="1000"/>
                                        <p:tgtEl>
                                          <p:spTgt spid="27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3">
                                            <p:txEl>
                                              <p:pRg st="8" end="8"/>
                                            </p:txEl>
                                          </p:spTgt>
                                        </p:tgtEl>
                                        <p:attrNameLst>
                                          <p:attrName>style.visibility</p:attrName>
                                        </p:attrNameLst>
                                      </p:cBhvr>
                                      <p:to>
                                        <p:strVal val="visible"/>
                                      </p:to>
                                    </p:set>
                                    <p:animEffect transition="in" filter="fade">
                                      <p:cBhvr>
                                        <p:cTn id="47" dur="1000"/>
                                        <p:tgtEl>
                                          <p:spTgt spid="27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3">
                                            <p:txEl>
                                              <p:pRg st="9" end="9"/>
                                            </p:txEl>
                                          </p:spTgt>
                                        </p:tgtEl>
                                        <p:attrNameLst>
                                          <p:attrName>style.visibility</p:attrName>
                                        </p:attrNameLst>
                                      </p:cBhvr>
                                      <p:to>
                                        <p:strVal val="visible"/>
                                      </p:to>
                                    </p:set>
                                    <p:animEffect transition="in" filter="fade">
                                      <p:cBhvr>
                                        <p:cTn id="52" dur="1000"/>
                                        <p:tgtEl>
                                          <p:spTgt spid="27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3">
                                            <p:txEl>
                                              <p:pRg st="10" end="10"/>
                                            </p:txEl>
                                          </p:spTgt>
                                        </p:tgtEl>
                                        <p:attrNameLst>
                                          <p:attrName>style.visibility</p:attrName>
                                        </p:attrNameLst>
                                      </p:cBhvr>
                                      <p:to>
                                        <p:strVal val="visible"/>
                                      </p:to>
                                    </p:set>
                                    <p:animEffect transition="in" filter="fade">
                                      <p:cBhvr>
                                        <p:cTn id="57" dur="1000"/>
                                        <p:tgtEl>
                                          <p:spTgt spid="27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3">
                                            <p:txEl>
                                              <p:pRg st="11" end="11"/>
                                            </p:txEl>
                                          </p:spTgt>
                                        </p:tgtEl>
                                        <p:attrNameLst>
                                          <p:attrName>style.visibility</p:attrName>
                                        </p:attrNameLst>
                                      </p:cBhvr>
                                      <p:to>
                                        <p:strVal val="visible"/>
                                      </p:to>
                                    </p:set>
                                    <p:animEffect transition="in" filter="fade">
                                      <p:cBhvr>
                                        <p:cTn id="62" dur="1000"/>
                                        <p:tgtEl>
                                          <p:spTgt spid="27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will we cover</a:t>
            </a:r>
            <a:endParaRPr/>
          </a:p>
        </p:txBody>
      </p:sp>
      <p:sp>
        <p:nvSpPr>
          <p:cNvPr id="79" name="Google Shape;79;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Expectations from a data processing framework</a:t>
            </a:r>
            <a:endParaRPr/>
          </a:p>
          <a:p>
            <a:pPr marL="457200" lvl="0" indent="-342900" algn="l" rtl="0">
              <a:spcBef>
                <a:spcPts val="0"/>
              </a:spcBef>
              <a:spcAft>
                <a:spcPts val="0"/>
              </a:spcAft>
              <a:buSzPts val="1800"/>
              <a:buChar char="●"/>
            </a:pPr>
            <a:r>
              <a:rPr lang="en-GB"/>
              <a:t>In depth exploration of Spark Core concepts and features</a:t>
            </a:r>
            <a:endParaRPr/>
          </a:p>
          <a:p>
            <a:pPr marL="457200" lvl="0" indent="-342900" algn="l" rtl="0">
              <a:spcBef>
                <a:spcPts val="0"/>
              </a:spcBef>
              <a:spcAft>
                <a:spcPts val="0"/>
              </a:spcAft>
              <a:buSzPts val="1800"/>
              <a:buChar char="●"/>
            </a:pPr>
            <a:r>
              <a:rPr lang="en-GB"/>
              <a:t>Operations in Spark Core Applications</a:t>
            </a:r>
            <a:endParaRPr/>
          </a:p>
          <a:p>
            <a:pPr marL="457200" lvl="0" indent="-342900" algn="l" rtl="0">
              <a:spcBef>
                <a:spcPts val="0"/>
              </a:spcBef>
              <a:spcAft>
                <a:spcPts val="0"/>
              </a:spcAft>
              <a:buSzPts val="1800"/>
              <a:buChar char="●"/>
            </a:pPr>
            <a:r>
              <a:rPr lang="en-GB"/>
              <a:t>Performing aggregations and joins</a:t>
            </a:r>
            <a:endParaRPr/>
          </a:p>
          <a:p>
            <a:pPr marL="457200" lvl="0" indent="-342900" algn="l" rtl="0">
              <a:spcBef>
                <a:spcPts val="0"/>
              </a:spcBef>
              <a:spcAft>
                <a:spcPts val="0"/>
              </a:spcAft>
              <a:buSzPts val="1800"/>
              <a:buChar char="●"/>
            </a:pPr>
            <a:r>
              <a:rPr lang="en-GB"/>
              <a:t>Caching</a:t>
            </a:r>
            <a:endParaRPr/>
          </a:p>
          <a:p>
            <a:pPr marL="457200" lvl="0" indent="-342900" algn="l" rtl="0">
              <a:spcBef>
                <a:spcPts val="0"/>
              </a:spcBef>
              <a:spcAft>
                <a:spcPts val="0"/>
              </a:spcAft>
              <a:buSzPts val="1800"/>
              <a:buChar char="●"/>
            </a:pPr>
            <a:r>
              <a:rPr lang="en-GB"/>
              <a:t>Distributed Variables</a:t>
            </a:r>
            <a:endParaRPr/>
          </a:p>
          <a:p>
            <a:pPr marL="457200" lvl="0" indent="-342900" algn="l" rtl="0">
              <a:spcBef>
                <a:spcPts val="0"/>
              </a:spcBef>
              <a:spcAft>
                <a:spcPts val="0"/>
              </a:spcAft>
              <a:buSzPts val="1800"/>
              <a:buChar char="●"/>
            </a:pPr>
            <a:r>
              <a:rPr lang="en-GB"/>
              <a:t>Use cases</a:t>
            </a:r>
            <a:endParaRPr/>
          </a:p>
          <a:p>
            <a:pPr marL="914400" lvl="1" indent="-317500" algn="l" rtl="0">
              <a:spcBef>
                <a:spcPts val="0"/>
              </a:spcBef>
              <a:spcAft>
                <a:spcPts val="0"/>
              </a:spcAft>
              <a:buSzPts val="1400"/>
              <a:buChar char="○"/>
            </a:pPr>
            <a:r>
              <a:rPr lang="en-GB"/>
              <a:t>Using combiners</a:t>
            </a:r>
            <a:endParaRPr/>
          </a:p>
          <a:p>
            <a:pPr marL="914400" lvl="1" indent="-317500" algn="l" rtl="0">
              <a:spcBef>
                <a:spcPts val="0"/>
              </a:spcBef>
              <a:spcAft>
                <a:spcPts val="0"/>
              </a:spcAft>
              <a:buSzPts val="1400"/>
              <a:buChar char="○"/>
            </a:pPr>
            <a:r>
              <a:rPr lang="en-GB"/>
              <a:t>Secondary Sorting</a:t>
            </a:r>
            <a:endParaRPr/>
          </a:p>
          <a:p>
            <a:pPr marL="457200" lvl="0" indent="-342900" algn="l" rtl="0">
              <a:spcBef>
                <a:spcPts val="0"/>
              </a:spcBef>
              <a:spcAft>
                <a:spcPts val="0"/>
              </a:spcAft>
              <a:buSzPts val="1800"/>
              <a:buChar char="●"/>
            </a:pPr>
            <a:r>
              <a:rPr lang="en-GB"/>
              <a:t>Optimisations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Effect transition="in" filter="fade">
                                      <p:cBhvr>
                                        <p:cTn id="7" dur="1000"/>
                                        <p:tgtEl>
                                          <p:spTgt spid="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xEl>
                                              <p:pRg st="1" end="1"/>
                                            </p:txEl>
                                          </p:spTgt>
                                        </p:tgtEl>
                                        <p:attrNameLst>
                                          <p:attrName>style.visibility</p:attrName>
                                        </p:attrNameLst>
                                      </p:cBhvr>
                                      <p:to>
                                        <p:strVal val="visible"/>
                                      </p:to>
                                    </p:set>
                                    <p:animEffect transition="in" filter="fade">
                                      <p:cBhvr>
                                        <p:cTn id="12" dur="1000"/>
                                        <p:tgtEl>
                                          <p:spTgt spid="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xEl>
                                              <p:pRg st="2" end="2"/>
                                            </p:txEl>
                                          </p:spTgt>
                                        </p:tgtEl>
                                        <p:attrNameLst>
                                          <p:attrName>style.visibility</p:attrName>
                                        </p:attrNameLst>
                                      </p:cBhvr>
                                      <p:to>
                                        <p:strVal val="visible"/>
                                      </p:to>
                                    </p:set>
                                    <p:animEffect transition="in" filter="fade">
                                      <p:cBhvr>
                                        <p:cTn id="17" dur="1000"/>
                                        <p:tgtEl>
                                          <p:spTgt spid="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xEl>
                                              <p:pRg st="3" end="3"/>
                                            </p:txEl>
                                          </p:spTgt>
                                        </p:tgtEl>
                                        <p:attrNameLst>
                                          <p:attrName>style.visibility</p:attrName>
                                        </p:attrNameLst>
                                      </p:cBhvr>
                                      <p:to>
                                        <p:strVal val="visible"/>
                                      </p:to>
                                    </p:set>
                                    <p:animEffect transition="in" filter="fade">
                                      <p:cBhvr>
                                        <p:cTn id="22" dur="1000"/>
                                        <p:tgtEl>
                                          <p:spTgt spid="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
                                            <p:txEl>
                                              <p:pRg st="4" end="4"/>
                                            </p:txEl>
                                          </p:spTgt>
                                        </p:tgtEl>
                                        <p:attrNameLst>
                                          <p:attrName>style.visibility</p:attrName>
                                        </p:attrNameLst>
                                      </p:cBhvr>
                                      <p:to>
                                        <p:strVal val="visible"/>
                                      </p:to>
                                    </p:set>
                                    <p:animEffect transition="in" filter="fade">
                                      <p:cBhvr>
                                        <p:cTn id="27" dur="1000"/>
                                        <p:tgtEl>
                                          <p:spTgt spid="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
                                            <p:txEl>
                                              <p:pRg st="5" end="5"/>
                                            </p:txEl>
                                          </p:spTgt>
                                        </p:tgtEl>
                                        <p:attrNameLst>
                                          <p:attrName>style.visibility</p:attrName>
                                        </p:attrNameLst>
                                      </p:cBhvr>
                                      <p:to>
                                        <p:strVal val="visible"/>
                                      </p:to>
                                    </p:set>
                                    <p:animEffect transition="in" filter="fade">
                                      <p:cBhvr>
                                        <p:cTn id="32" dur="1000"/>
                                        <p:tgtEl>
                                          <p:spTgt spid="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
                                            <p:txEl>
                                              <p:pRg st="6" end="6"/>
                                            </p:txEl>
                                          </p:spTgt>
                                        </p:tgtEl>
                                        <p:attrNameLst>
                                          <p:attrName>style.visibility</p:attrName>
                                        </p:attrNameLst>
                                      </p:cBhvr>
                                      <p:to>
                                        <p:strVal val="visible"/>
                                      </p:to>
                                    </p:set>
                                    <p:animEffect transition="in" filter="fade">
                                      <p:cBhvr>
                                        <p:cTn id="37" dur="1000"/>
                                        <p:tgtEl>
                                          <p:spTgt spid="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xEl>
                                              <p:pRg st="7" end="7"/>
                                            </p:txEl>
                                          </p:spTgt>
                                        </p:tgtEl>
                                        <p:attrNameLst>
                                          <p:attrName>style.visibility</p:attrName>
                                        </p:attrNameLst>
                                      </p:cBhvr>
                                      <p:to>
                                        <p:strVal val="visible"/>
                                      </p:to>
                                    </p:set>
                                    <p:animEffect transition="in" filter="fade">
                                      <p:cBhvr>
                                        <p:cTn id="42" dur="1000"/>
                                        <p:tgtEl>
                                          <p:spTgt spid="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xEl>
                                              <p:pRg st="8" end="8"/>
                                            </p:txEl>
                                          </p:spTgt>
                                        </p:tgtEl>
                                        <p:attrNameLst>
                                          <p:attrName>style.visibility</p:attrName>
                                        </p:attrNameLst>
                                      </p:cBhvr>
                                      <p:to>
                                        <p:strVal val="visible"/>
                                      </p:to>
                                    </p:set>
                                    <p:animEffect transition="in" filter="fade">
                                      <p:cBhvr>
                                        <p:cTn id="47" dur="1000"/>
                                        <p:tgtEl>
                                          <p:spTgt spid="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9">
                                            <p:txEl>
                                              <p:pRg st="9" end="9"/>
                                            </p:txEl>
                                          </p:spTgt>
                                        </p:tgtEl>
                                        <p:attrNameLst>
                                          <p:attrName>style.visibility</p:attrName>
                                        </p:attrNameLst>
                                      </p:cBhvr>
                                      <p:to>
                                        <p:strVal val="visible"/>
                                      </p:to>
                                    </p:set>
                                    <p:animEffect transition="in" filter="fade">
                                      <p:cBhvr>
                                        <p:cTn id="52" dur="1000"/>
                                        <p:tgtEl>
                                          <p:spTgt spid="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Spark Ecosystem</a:t>
            </a:r>
            <a:endParaRPr/>
          </a:p>
        </p:txBody>
      </p:sp>
      <p:sp>
        <p:nvSpPr>
          <p:cNvPr id="279" name="Google Shape;279;p32"/>
          <p:cNvSpPr/>
          <p:nvPr/>
        </p:nvSpPr>
        <p:spPr>
          <a:xfrm>
            <a:off x="311700" y="1420075"/>
            <a:ext cx="8589900" cy="32817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450275" y="3264475"/>
            <a:ext cx="8278200" cy="1238400"/>
          </a:xfrm>
          <a:prstGeom prst="rect">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450275" y="1737000"/>
            <a:ext cx="1688400" cy="1111800"/>
          </a:xfrm>
          <a:prstGeom prst="rect">
            <a:avLst/>
          </a:prstGeom>
          <a:gradFill>
            <a:gsLst>
              <a:gs pos="0">
                <a:srgbClr val="D6F5EE"/>
              </a:gs>
              <a:gs pos="100000">
                <a:srgbClr val="73D6C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741B47"/>
                </a:solidFill>
              </a:rPr>
              <a:t>Spark SQL + DataFrames</a:t>
            </a:r>
            <a:endParaRPr>
              <a:solidFill>
                <a:srgbClr val="741B47"/>
              </a:solidFill>
            </a:endParaRPr>
          </a:p>
        </p:txBody>
      </p:sp>
      <p:sp>
        <p:nvSpPr>
          <p:cNvPr id="282" name="Google Shape;282;p32"/>
          <p:cNvSpPr/>
          <p:nvPr/>
        </p:nvSpPr>
        <p:spPr>
          <a:xfrm>
            <a:off x="2640950" y="1737000"/>
            <a:ext cx="1768200" cy="1111800"/>
          </a:xfrm>
          <a:prstGeom prst="rect">
            <a:avLst/>
          </a:prstGeom>
          <a:gradFill>
            <a:gsLst>
              <a:gs pos="0">
                <a:srgbClr val="D6F5EE"/>
              </a:gs>
              <a:gs pos="100000">
                <a:srgbClr val="73D6C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741B47"/>
                </a:solidFill>
              </a:rPr>
              <a:t>Streaming</a:t>
            </a:r>
            <a:endParaRPr>
              <a:solidFill>
                <a:srgbClr val="741B47"/>
              </a:solidFill>
            </a:endParaRPr>
          </a:p>
        </p:txBody>
      </p:sp>
      <p:sp>
        <p:nvSpPr>
          <p:cNvPr id="283" name="Google Shape;283;p32"/>
          <p:cNvSpPr/>
          <p:nvPr/>
        </p:nvSpPr>
        <p:spPr>
          <a:xfrm>
            <a:off x="4807525" y="1737000"/>
            <a:ext cx="1808100" cy="1111800"/>
          </a:xfrm>
          <a:prstGeom prst="rect">
            <a:avLst/>
          </a:prstGeom>
          <a:gradFill>
            <a:gsLst>
              <a:gs pos="0">
                <a:srgbClr val="D6F5EE"/>
              </a:gs>
              <a:gs pos="100000">
                <a:srgbClr val="73D6C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741B47"/>
                </a:solidFill>
              </a:rPr>
              <a:t>MLib</a:t>
            </a:r>
            <a:endParaRPr>
              <a:solidFill>
                <a:srgbClr val="741B47"/>
              </a:solidFill>
            </a:endParaRPr>
          </a:p>
        </p:txBody>
      </p:sp>
      <p:sp>
        <p:nvSpPr>
          <p:cNvPr id="284" name="Google Shape;284;p32"/>
          <p:cNvSpPr/>
          <p:nvPr/>
        </p:nvSpPr>
        <p:spPr>
          <a:xfrm>
            <a:off x="6920375" y="1737000"/>
            <a:ext cx="1808100" cy="1111800"/>
          </a:xfrm>
          <a:prstGeom prst="rect">
            <a:avLst/>
          </a:prstGeom>
          <a:gradFill>
            <a:gsLst>
              <a:gs pos="0">
                <a:srgbClr val="D6F5EE"/>
              </a:gs>
              <a:gs pos="100000">
                <a:srgbClr val="73D6C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741B47"/>
                </a:solidFill>
              </a:rPr>
              <a:t>GraphX</a:t>
            </a:r>
            <a:endParaRPr>
              <a:solidFill>
                <a:srgbClr val="741B47"/>
              </a:solidFill>
            </a:endParaRPr>
          </a:p>
        </p:txBody>
      </p:sp>
      <p:sp>
        <p:nvSpPr>
          <p:cNvPr id="285" name="Google Shape;285;p32"/>
          <p:cNvSpPr txBox="1"/>
          <p:nvPr/>
        </p:nvSpPr>
        <p:spPr>
          <a:xfrm>
            <a:off x="2138675" y="3394375"/>
            <a:ext cx="47451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5B0F00"/>
                </a:solidFill>
                <a:latin typeface="Open Sans"/>
                <a:ea typeface="Open Sans"/>
                <a:cs typeface="Open Sans"/>
                <a:sym typeface="Open Sans"/>
              </a:rPr>
              <a:t>Spark Core API</a:t>
            </a:r>
            <a:endParaRPr>
              <a:solidFill>
                <a:srgbClr val="5B0F00"/>
              </a:solidFill>
              <a:latin typeface="Open Sans"/>
              <a:ea typeface="Open Sans"/>
              <a:cs typeface="Open Sans"/>
              <a:sym typeface="Open Sans"/>
            </a:endParaRPr>
          </a:p>
        </p:txBody>
      </p:sp>
      <p:sp>
        <p:nvSpPr>
          <p:cNvPr id="286" name="Google Shape;286;p32"/>
          <p:cNvSpPr/>
          <p:nvPr/>
        </p:nvSpPr>
        <p:spPr>
          <a:xfrm>
            <a:off x="597475" y="4043800"/>
            <a:ext cx="1238400" cy="311700"/>
          </a:xfrm>
          <a:prstGeom prst="roundRect">
            <a:avLst>
              <a:gd name="adj" fmla="val 16667"/>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0C343D"/>
                </a:solidFill>
              </a:rPr>
              <a:t>R</a:t>
            </a:r>
            <a:endParaRPr>
              <a:solidFill>
                <a:srgbClr val="0C343D"/>
              </a:solidFill>
            </a:endParaRPr>
          </a:p>
        </p:txBody>
      </p:sp>
      <p:sp>
        <p:nvSpPr>
          <p:cNvPr id="287" name="Google Shape;287;p32"/>
          <p:cNvSpPr/>
          <p:nvPr/>
        </p:nvSpPr>
        <p:spPr>
          <a:xfrm>
            <a:off x="2138675" y="4043800"/>
            <a:ext cx="1238400" cy="311700"/>
          </a:xfrm>
          <a:prstGeom prst="roundRect">
            <a:avLst>
              <a:gd name="adj" fmla="val 16667"/>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0C343D"/>
                </a:solidFill>
              </a:rPr>
              <a:t>SQL</a:t>
            </a:r>
            <a:endParaRPr>
              <a:solidFill>
                <a:srgbClr val="0C343D"/>
              </a:solidFill>
            </a:endParaRPr>
          </a:p>
        </p:txBody>
      </p:sp>
      <p:sp>
        <p:nvSpPr>
          <p:cNvPr id="288" name="Google Shape;288;p32"/>
          <p:cNvSpPr/>
          <p:nvPr/>
        </p:nvSpPr>
        <p:spPr>
          <a:xfrm>
            <a:off x="3830725" y="4043800"/>
            <a:ext cx="1238400" cy="311700"/>
          </a:xfrm>
          <a:prstGeom prst="roundRect">
            <a:avLst>
              <a:gd name="adj" fmla="val 16667"/>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0C343D"/>
                </a:solidFill>
              </a:rPr>
              <a:t>Python</a:t>
            </a:r>
            <a:endParaRPr>
              <a:solidFill>
                <a:srgbClr val="0C343D"/>
              </a:solidFill>
            </a:endParaRPr>
          </a:p>
        </p:txBody>
      </p:sp>
      <p:sp>
        <p:nvSpPr>
          <p:cNvPr id="289" name="Google Shape;289;p32"/>
          <p:cNvSpPr/>
          <p:nvPr/>
        </p:nvSpPr>
        <p:spPr>
          <a:xfrm>
            <a:off x="5522775" y="4043800"/>
            <a:ext cx="1238400" cy="311700"/>
          </a:xfrm>
          <a:prstGeom prst="roundRect">
            <a:avLst>
              <a:gd name="adj" fmla="val 16667"/>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0C343D"/>
                </a:solidFill>
              </a:rPr>
              <a:t>Scala</a:t>
            </a:r>
            <a:endParaRPr>
              <a:solidFill>
                <a:srgbClr val="0C343D"/>
              </a:solidFill>
            </a:endParaRPr>
          </a:p>
        </p:txBody>
      </p:sp>
      <p:sp>
        <p:nvSpPr>
          <p:cNvPr id="290" name="Google Shape;290;p32"/>
          <p:cNvSpPr/>
          <p:nvPr/>
        </p:nvSpPr>
        <p:spPr>
          <a:xfrm>
            <a:off x="7205225" y="4043800"/>
            <a:ext cx="1238400" cy="311700"/>
          </a:xfrm>
          <a:prstGeom prst="roundRect">
            <a:avLst>
              <a:gd name="adj" fmla="val 16667"/>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0C343D"/>
                </a:solidFill>
              </a:rPr>
              <a:t>Java</a:t>
            </a:r>
            <a:endParaRPr>
              <a:solidFill>
                <a:srgbClr val="0C343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fade">
                                      <p:cBhvr>
                                        <p:cTn id="12" dur="1000"/>
                                        <p:tgtEl>
                                          <p:spTgt spid="280"/>
                                        </p:tgtEl>
                                      </p:cBhvr>
                                    </p:animEffect>
                                  </p:childTnLst>
                                </p:cTn>
                              </p:par>
                              <p:par>
                                <p:cTn id="13" presetID="10" presetClass="entr" presetSubtype="0" fill="hold" nodeType="withEffect">
                                  <p:stCondLst>
                                    <p:cond delay="0"/>
                                  </p:stCondLst>
                                  <p:childTnLst>
                                    <p:set>
                                      <p:cBhvr>
                                        <p:cTn id="14" dur="1" fill="hold">
                                          <p:stCondLst>
                                            <p:cond delay="0"/>
                                          </p:stCondLst>
                                        </p:cTn>
                                        <p:tgtEl>
                                          <p:spTgt spid="285"/>
                                        </p:tgtEl>
                                        <p:attrNameLst>
                                          <p:attrName>style.visibility</p:attrName>
                                        </p:attrNameLst>
                                      </p:cBhvr>
                                      <p:to>
                                        <p:strVal val="visible"/>
                                      </p:to>
                                    </p:set>
                                    <p:animEffect transition="in" filter="fade">
                                      <p:cBhvr>
                                        <p:cTn id="15" dur="1000"/>
                                        <p:tgtEl>
                                          <p:spTgt spid="28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8"/>
                                        </p:tgtEl>
                                        <p:attrNameLst>
                                          <p:attrName>style.visibility</p:attrName>
                                        </p:attrNameLst>
                                      </p:cBhvr>
                                      <p:to>
                                        <p:strVal val="visible"/>
                                      </p:to>
                                    </p:set>
                                    <p:animEffect transition="in" filter="fade">
                                      <p:cBhvr>
                                        <p:cTn id="20" dur="1000"/>
                                        <p:tgtEl>
                                          <p:spTgt spid="28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6"/>
                                        </p:tgtEl>
                                        <p:attrNameLst>
                                          <p:attrName>style.visibility</p:attrName>
                                        </p:attrNameLst>
                                      </p:cBhvr>
                                      <p:to>
                                        <p:strVal val="visible"/>
                                      </p:to>
                                    </p:set>
                                    <p:animEffect transition="in" filter="fade">
                                      <p:cBhvr>
                                        <p:cTn id="25" dur="1000"/>
                                        <p:tgtEl>
                                          <p:spTgt spid="286"/>
                                        </p:tgtEl>
                                      </p:cBhvr>
                                    </p:animEffect>
                                  </p:childTnLst>
                                </p:cTn>
                              </p:par>
                              <p:par>
                                <p:cTn id="26" presetID="10" presetClass="entr" presetSubtype="0" fill="hold" nodeType="withEffect">
                                  <p:stCondLst>
                                    <p:cond delay="0"/>
                                  </p:stCondLst>
                                  <p:childTnLst>
                                    <p:set>
                                      <p:cBhvr>
                                        <p:cTn id="27" dur="1" fill="hold">
                                          <p:stCondLst>
                                            <p:cond delay="0"/>
                                          </p:stCondLst>
                                        </p:cTn>
                                        <p:tgtEl>
                                          <p:spTgt spid="287"/>
                                        </p:tgtEl>
                                        <p:attrNameLst>
                                          <p:attrName>style.visibility</p:attrName>
                                        </p:attrNameLst>
                                      </p:cBhvr>
                                      <p:to>
                                        <p:strVal val="visible"/>
                                      </p:to>
                                    </p:set>
                                    <p:animEffect transition="in" filter="fade">
                                      <p:cBhvr>
                                        <p:cTn id="28" dur="1000"/>
                                        <p:tgtEl>
                                          <p:spTgt spid="287"/>
                                        </p:tgtEl>
                                      </p:cBhvr>
                                    </p:animEffect>
                                  </p:childTnLst>
                                </p:cTn>
                              </p:par>
                              <p:par>
                                <p:cTn id="29" presetID="10" presetClass="entr" presetSubtype="0" fill="hold" nodeType="with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fade">
                                      <p:cBhvr>
                                        <p:cTn id="31" dur="1000"/>
                                        <p:tgtEl>
                                          <p:spTgt spid="289"/>
                                        </p:tgtEl>
                                      </p:cBhvr>
                                    </p:animEffect>
                                  </p:childTnLst>
                                </p:cTn>
                              </p:par>
                              <p:par>
                                <p:cTn id="32" presetID="10" presetClass="entr" presetSubtype="0" fill="hold" nodeType="withEffect">
                                  <p:stCondLst>
                                    <p:cond delay="0"/>
                                  </p:stCondLst>
                                  <p:childTnLst>
                                    <p:set>
                                      <p:cBhvr>
                                        <p:cTn id="33" dur="1" fill="hold">
                                          <p:stCondLst>
                                            <p:cond delay="0"/>
                                          </p:stCondLst>
                                        </p:cTn>
                                        <p:tgtEl>
                                          <p:spTgt spid="290"/>
                                        </p:tgtEl>
                                        <p:attrNameLst>
                                          <p:attrName>style.visibility</p:attrName>
                                        </p:attrNameLst>
                                      </p:cBhvr>
                                      <p:to>
                                        <p:strVal val="visible"/>
                                      </p:to>
                                    </p:set>
                                    <p:animEffect transition="in" filter="fade">
                                      <p:cBhvr>
                                        <p:cTn id="34" dur="1000"/>
                                        <p:tgtEl>
                                          <p:spTgt spid="2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fade">
                                      <p:cBhvr>
                                        <p:cTn id="39" dur="1000"/>
                                        <p:tgtEl>
                                          <p:spTgt spid="28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2"/>
                                        </p:tgtEl>
                                        <p:attrNameLst>
                                          <p:attrName>style.visibility</p:attrName>
                                        </p:attrNameLst>
                                      </p:cBhvr>
                                      <p:to>
                                        <p:strVal val="visible"/>
                                      </p:to>
                                    </p:set>
                                    <p:animEffect transition="in" filter="fade">
                                      <p:cBhvr>
                                        <p:cTn id="44" dur="1000"/>
                                        <p:tgtEl>
                                          <p:spTgt spid="28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83"/>
                                        </p:tgtEl>
                                        <p:attrNameLst>
                                          <p:attrName>style.visibility</p:attrName>
                                        </p:attrNameLst>
                                      </p:cBhvr>
                                      <p:to>
                                        <p:strVal val="visible"/>
                                      </p:to>
                                    </p:set>
                                    <p:animEffect transition="in" filter="fade">
                                      <p:cBhvr>
                                        <p:cTn id="49" dur="1000"/>
                                        <p:tgtEl>
                                          <p:spTgt spid="28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84"/>
                                        </p:tgtEl>
                                        <p:attrNameLst>
                                          <p:attrName>style.visibility</p:attrName>
                                        </p:attrNameLst>
                                      </p:cBhvr>
                                      <p:to>
                                        <p:strVal val="visible"/>
                                      </p:to>
                                    </p:set>
                                    <p:animEffect transition="in" filter="fade">
                                      <p:cBhvr>
                                        <p:cTn id="54"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Spark</a:t>
            </a:r>
            <a:endParaRPr/>
          </a:p>
        </p:txBody>
      </p:sp>
      <p:sp>
        <p:nvSpPr>
          <p:cNvPr id="296" name="Google Shape;296;p33"/>
          <p:cNvSpPr txBox="1">
            <a:spLocks noGrp="1"/>
          </p:cNvSpPr>
          <p:nvPr>
            <p:ph type="body" idx="1"/>
          </p:nvPr>
        </p:nvSpPr>
        <p:spPr>
          <a:xfrm>
            <a:off x="311700" y="1266325"/>
            <a:ext cx="8520600" cy="365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Evolution of Map Reduce, hence consists of the benefits of Map Reduce and tries to address the shortcomings.</a:t>
            </a:r>
            <a:endParaRPr/>
          </a:p>
          <a:p>
            <a:pPr marL="457200" lvl="0" indent="-342900" algn="l" rtl="0">
              <a:spcBef>
                <a:spcPts val="0"/>
              </a:spcBef>
              <a:spcAft>
                <a:spcPts val="0"/>
              </a:spcAft>
              <a:buSzPts val="1800"/>
              <a:buChar char="●"/>
            </a:pPr>
            <a:r>
              <a:rPr lang="en-GB"/>
              <a:t>Parallel Processing</a:t>
            </a:r>
            <a:endParaRPr/>
          </a:p>
          <a:p>
            <a:pPr marL="914400" lvl="1" indent="-317500" algn="l" rtl="0">
              <a:spcBef>
                <a:spcPts val="0"/>
              </a:spcBef>
              <a:spcAft>
                <a:spcPts val="0"/>
              </a:spcAft>
              <a:buSzPts val="1400"/>
              <a:buChar char="○"/>
            </a:pPr>
            <a:r>
              <a:rPr lang="en-GB"/>
              <a:t>Can handle huge data volume by parallel processing on worker machines (called nodes)</a:t>
            </a:r>
            <a:endParaRPr/>
          </a:p>
          <a:p>
            <a:pPr marL="914400" lvl="1" indent="-317500" algn="l" rtl="0">
              <a:spcBef>
                <a:spcPts val="0"/>
              </a:spcBef>
              <a:spcAft>
                <a:spcPts val="0"/>
              </a:spcAft>
              <a:buSzPts val="1400"/>
              <a:buChar char="○"/>
            </a:pPr>
            <a:r>
              <a:rPr lang="en-GB"/>
              <a:t>Linearly scales with addition of more machines</a:t>
            </a:r>
            <a:endParaRPr/>
          </a:p>
          <a:p>
            <a:pPr marL="914400" lvl="1" indent="-317500" algn="l" rtl="0">
              <a:spcBef>
                <a:spcPts val="0"/>
              </a:spcBef>
              <a:spcAft>
                <a:spcPts val="0"/>
              </a:spcAft>
              <a:buSzPts val="1400"/>
              <a:buChar char="○"/>
            </a:pPr>
            <a:r>
              <a:rPr lang="en-GB"/>
              <a:t>Can work on commodity hardware, no requirement of any specialized machine</a:t>
            </a:r>
            <a:endParaRPr/>
          </a:p>
          <a:p>
            <a:pPr marL="457200" lvl="0" indent="-342900" algn="l" rtl="0">
              <a:spcBef>
                <a:spcPts val="0"/>
              </a:spcBef>
              <a:spcAft>
                <a:spcPts val="0"/>
              </a:spcAft>
              <a:buSzPts val="1800"/>
              <a:buChar char="●"/>
            </a:pPr>
            <a:r>
              <a:rPr lang="en-GB"/>
              <a:t>Low disk I/O</a:t>
            </a:r>
            <a:endParaRPr/>
          </a:p>
          <a:p>
            <a:pPr marL="914400" lvl="1" indent="-317500" algn="l" rtl="0">
              <a:spcBef>
                <a:spcPts val="0"/>
              </a:spcBef>
              <a:spcAft>
                <a:spcPts val="0"/>
              </a:spcAft>
              <a:buSzPts val="1400"/>
              <a:buChar char="○"/>
            </a:pPr>
            <a:r>
              <a:rPr lang="en-GB"/>
              <a:t>Low usage of local disk or HDFS/similar storage (for intermediate output)</a:t>
            </a:r>
            <a:endParaRPr/>
          </a:p>
          <a:p>
            <a:pPr marL="914400" lvl="1" indent="-317500" algn="l" rtl="0">
              <a:spcBef>
                <a:spcPts val="0"/>
              </a:spcBef>
              <a:spcAft>
                <a:spcPts val="0"/>
              </a:spcAft>
              <a:buSzPts val="1400"/>
              <a:buChar char="○"/>
            </a:pPr>
            <a:r>
              <a:rPr lang="en-GB"/>
              <a:t>Hence, optimised for iterative processing</a:t>
            </a:r>
            <a:endParaRPr/>
          </a:p>
          <a:p>
            <a:pPr marL="914400" lvl="1" indent="-317500" algn="l" rtl="0">
              <a:spcBef>
                <a:spcPts val="0"/>
              </a:spcBef>
              <a:spcAft>
                <a:spcPts val="0"/>
              </a:spcAft>
              <a:buSzPts val="1400"/>
              <a:buChar char="○"/>
            </a:pPr>
            <a:r>
              <a:rPr lang="en-GB"/>
              <a:t>Designed for low latency jobs like streaming/real time</a:t>
            </a:r>
            <a:endParaRPr/>
          </a:p>
          <a:p>
            <a:pPr marL="457200" lvl="0" indent="-342900" algn="l" rtl="0">
              <a:spcBef>
                <a:spcPts val="0"/>
              </a:spcBef>
              <a:spcAft>
                <a:spcPts val="0"/>
              </a:spcAft>
              <a:buSzPts val="1800"/>
              <a:buChar char="●"/>
            </a:pPr>
            <a:r>
              <a:rPr lang="en-GB"/>
              <a:t>Unified data processing</a:t>
            </a:r>
            <a:endParaRPr/>
          </a:p>
          <a:p>
            <a:pPr marL="914400" lvl="1" indent="-317500" algn="l" rtl="0">
              <a:spcBef>
                <a:spcPts val="0"/>
              </a:spcBef>
              <a:spcAft>
                <a:spcPts val="0"/>
              </a:spcAft>
              <a:buSzPts val="1400"/>
              <a:buChar char="○"/>
            </a:pPr>
            <a:r>
              <a:rPr lang="en-GB"/>
              <a:t>Supports wide variety of data processing requirements with the same computation engine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animEffect transition="in" filter="fade">
                                      <p:cBhvr>
                                        <p:cTn id="7" dur="1000"/>
                                        <p:tgtEl>
                                          <p:spTgt spid="2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
                                            <p:txEl>
                                              <p:pRg st="1" end="1"/>
                                            </p:txEl>
                                          </p:spTgt>
                                        </p:tgtEl>
                                        <p:attrNameLst>
                                          <p:attrName>style.visibility</p:attrName>
                                        </p:attrNameLst>
                                      </p:cBhvr>
                                      <p:to>
                                        <p:strVal val="visible"/>
                                      </p:to>
                                    </p:set>
                                    <p:animEffect transition="in" filter="fade">
                                      <p:cBhvr>
                                        <p:cTn id="12" dur="1000"/>
                                        <p:tgtEl>
                                          <p:spTgt spid="2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6">
                                            <p:txEl>
                                              <p:pRg st="2" end="2"/>
                                            </p:txEl>
                                          </p:spTgt>
                                        </p:tgtEl>
                                        <p:attrNameLst>
                                          <p:attrName>style.visibility</p:attrName>
                                        </p:attrNameLst>
                                      </p:cBhvr>
                                      <p:to>
                                        <p:strVal val="visible"/>
                                      </p:to>
                                    </p:set>
                                    <p:animEffect transition="in" filter="fade">
                                      <p:cBhvr>
                                        <p:cTn id="17" dur="1000"/>
                                        <p:tgtEl>
                                          <p:spTgt spid="2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6">
                                            <p:txEl>
                                              <p:pRg st="3" end="3"/>
                                            </p:txEl>
                                          </p:spTgt>
                                        </p:tgtEl>
                                        <p:attrNameLst>
                                          <p:attrName>style.visibility</p:attrName>
                                        </p:attrNameLst>
                                      </p:cBhvr>
                                      <p:to>
                                        <p:strVal val="visible"/>
                                      </p:to>
                                    </p:set>
                                    <p:animEffect transition="in" filter="fade">
                                      <p:cBhvr>
                                        <p:cTn id="22" dur="1000"/>
                                        <p:tgtEl>
                                          <p:spTgt spid="2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6">
                                            <p:txEl>
                                              <p:pRg st="4" end="4"/>
                                            </p:txEl>
                                          </p:spTgt>
                                        </p:tgtEl>
                                        <p:attrNameLst>
                                          <p:attrName>style.visibility</p:attrName>
                                        </p:attrNameLst>
                                      </p:cBhvr>
                                      <p:to>
                                        <p:strVal val="visible"/>
                                      </p:to>
                                    </p:set>
                                    <p:animEffect transition="in" filter="fade">
                                      <p:cBhvr>
                                        <p:cTn id="27" dur="1000"/>
                                        <p:tgtEl>
                                          <p:spTgt spid="2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6">
                                            <p:txEl>
                                              <p:pRg st="5" end="5"/>
                                            </p:txEl>
                                          </p:spTgt>
                                        </p:tgtEl>
                                        <p:attrNameLst>
                                          <p:attrName>style.visibility</p:attrName>
                                        </p:attrNameLst>
                                      </p:cBhvr>
                                      <p:to>
                                        <p:strVal val="visible"/>
                                      </p:to>
                                    </p:set>
                                    <p:animEffect transition="in" filter="fade">
                                      <p:cBhvr>
                                        <p:cTn id="32" dur="1000"/>
                                        <p:tgtEl>
                                          <p:spTgt spid="2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6">
                                            <p:txEl>
                                              <p:pRg st="6" end="6"/>
                                            </p:txEl>
                                          </p:spTgt>
                                        </p:tgtEl>
                                        <p:attrNameLst>
                                          <p:attrName>style.visibility</p:attrName>
                                        </p:attrNameLst>
                                      </p:cBhvr>
                                      <p:to>
                                        <p:strVal val="visible"/>
                                      </p:to>
                                    </p:set>
                                    <p:animEffect transition="in" filter="fade">
                                      <p:cBhvr>
                                        <p:cTn id="37" dur="1000"/>
                                        <p:tgtEl>
                                          <p:spTgt spid="2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6">
                                            <p:txEl>
                                              <p:pRg st="7" end="7"/>
                                            </p:txEl>
                                          </p:spTgt>
                                        </p:tgtEl>
                                        <p:attrNameLst>
                                          <p:attrName>style.visibility</p:attrName>
                                        </p:attrNameLst>
                                      </p:cBhvr>
                                      <p:to>
                                        <p:strVal val="visible"/>
                                      </p:to>
                                    </p:set>
                                    <p:animEffect transition="in" filter="fade">
                                      <p:cBhvr>
                                        <p:cTn id="42" dur="1000"/>
                                        <p:tgtEl>
                                          <p:spTgt spid="29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6">
                                            <p:txEl>
                                              <p:pRg st="8" end="8"/>
                                            </p:txEl>
                                          </p:spTgt>
                                        </p:tgtEl>
                                        <p:attrNameLst>
                                          <p:attrName>style.visibility</p:attrName>
                                        </p:attrNameLst>
                                      </p:cBhvr>
                                      <p:to>
                                        <p:strVal val="visible"/>
                                      </p:to>
                                    </p:set>
                                    <p:animEffect transition="in" filter="fade">
                                      <p:cBhvr>
                                        <p:cTn id="47" dur="1000"/>
                                        <p:tgtEl>
                                          <p:spTgt spid="29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6">
                                            <p:txEl>
                                              <p:pRg st="9" end="9"/>
                                            </p:txEl>
                                          </p:spTgt>
                                        </p:tgtEl>
                                        <p:attrNameLst>
                                          <p:attrName>style.visibility</p:attrName>
                                        </p:attrNameLst>
                                      </p:cBhvr>
                                      <p:to>
                                        <p:strVal val="visible"/>
                                      </p:to>
                                    </p:set>
                                    <p:animEffect transition="in" filter="fade">
                                      <p:cBhvr>
                                        <p:cTn id="52" dur="1000"/>
                                        <p:tgtEl>
                                          <p:spTgt spid="29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6">
                                            <p:txEl>
                                              <p:pRg st="10" end="10"/>
                                            </p:txEl>
                                          </p:spTgt>
                                        </p:tgtEl>
                                        <p:attrNameLst>
                                          <p:attrName>style.visibility</p:attrName>
                                        </p:attrNameLst>
                                      </p:cBhvr>
                                      <p:to>
                                        <p:strVal val="visible"/>
                                      </p:to>
                                    </p:set>
                                    <p:animEffect transition="in" filter="fade">
                                      <p:cBhvr>
                                        <p:cTn id="57" dur="1000"/>
                                        <p:tgtEl>
                                          <p:spTgt spid="29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Spark</a:t>
            </a:r>
            <a:endParaRPr/>
          </a:p>
        </p:txBody>
      </p:sp>
      <p:sp>
        <p:nvSpPr>
          <p:cNvPr id="302" name="Google Shape;302;p3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Support multiple languages</a:t>
            </a:r>
            <a:endParaRPr/>
          </a:p>
          <a:p>
            <a:pPr marL="914400" lvl="1" indent="-317500" algn="l" rtl="0">
              <a:spcBef>
                <a:spcPts val="0"/>
              </a:spcBef>
              <a:spcAft>
                <a:spcPts val="0"/>
              </a:spcAft>
              <a:buSzPts val="1400"/>
              <a:buChar char="○"/>
            </a:pPr>
            <a:r>
              <a:rPr lang="en-GB"/>
              <a:t>Out of the box support for different languages: Scala, Python, Java, R and SQL</a:t>
            </a:r>
            <a:endParaRPr/>
          </a:p>
          <a:p>
            <a:pPr marL="457200" lvl="0" indent="-342900" algn="l" rtl="0">
              <a:spcBef>
                <a:spcPts val="0"/>
              </a:spcBef>
              <a:spcAft>
                <a:spcPts val="0"/>
              </a:spcAft>
              <a:buSzPts val="1800"/>
              <a:buChar char="●"/>
            </a:pPr>
            <a:r>
              <a:rPr lang="en-GB"/>
              <a:t>Active</a:t>
            </a:r>
            <a:endParaRPr/>
          </a:p>
          <a:p>
            <a:pPr marL="914400" lvl="1" indent="-317500" algn="l" rtl="0">
              <a:spcBef>
                <a:spcPts val="0"/>
              </a:spcBef>
              <a:spcAft>
                <a:spcPts val="0"/>
              </a:spcAft>
              <a:buSzPts val="1400"/>
              <a:buChar char="○"/>
            </a:pPr>
            <a:r>
              <a:rPr lang="en-GB"/>
              <a:t>Most active open source project in its domain</a:t>
            </a:r>
            <a:endParaRPr/>
          </a:p>
          <a:p>
            <a:pPr marL="457200" lvl="0" indent="-342900" algn="l" rtl="0">
              <a:spcBef>
                <a:spcPts val="0"/>
              </a:spcBef>
              <a:spcAft>
                <a:spcPts val="0"/>
              </a:spcAft>
              <a:buSzPts val="1800"/>
              <a:buChar char="●"/>
            </a:pPr>
            <a:r>
              <a:rPr lang="en-GB"/>
              <a:t>Integration</a:t>
            </a:r>
            <a:endParaRPr/>
          </a:p>
          <a:p>
            <a:pPr marL="914400" lvl="1" indent="-317500" algn="l" rtl="0">
              <a:spcBef>
                <a:spcPts val="0"/>
              </a:spcBef>
              <a:spcAft>
                <a:spcPts val="0"/>
              </a:spcAft>
              <a:buSzPts val="1400"/>
              <a:buChar char="○"/>
            </a:pPr>
            <a:r>
              <a:rPr lang="en-GB"/>
              <a:t>Seamless integration with wide variety of data storages</a:t>
            </a:r>
            <a:endParaRPr/>
          </a:p>
          <a:p>
            <a:pPr marL="457200" lvl="0" indent="-342900" algn="l" rtl="0">
              <a:spcBef>
                <a:spcPts val="0"/>
              </a:spcBef>
              <a:spcAft>
                <a:spcPts val="0"/>
              </a:spcAft>
              <a:buSzPts val="1800"/>
              <a:buChar char="●"/>
            </a:pPr>
            <a:r>
              <a:rPr lang="en-GB"/>
              <a:t>Compact</a:t>
            </a:r>
            <a:endParaRPr/>
          </a:p>
          <a:p>
            <a:pPr marL="914400" lvl="1" indent="-317500" algn="l" rtl="0">
              <a:spcBef>
                <a:spcPts val="0"/>
              </a:spcBef>
              <a:spcAft>
                <a:spcPts val="0"/>
              </a:spcAft>
              <a:buSzPts val="1400"/>
              <a:buChar char="○"/>
            </a:pPr>
            <a:r>
              <a:rPr lang="en-GB"/>
              <a:t>Less lines of code, more focus on business logic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animEffect transition="in" filter="fade">
                                      <p:cBhvr>
                                        <p:cTn id="7" dur="1000"/>
                                        <p:tgtEl>
                                          <p:spTgt spid="3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2">
                                            <p:txEl>
                                              <p:pRg st="1" end="1"/>
                                            </p:txEl>
                                          </p:spTgt>
                                        </p:tgtEl>
                                        <p:attrNameLst>
                                          <p:attrName>style.visibility</p:attrName>
                                        </p:attrNameLst>
                                      </p:cBhvr>
                                      <p:to>
                                        <p:strVal val="visible"/>
                                      </p:to>
                                    </p:set>
                                    <p:animEffect transition="in" filter="fade">
                                      <p:cBhvr>
                                        <p:cTn id="12" dur="1000"/>
                                        <p:tgtEl>
                                          <p:spTgt spid="3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2">
                                            <p:txEl>
                                              <p:pRg st="2" end="2"/>
                                            </p:txEl>
                                          </p:spTgt>
                                        </p:tgtEl>
                                        <p:attrNameLst>
                                          <p:attrName>style.visibility</p:attrName>
                                        </p:attrNameLst>
                                      </p:cBhvr>
                                      <p:to>
                                        <p:strVal val="visible"/>
                                      </p:to>
                                    </p:set>
                                    <p:animEffect transition="in" filter="fade">
                                      <p:cBhvr>
                                        <p:cTn id="17" dur="1000"/>
                                        <p:tgtEl>
                                          <p:spTgt spid="3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2">
                                            <p:txEl>
                                              <p:pRg st="3" end="3"/>
                                            </p:txEl>
                                          </p:spTgt>
                                        </p:tgtEl>
                                        <p:attrNameLst>
                                          <p:attrName>style.visibility</p:attrName>
                                        </p:attrNameLst>
                                      </p:cBhvr>
                                      <p:to>
                                        <p:strVal val="visible"/>
                                      </p:to>
                                    </p:set>
                                    <p:animEffect transition="in" filter="fade">
                                      <p:cBhvr>
                                        <p:cTn id="22" dur="1000"/>
                                        <p:tgtEl>
                                          <p:spTgt spid="3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2">
                                            <p:txEl>
                                              <p:pRg st="4" end="4"/>
                                            </p:txEl>
                                          </p:spTgt>
                                        </p:tgtEl>
                                        <p:attrNameLst>
                                          <p:attrName>style.visibility</p:attrName>
                                        </p:attrNameLst>
                                      </p:cBhvr>
                                      <p:to>
                                        <p:strVal val="visible"/>
                                      </p:to>
                                    </p:set>
                                    <p:animEffect transition="in" filter="fade">
                                      <p:cBhvr>
                                        <p:cTn id="27" dur="1000"/>
                                        <p:tgtEl>
                                          <p:spTgt spid="3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2">
                                            <p:txEl>
                                              <p:pRg st="5" end="5"/>
                                            </p:txEl>
                                          </p:spTgt>
                                        </p:tgtEl>
                                        <p:attrNameLst>
                                          <p:attrName>style.visibility</p:attrName>
                                        </p:attrNameLst>
                                      </p:cBhvr>
                                      <p:to>
                                        <p:strVal val="visible"/>
                                      </p:to>
                                    </p:set>
                                    <p:animEffect transition="in" filter="fade">
                                      <p:cBhvr>
                                        <p:cTn id="32" dur="1000"/>
                                        <p:tgtEl>
                                          <p:spTgt spid="3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2">
                                            <p:txEl>
                                              <p:pRg st="6" end="6"/>
                                            </p:txEl>
                                          </p:spTgt>
                                        </p:tgtEl>
                                        <p:attrNameLst>
                                          <p:attrName>style.visibility</p:attrName>
                                        </p:attrNameLst>
                                      </p:cBhvr>
                                      <p:to>
                                        <p:strVal val="visible"/>
                                      </p:to>
                                    </p:set>
                                    <p:animEffect transition="in" filter="fade">
                                      <p:cBhvr>
                                        <p:cTn id="37" dur="1000"/>
                                        <p:tgtEl>
                                          <p:spTgt spid="30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2">
                                            <p:txEl>
                                              <p:pRg st="7" end="7"/>
                                            </p:txEl>
                                          </p:spTgt>
                                        </p:tgtEl>
                                        <p:attrNameLst>
                                          <p:attrName>style.visibility</p:attrName>
                                        </p:attrNameLst>
                                      </p:cBhvr>
                                      <p:to>
                                        <p:strVal val="visible"/>
                                      </p:to>
                                    </p:set>
                                    <p:animEffect transition="in" filter="fade">
                                      <p:cBhvr>
                                        <p:cTn id="42" dur="1000"/>
                                        <p:tgtEl>
                                          <p:spTgt spid="30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5"/>
          <p:cNvSpPr txBox="1">
            <a:spLocks noGrp="1"/>
          </p:cNvSpPr>
          <p:nvPr>
            <p:ph type="title"/>
          </p:nvPr>
        </p:nvSpPr>
        <p:spPr>
          <a:xfrm>
            <a:off x="490250" y="526350"/>
            <a:ext cx="70779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Concepts of Spark: RDD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Terminology to be discovered</a:t>
            </a:r>
            <a:endParaRPr/>
          </a:p>
        </p:txBody>
      </p:sp>
      <p:sp>
        <p:nvSpPr>
          <p:cNvPr id="313" name="Google Shape;313;p3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dirty="0"/>
              <a:t>Resilient Distributed Dataset</a:t>
            </a:r>
            <a:endParaRPr dirty="0"/>
          </a:p>
          <a:p>
            <a:pPr marL="914400" lvl="1" indent="-317500" algn="l" rtl="0">
              <a:spcBef>
                <a:spcPts val="0"/>
              </a:spcBef>
              <a:spcAft>
                <a:spcPts val="0"/>
              </a:spcAft>
              <a:buSzPts val="1400"/>
              <a:buAutoNum type="alphaLcPeriod"/>
            </a:pPr>
            <a:r>
              <a:rPr lang="en-GB" dirty="0"/>
              <a:t>Partitions</a:t>
            </a:r>
            <a:endParaRPr dirty="0"/>
          </a:p>
          <a:p>
            <a:pPr marL="457200" lvl="0" indent="-342900" algn="l" rtl="0">
              <a:spcBef>
                <a:spcPts val="0"/>
              </a:spcBef>
              <a:spcAft>
                <a:spcPts val="0"/>
              </a:spcAft>
              <a:buSzPts val="1800"/>
              <a:buAutoNum type="arabicPeriod"/>
            </a:pPr>
            <a:r>
              <a:rPr lang="en-GB" dirty="0"/>
              <a:t>Transformations</a:t>
            </a:r>
            <a:endParaRPr dirty="0"/>
          </a:p>
          <a:p>
            <a:pPr marL="914400" lvl="1" indent="-317500" algn="l" rtl="0">
              <a:spcBef>
                <a:spcPts val="0"/>
              </a:spcBef>
              <a:spcAft>
                <a:spcPts val="0"/>
              </a:spcAft>
              <a:buSzPts val="1400"/>
              <a:buAutoNum type="alphaLcPeriod"/>
            </a:pPr>
            <a:r>
              <a:rPr lang="en-GB" dirty="0"/>
              <a:t>Tasks</a:t>
            </a:r>
            <a:endParaRPr dirty="0"/>
          </a:p>
          <a:p>
            <a:pPr marL="457200" lvl="0" indent="-342900" algn="l" rtl="0">
              <a:spcBef>
                <a:spcPts val="0"/>
              </a:spcBef>
              <a:spcAft>
                <a:spcPts val="0"/>
              </a:spcAft>
              <a:buSzPts val="1800"/>
              <a:buAutoNum type="arabicPeriod"/>
            </a:pPr>
            <a:r>
              <a:rPr lang="en-GB" dirty="0"/>
              <a:t>Lineage</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Variable manipulation</a:t>
            </a:r>
            <a:endParaRPr/>
          </a:p>
        </p:txBody>
      </p:sp>
      <p:sp>
        <p:nvSpPr>
          <p:cNvPr id="319" name="Google Shape;319;p37"/>
          <p:cNvSpPr txBox="1"/>
          <p:nvPr/>
        </p:nvSpPr>
        <p:spPr>
          <a:xfrm>
            <a:off x="3682263" y="1656800"/>
            <a:ext cx="3480600" cy="1285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0" name="Google Shape;320;p37"/>
          <p:cNvSpPr txBox="1"/>
          <p:nvPr/>
        </p:nvSpPr>
        <p:spPr>
          <a:xfrm>
            <a:off x="3784563" y="1703325"/>
            <a:ext cx="3225000" cy="1138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u = 1</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v = u * 2</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w = 10</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x = v + w</a:t>
            </a:r>
            <a:endParaRPr sz="1000">
              <a:latin typeface="Open Sans"/>
              <a:ea typeface="Open Sans"/>
              <a:cs typeface="Open Sans"/>
              <a:sym typeface="Open Sans"/>
            </a:endParaRPr>
          </a:p>
        </p:txBody>
      </p:sp>
      <p:sp>
        <p:nvSpPr>
          <p:cNvPr id="321" name="Google Shape;321;p37"/>
          <p:cNvSpPr txBox="1"/>
          <p:nvPr/>
        </p:nvSpPr>
        <p:spPr>
          <a:xfrm>
            <a:off x="3682263" y="3413525"/>
            <a:ext cx="3480600" cy="1285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2" name="Google Shape;322;p37"/>
          <p:cNvSpPr txBox="1"/>
          <p:nvPr/>
        </p:nvSpPr>
        <p:spPr>
          <a:xfrm>
            <a:off x="3784563" y="3460050"/>
            <a:ext cx="3225000" cy="1182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u = [10, 20, 12, 14]</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v = map(lambda i: i*2, u)</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w = [10, 11, -1, 18]</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x = map(lambda (i, j): i + j, zip(v,w))</a:t>
            </a:r>
            <a:endParaRPr sz="1000">
              <a:latin typeface="Open Sans"/>
              <a:ea typeface="Open Sans"/>
              <a:cs typeface="Open Sans"/>
              <a:sym typeface="Open Sans"/>
            </a:endParaRPr>
          </a:p>
        </p:txBody>
      </p:sp>
      <p:sp>
        <p:nvSpPr>
          <p:cNvPr id="323" name="Google Shape;323;p37"/>
          <p:cNvSpPr/>
          <p:nvPr/>
        </p:nvSpPr>
        <p:spPr>
          <a:xfrm>
            <a:off x="653088" y="1945688"/>
            <a:ext cx="1386000" cy="707400"/>
          </a:xfrm>
          <a:prstGeom prst="horizontalScroll">
            <a:avLst>
              <a:gd name="adj"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Variable Manipulation</a:t>
            </a:r>
            <a:endParaRPr sz="1200"/>
          </a:p>
        </p:txBody>
      </p:sp>
      <p:sp>
        <p:nvSpPr>
          <p:cNvPr id="324" name="Google Shape;324;p37"/>
          <p:cNvSpPr/>
          <p:nvPr/>
        </p:nvSpPr>
        <p:spPr>
          <a:xfrm>
            <a:off x="630338" y="3697788"/>
            <a:ext cx="1386000" cy="707400"/>
          </a:xfrm>
          <a:prstGeom prst="horizontalScroll">
            <a:avLst>
              <a:gd name="adj" fmla="val 12500"/>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Variable Manipulation</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9"/>
                                        </p:tgtEl>
                                        <p:attrNameLst>
                                          <p:attrName>style.visibility</p:attrName>
                                        </p:attrNameLst>
                                      </p:cBhvr>
                                      <p:to>
                                        <p:strVal val="visible"/>
                                      </p:to>
                                    </p:set>
                                    <p:animEffect transition="in" filter="fade">
                                      <p:cBhvr>
                                        <p:cTn id="12" dur="1000"/>
                                        <p:tgtEl>
                                          <p:spTgt spid="3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0">
                                            <p:txEl>
                                              <p:pRg st="0" end="0"/>
                                            </p:txEl>
                                          </p:spTgt>
                                        </p:tgtEl>
                                        <p:attrNameLst>
                                          <p:attrName>style.visibility</p:attrName>
                                        </p:attrNameLst>
                                      </p:cBhvr>
                                      <p:to>
                                        <p:strVal val="visible"/>
                                      </p:to>
                                    </p:set>
                                    <p:animEffect transition="in" filter="fade">
                                      <p:cBhvr>
                                        <p:cTn id="17" dur="1000"/>
                                        <p:tgtEl>
                                          <p:spTgt spid="3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0">
                                            <p:txEl>
                                              <p:pRg st="1" end="1"/>
                                            </p:txEl>
                                          </p:spTgt>
                                        </p:tgtEl>
                                        <p:attrNameLst>
                                          <p:attrName>style.visibility</p:attrName>
                                        </p:attrNameLst>
                                      </p:cBhvr>
                                      <p:to>
                                        <p:strVal val="visible"/>
                                      </p:to>
                                    </p:set>
                                    <p:animEffect transition="in" filter="fade">
                                      <p:cBhvr>
                                        <p:cTn id="22" dur="1000"/>
                                        <p:tgtEl>
                                          <p:spTgt spid="32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0">
                                            <p:txEl>
                                              <p:pRg st="2" end="2"/>
                                            </p:txEl>
                                          </p:spTgt>
                                        </p:tgtEl>
                                        <p:attrNameLst>
                                          <p:attrName>style.visibility</p:attrName>
                                        </p:attrNameLst>
                                      </p:cBhvr>
                                      <p:to>
                                        <p:strVal val="visible"/>
                                      </p:to>
                                    </p:set>
                                    <p:animEffect transition="in" filter="fade">
                                      <p:cBhvr>
                                        <p:cTn id="27" dur="1000"/>
                                        <p:tgtEl>
                                          <p:spTgt spid="32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0">
                                            <p:txEl>
                                              <p:pRg st="3" end="3"/>
                                            </p:txEl>
                                          </p:spTgt>
                                        </p:tgtEl>
                                        <p:attrNameLst>
                                          <p:attrName>style.visibility</p:attrName>
                                        </p:attrNameLst>
                                      </p:cBhvr>
                                      <p:to>
                                        <p:strVal val="visible"/>
                                      </p:to>
                                    </p:set>
                                    <p:animEffect transition="in" filter="fade">
                                      <p:cBhvr>
                                        <p:cTn id="32" dur="1000"/>
                                        <p:tgtEl>
                                          <p:spTgt spid="32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4"/>
                                        </p:tgtEl>
                                        <p:attrNameLst>
                                          <p:attrName>style.visibility</p:attrName>
                                        </p:attrNameLst>
                                      </p:cBhvr>
                                      <p:to>
                                        <p:strVal val="visible"/>
                                      </p:to>
                                    </p:set>
                                    <p:animEffect transition="in" filter="fade">
                                      <p:cBhvr>
                                        <p:cTn id="37" dur="1000"/>
                                        <p:tgtEl>
                                          <p:spTgt spid="3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1"/>
                                        </p:tgtEl>
                                        <p:attrNameLst>
                                          <p:attrName>style.visibility</p:attrName>
                                        </p:attrNameLst>
                                      </p:cBhvr>
                                      <p:to>
                                        <p:strVal val="visible"/>
                                      </p:to>
                                    </p:set>
                                    <p:animEffect transition="in" filter="fade">
                                      <p:cBhvr>
                                        <p:cTn id="42" dur="1000"/>
                                        <p:tgtEl>
                                          <p:spTgt spid="3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2">
                                            <p:txEl>
                                              <p:pRg st="0" end="0"/>
                                            </p:txEl>
                                          </p:spTgt>
                                        </p:tgtEl>
                                        <p:attrNameLst>
                                          <p:attrName>style.visibility</p:attrName>
                                        </p:attrNameLst>
                                      </p:cBhvr>
                                      <p:to>
                                        <p:strVal val="visible"/>
                                      </p:to>
                                    </p:set>
                                    <p:animEffect transition="in" filter="fade">
                                      <p:cBhvr>
                                        <p:cTn id="47" dur="1000"/>
                                        <p:tgtEl>
                                          <p:spTgt spid="32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2">
                                            <p:txEl>
                                              <p:pRg st="1" end="1"/>
                                            </p:txEl>
                                          </p:spTgt>
                                        </p:tgtEl>
                                        <p:attrNameLst>
                                          <p:attrName>style.visibility</p:attrName>
                                        </p:attrNameLst>
                                      </p:cBhvr>
                                      <p:to>
                                        <p:strVal val="visible"/>
                                      </p:to>
                                    </p:set>
                                    <p:animEffect transition="in" filter="fade">
                                      <p:cBhvr>
                                        <p:cTn id="52" dur="1000"/>
                                        <p:tgtEl>
                                          <p:spTgt spid="322">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2">
                                            <p:txEl>
                                              <p:pRg st="2" end="2"/>
                                            </p:txEl>
                                          </p:spTgt>
                                        </p:tgtEl>
                                        <p:attrNameLst>
                                          <p:attrName>style.visibility</p:attrName>
                                        </p:attrNameLst>
                                      </p:cBhvr>
                                      <p:to>
                                        <p:strVal val="visible"/>
                                      </p:to>
                                    </p:set>
                                    <p:animEffect transition="in" filter="fade">
                                      <p:cBhvr>
                                        <p:cTn id="57" dur="1000"/>
                                        <p:tgtEl>
                                          <p:spTgt spid="322">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2">
                                            <p:txEl>
                                              <p:pRg st="3" end="3"/>
                                            </p:txEl>
                                          </p:spTgt>
                                        </p:tgtEl>
                                        <p:attrNameLst>
                                          <p:attrName>style.visibility</p:attrName>
                                        </p:attrNameLst>
                                      </p:cBhvr>
                                      <p:to>
                                        <p:strVal val="visible"/>
                                      </p:to>
                                    </p:set>
                                    <p:animEffect transition="in" filter="fade">
                                      <p:cBhvr>
                                        <p:cTn id="62" dur="1000"/>
                                        <p:tgtEl>
                                          <p:spTgt spid="3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Resilient Distributed Dataset (RDD)</a:t>
            </a:r>
            <a:endParaRPr/>
          </a:p>
        </p:txBody>
      </p:sp>
      <p:sp>
        <p:nvSpPr>
          <p:cNvPr id="330" name="Google Shape;330;p38"/>
          <p:cNvSpPr txBox="1"/>
          <p:nvPr/>
        </p:nvSpPr>
        <p:spPr>
          <a:xfrm>
            <a:off x="1482900" y="2691000"/>
            <a:ext cx="2102400" cy="18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Open Sans"/>
              <a:ea typeface="Open Sans"/>
              <a:cs typeface="Open Sans"/>
              <a:sym typeface="Open Sans"/>
            </a:endParaRPr>
          </a:p>
        </p:txBody>
      </p:sp>
      <p:sp>
        <p:nvSpPr>
          <p:cNvPr id="331" name="Google Shape;331;p38"/>
          <p:cNvSpPr txBox="1"/>
          <p:nvPr/>
        </p:nvSpPr>
        <p:spPr>
          <a:xfrm>
            <a:off x="4422375" y="2718900"/>
            <a:ext cx="660300" cy="18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32" name="Google Shape;332;p38"/>
          <p:cNvSpPr txBox="1"/>
          <p:nvPr/>
        </p:nvSpPr>
        <p:spPr>
          <a:xfrm>
            <a:off x="1566625" y="2774700"/>
            <a:ext cx="1944300" cy="172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Open Sans"/>
                <a:ea typeface="Open Sans"/>
                <a:cs typeface="Open Sans"/>
                <a:sym typeface="Open Sans"/>
              </a:rPr>
              <a:t>berlin, germany, 10</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rome, italy, 28</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munich, germany, 12</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london, uk, 14</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venice, italy, 32</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manchester, uk, 18</a:t>
            </a:r>
            <a:endParaRPr>
              <a:latin typeface="Open Sans"/>
              <a:ea typeface="Open Sans"/>
              <a:cs typeface="Open Sans"/>
              <a:sym typeface="Open Sans"/>
            </a:endParaRPr>
          </a:p>
        </p:txBody>
      </p:sp>
      <p:sp>
        <p:nvSpPr>
          <p:cNvPr id="333" name="Google Shape;333;p38"/>
          <p:cNvSpPr txBox="1"/>
          <p:nvPr/>
        </p:nvSpPr>
        <p:spPr>
          <a:xfrm>
            <a:off x="4524700" y="2877025"/>
            <a:ext cx="483600" cy="16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Open Sans"/>
                <a:ea typeface="Open Sans"/>
                <a:cs typeface="Open Sans"/>
                <a:sym typeface="Open Sans"/>
              </a:rPr>
              <a:t>10</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28</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12</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14</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32</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18</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cxnSp>
        <p:nvCxnSpPr>
          <p:cNvPr id="334" name="Google Shape;334;p38"/>
          <p:cNvCxnSpPr/>
          <p:nvPr/>
        </p:nvCxnSpPr>
        <p:spPr>
          <a:xfrm>
            <a:off x="1501500" y="3351450"/>
            <a:ext cx="2093100" cy="0"/>
          </a:xfrm>
          <a:prstGeom prst="straightConnector1">
            <a:avLst/>
          </a:prstGeom>
          <a:noFill/>
          <a:ln w="9525" cap="flat" cmpd="sng">
            <a:solidFill>
              <a:schemeClr val="dk2"/>
            </a:solidFill>
            <a:prstDash val="dash"/>
            <a:round/>
            <a:headEnd type="none" w="med" len="med"/>
            <a:tailEnd type="none" w="med" len="med"/>
          </a:ln>
        </p:spPr>
      </p:cxnSp>
      <p:cxnSp>
        <p:nvCxnSpPr>
          <p:cNvPr id="335" name="Google Shape;335;p38"/>
          <p:cNvCxnSpPr/>
          <p:nvPr/>
        </p:nvCxnSpPr>
        <p:spPr>
          <a:xfrm rot="10800000" flipH="1">
            <a:off x="1492200" y="3835150"/>
            <a:ext cx="2102400" cy="18600"/>
          </a:xfrm>
          <a:prstGeom prst="straightConnector1">
            <a:avLst/>
          </a:prstGeom>
          <a:noFill/>
          <a:ln w="9525" cap="flat" cmpd="sng">
            <a:solidFill>
              <a:schemeClr val="dk2"/>
            </a:solidFill>
            <a:prstDash val="dash"/>
            <a:round/>
            <a:headEnd type="none" w="med" len="med"/>
            <a:tailEnd type="none" w="med" len="med"/>
          </a:ln>
        </p:spPr>
      </p:cxnSp>
      <p:cxnSp>
        <p:nvCxnSpPr>
          <p:cNvPr id="336" name="Google Shape;336;p38"/>
          <p:cNvCxnSpPr/>
          <p:nvPr/>
        </p:nvCxnSpPr>
        <p:spPr>
          <a:xfrm rot="10800000" flipH="1">
            <a:off x="3585175" y="3044475"/>
            <a:ext cx="846600" cy="9300"/>
          </a:xfrm>
          <a:prstGeom prst="straightConnector1">
            <a:avLst/>
          </a:prstGeom>
          <a:noFill/>
          <a:ln w="9525" cap="flat" cmpd="sng">
            <a:solidFill>
              <a:schemeClr val="dk2"/>
            </a:solidFill>
            <a:prstDash val="dashDot"/>
            <a:round/>
            <a:headEnd type="none" w="med" len="med"/>
            <a:tailEnd type="triangle" w="med" len="med"/>
          </a:ln>
        </p:spPr>
      </p:cxnSp>
      <p:cxnSp>
        <p:nvCxnSpPr>
          <p:cNvPr id="337" name="Google Shape;337;p38"/>
          <p:cNvCxnSpPr/>
          <p:nvPr/>
        </p:nvCxnSpPr>
        <p:spPr>
          <a:xfrm rot="10800000" flipH="1">
            <a:off x="3594513" y="3588650"/>
            <a:ext cx="846600" cy="9300"/>
          </a:xfrm>
          <a:prstGeom prst="straightConnector1">
            <a:avLst/>
          </a:prstGeom>
          <a:noFill/>
          <a:ln w="9525" cap="flat" cmpd="sng">
            <a:solidFill>
              <a:schemeClr val="dk2"/>
            </a:solidFill>
            <a:prstDash val="dashDot"/>
            <a:round/>
            <a:headEnd type="none" w="med" len="med"/>
            <a:tailEnd type="triangle" w="med" len="med"/>
          </a:ln>
        </p:spPr>
      </p:cxnSp>
      <p:cxnSp>
        <p:nvCxnSpPr>
          <p:cNvPr id="338" name="Google Shape;338;p38"/>
          <p:cNvCxnSpPr/>
          <p:nvPr/>
        </p:nvCxnSpPr>
        <p:spPr>
          <a:xfrm rot="10800000" flipH="1">
            <a:off x="3594513" y="4132825"/>
            <a:ext cx="846600" cy="9300"/>
          </a:xfrm>
          <a:prstGeom prst="straightConnector1">
            <a:avLst/>
          </a:prstGeom>
          <a:noFill/>
          <a:ln w="9525" cap="flat" cmpd="sng">
            <a:solidFill>
              <a:schemeClr val="dk2"/>
            </a:solidFill>
            <a:prstDash val="dashDot"/>
            <a:round/>
            <a:headEnd type="none" w="med" len="med"/>
            <a:tailEnd type="triangle" w="med" len="med"/>
          </a:ln>
        </p:spPr>
      </p:cxnSp>
      <p:cxnSp>
        <p:nvCxnSpPr>
          <p:cNvPr id="339" name="Google Shape;339;p38"/>
          <p:cNvCxnSpPr/>
          <p:nvPr/>
        </p:nvCxnSpPr>
        <p:spPr>
          <a:xfrm>
            <a:off x="4422225" y="3433575"/>
            <a:ext cx="660600" cy="0"/>
          </a:xfrm>
          <a:prstGeom prst="straightConnector1">
            <a:avLst/>
          </a:prstGeom>
          <a:noFill/>
          <a:ln w="9525" cap="flat" cmpd="sng">
            <a:solidFill>
              <a:schemeClr val="dk2"/>
            </a:solidFill>
            <a:prstDash val="dot"/>
            <a:round/>
            <a:headEnd type="none" w="med" len="med"/>
            <a:tailEnd type="none" w="med" len="med"/>
          </a:ln>
        </p:spPr>
      </p:cxnSp>
      <p:cxnSp>
        <p:nvCxnSpPr>
          <p:cNvPr id="340" name="Google Shape;340;p38"/>
          <p:cNvCxnSpPr/>
          <p:nvPr/>
        </p:nvCxnSpPr>
        <p:spPr>
          <a:xfrm>
            <a:off x="4422225" y="3934525"/>
            <a:ext cx="660600" cy="0"/>
          </a:xfrm>
          <a:prstGeom prst="straightConnector1">
            <a:avLst/>
          </a:prstGeom>
          <a:noFill/>
          <a:ln w="9525" cap="flat" cmpd="sng">
            <a:solidFill>
              <a:schemeClr val="dk2"/>
            </a:solidFill>
            <a:prstDash val="dot"/>
            <a:round/>
            <a:headEnd type="none" w="med" len="med"/>
            <a:tailEnd type="none" w="med" len="med"/>
          </a:ln>
        </p:spPr>
      </p:cxnSp>
      <p:sp>
        <p:nvSpPr>
          <p:cNvPr id="341" name="Google Shape;341;p38"/>
          <p:cNvSpPr txBox="1"/>
          <p:nvPr/>
        </p:nvSpPr>
        <p:spPr>
          <a:xfrm>
            <a:off x="7149875" y="3351450"/>
            <a:ext cx="756600" cy="63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Open Sans"/>
                <a:ea typeface="Open Sans"/>
                <a:cs typeface="Open Sans"/>
                <a:sym typeface="Open Sans"/>
              </a:rPr>
              <a:t>114</a:t>
            </a:r>
            <a:endParaRPr>
              <a:latin typeface="Open Sans"/>
              <a:ea typeface="Open Sans"/>
              <a:cs typeface="Open Sans"/>
              <a:sym typeface="Open Sans"/>
            </a:endParaRPr>
          </a:p>
        </p:txBody>
      </p:sp>
      <p:sp>
        <p:nvSpPr>
          <p:cNvPr id="342" name="Google Shape;342;p38"/>
          <p:cNvSpPr txBox="1"/>
          <p:nvPr/>
        </p:nvSpPr>
        <p:spPr>
          <a:xfrm>
            <a:off x="5737975" y="2718900"/>
            <a:ext cx="671400" cy="18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343" name="Google Shape;343;p38"/>
          <p:cNvCxnSpPr/>
          <p:nvPr/>
        </p:nvCxnSpPr>
        <p:spPr>
          <a:xfrm>
            <a:off x="5748788" y="3351450"/>
            <a:ext cx="660600" cy="0"/>
          </a:xfrm>
          <a:prstGeom prst="straightConnector1">
            <a:avLst/>
          </a:prstGeom>
          <a:noFill/>
          <a:ln w="9525" cap="flat" cmpd="sng">
            <a:solidFill>
              <a:schemeClr val="dk2"/>
            </a:solidFill>
            <a:prstDash val="dot"/>
            <a:round/>
            <a:headEnd type="none" w="med" len="med"/>
            <a:tailEnd type="none" w="med" len="med"/>
          </a:ln>
        </p:spPr>
      </p:cxnSp>
      <p:cxnSp>
        <p:nvCxnSpPr>
          <p:cNvPr id="344" name="Google Shape;344;p38"/>
          <p:cNvCxnSpPr/>
          <p:nvPr/>
        </p:nvCxnSpPr>
        <p:spPr>
          <a:xfrm>
            <a:off x="5748788" y="3984925"/>
            <a:ext cx="660600" cy="0"/>
          </a:xfrm>
          <a:prstGeom prst="straightConnector1">
            <a:avLst/>
          </a:prstGeom>
          <a:noFill/>
          <a:ln w="9525" cap="flat" cmpd="sng">
            <a:solidFill>
              <a:schemeClr val="dk2"/>
            </a:solidFill>
            <a:prstDash val="dot"/>
            <a:round/>
            <a:headEnd type="none" w="med" len="med"/>
            <a:tailEnd type="none" w="med" len="med"/>
          </a:ln>
        </p:spPr>
      </p:cxnSp>
      <p:sp>
        <p:nvSpPr>
          <p:cNvPr id="345" name="Google Shape;345;p38"/>
          <p:cNvSpPr txBox="1"/>
          <p:nvPr/>
        </p:nvSpPr>
        <p:spPr>
          <a:xfrm>
            <a:off x="5823625" y="2873550"/>
            <a:ext cx="416700" cy="425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38</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346" name="Google Shape;346;p38"/>
          <p:cNvSpPr txBox="1"/>
          <p:nvPr/>
        </p:nvSpPr>
        <p:spPr>
          <a:xfrm>
            <a:off x="5823625" y="3455638"/>
            <a:ext cx="416700" cy="425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26</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347" name="Google Shape;347;p38"/>
          <p:cNvSpPr txBox="1"/>
          <p:nvPr/>
        </p:nvSpPr>
        <p:spPr>
          <a:xfrm>
            <a:off x="5823625" y="4089100"/>
            <a:ext cx="416700" cy="425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50</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cxnSp>
        <p:nvCxnSpPr>
          <p:cNvPr id="348" name="Google Shape;348;p38"/>
          <p:cNvCxnSpPr/>
          <p:nvPr/>
        </p:nvCxnSpPr>
        <p:spPr>
          <a:xfrm>
            <a:off x="5092475" y="3043600"/>
            <a:ext cx="647100" cy="300"/>
          </a:xfrm>
          <a:prstGeom prst="straightConnector1">
            <a:avLst/>
          </a:prstGeom>
          <a:noFill/>
          <a:ln w="9525" cap="flat" cmpd="sng">
            <a:solidFill>
              <a:schemeClr val="dk2"/>
            </a:solidFill>
            <a:prstDash val="dashDot"/>
            <a:round/>
            <a:headEnd type="none" w="med" len="med"/>
            <a:tailEnd type="triangle" w="med" len="med"/>
          </a:ln>
        </p:spPr>
      </p:cxnSp>
      <p:cxnSp>
        <p:nvCxnSpPr>
          <p:cNvPr id="349" name="Google Shape;349;p38"/>
          <p:cNvCxnSpPr/>
          <p:nvPr/>
        </p:nvCxnSpPr>
        <p:spPr>
          <a:xfrm>
            <a:off x="5086775" y="3686125"/>
            <a:ext cx="647100" cy="300"/>
          </a:xfrm>
          <a:prstGeom prst="straightConnector1">
            <a:avLst/>
          </a:prstGeom>
          <a:noFill/>
          <a:ln w="9525" cap="flat" cmpd="sng">
            <a:solidFill>
              <a:schemeClr val="dk2"/>
            </a:solidFill>
            <a:prstDash val="dashDot"/>
            <a:round/>
            <a:headEnd type="none" w="med" len="med"/>
            <a:tailEnd type="triangle" w="med" len="med"/>
          </a:ln>
        </p:spPr>
      </p:cxnSp>
      <p:cxnSp>
        <p:nvCxnSpPr>
          <p:cNvPr id="350" name="Google Shape;350;p38"/>
          <p:cNvCxnSpPr/>
          <p:nvPr/>
        </p:nvCxnSpPr>
        <p:spPr>
          <a:xfrm>
            <a:off x="5092413" y="4271950"/>
            <a:ext cx="647100" cy="300"/>
          </a:xfrm>
          <a:prstGeom prst="straightConnector1">
            <a:avLst/>
          </a:prstGeom>
          <a:noFill/>
          <a:ln w="9525" cap="flat" cmpd="sng">
            <a:solidFill>
              <a:schemeClr val="dk2"/>
            </a:solidFill>
            <a:prstDash val="dashDot"/>
            <a:round/>
            <a:headEnd type="none" w="med" len="med"/>
            <a:tailEnd type="triangle" w="med" len="med"/>
          </a:ln>
        </p:spPr>
      </p:cxnSp>
      <p:cxnSp>
        <p:nvCxnSpPr>
          <p:cNvPr id="351" name="Google Shape;351;p38"/>
          <p:cNvCxnSpPr>
            <a:endCxn id="341" idx="1"/>
          </p:cNvCxnSpPr>
          <p:nvPr/>
        </p:nvCxnSpPr>
        <p:spPr>
          <a:xfrm>
            <a:off x="6418775" y="3018150"/>
            <a:ext cx="731100" cy="650100"/>
          </a:xfrm>
          <a:prstGeom prst="straightConnector1">
            <a:avLst/>
          </a:prstGeom>
          <a:noFill/>
          <a:ln w="9525" cap="flat" cmpd="sng">
            <a:solidFill>
              <a:schemeClr val="dk2"/>
            </a:solidFill>
            <a:prstDash val="solid"/>
            <a:round/>
            <a:headEnd type="none" w="med" len="med"/>
            <a:tailEnd type="stealth" w="med" len="med"/>
          </a:ln>
        </p:spPr>
      </p:cxnSp>
      <p:cxnSp>
        <p:nvCxnSpPr>
          <p:cNvPr id="352" name="Google Shape;352;p38"/>
          <p:cNvCxnSpPr>
            <a:stCxn id="342" idx="3"/>
            <a:endCxn id="341" idx="1"/>
          </p:cNvCxnSpPr>
          <p:nvPr/>
        </p:nvCxnSpPr>
        <p:spPr>
          <a:xfrm>
            <a:off x="6409375" y="3653700"/>
            <a:ext cx="740400" cy="14700"/>
          </a:xfrm>
          <a:prstGeom prst="straightConnector1">
            <a:avLst/>
          </a:prstGeom>
          <a:noFill/>
          <a:ln w="9525" cap="flat" cmpd="sng">
            <a:solidFill>
              <a:schemeClr val="dk2"/>
            </a:solidFill>
            <a:prstDash val="solid"/>
            <a:round/>
            <a:headEnd type="none" w="med" len="med"/>
            <a:tailEnd type="stealth" w="med" len="med"/>
          </a:ln>
        </p:spPr>
      </p:cxnSp>
      <p:cxnSp>
        <p:nvCxnSpPr>
          <p:cNvPr id="353" name="Google Shape;353;p38"/>
          <p:cNvCxnSpPr>
            <a:endCxn id="341" idx="1"/>
          </p:cNvCxnSpPr>
          <p:nvPr/>
        </p:nvCxnSpPr>
        <p:spPr>
          <a:xfrm rot="10800000" flipH="1">
            <a:off x="6418775" y="3668250"/>
            <a:ext cx="731100" cy="625200"/>
          </a:xfrm>
          <a:prstGeom prst="straightConnector1">
            <a:avLst/>
          </a:prstGeom>
          <a:noFill/>
          <a:ln w="9525" cap="flat" cmpd="sng">
            <a:solidFill>
              <a:schemeClr val="dk2"/>
            </a:solidFill>
            <a:prstDash val="solid"/>
            <a:round/>
            <a:headEnd type="none" w="med" len="med"/>
            <a:tailEnd type="stealth" w="med" len="med"/>
          </a:ln>
        </p:spPr>
      </p:cxnSp>
      <p:sp>
        <p:nvSpPr>
          <p:cNvPr id="354" name="Google Shape;354;p38"/>
          <p:cNvSpPr/>
          <p:nvPr/>
        </p:nvSpPr>
        <p:spPr>
          <a:xfrm>
            <a:off x="1096725" y="1895875"/>
            <a:ext cx="1555800" cy="544200"/>
          </a:xfrm>
          <a:prstGeom prst="wedgeRectCallout">
            <a:avLst>
              <a:gd name="adj1" fmla="val -20833"/>
              <a:gd name="adj2" fmla="val 6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 file containing </a:t>
            </a:r>
            <a:r>
              <a:rPr lang="en-GB" sz="1000">
                <a:latin typeface="Open Sans"/>
                <a:ea typeface="Open Sans"/>
                <a:cs typeface="Open Sans"/>
                <a:sym typeface="Open Sans"/>
              </a:rPr>
              <a:t>city, country </a:t>
            </a:r>
            <a:r>
              <a:rPr lang="en-GB" sz="1000"/>
              <a:t>and</a:t>
            </a:r>
            <a:r>
              <a:rPr lang="en-GB" sz="1000">
                <a:latin typeface="Open Sans"/>
                <a:ea typeface="Open Sans"/>
                <a:cs typeface="Open Sans"/>
                <a:sym typeface="Open Sans"/>
              </a:rPr>
              <a:t> sales</a:t>
            </a:r>
            <a:endParaRPr sz="1000"/>
          </a:p>
        </p:txBody>
      </p:sp>
      <p:sp>
        <p:nvSpPr>
          <p:cNvPr id="355" name="Google Shape;355;p38"/>
          <p:cNvSpPr/>
          <p:nvPr/>
        </p:nvSpPr>
        <p:spPr>
          <a:xfrm>
            <a:off x="2752200" y="1482900"/>
            <a:ext cx="1626300" cy="1026600"/>
          </a:xfrm>
          <a:prstGeom prst="wedgeRectCallout">
            <a:avLst>
              <a:gd name="adj1" fmla="val -20833"/>
              <a:gd name="adj2" fmla="val 625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Construct a </a:t>
            </a:r>
            <a:r>
              <a:rPr lang="en-GB" sz="1000" b="1"/>
              <a:t>distributed dataset </a:t>
            </a:r>
            <a:r>
              <a:rPr lang="en-GB" sz="1000"/>
              <a:t>where different portions (called </a:t>
            </a:r>
            <a:r>
              <a:rPr lang="en-GB" sz="1000" b="1"/>
              <a:t>partitions</a:t>
            </a:r>
            <a:r>
              <a:rPr lang="en-GB" sz="1000"/>
              <a:t>) of the file can be processed in parallel</a:t>
            </a:r>
            <a:endParaRPr sz="1000"/>
          </a:p>
        </p:txBody>
      </p:sp>
      <p:sp>
        <p:nvSpPr>
          <p:cNvPr id="356" name="Google Shape;356;p38"/>
          <p:cNvSpPr/>
          <p:nvPr/>
        </p:nvSpPr>
        <p:spPr>
          <a:xfrm>
            <a:off x="93525" y="3018150"/>
            <a:ext cx="1241100" cy="966600"/>
          </a:xfrm>
          <a:prstGeom prst="verticalScroll">
            <a:avLst>
              <a:gd name="adj" fmla="val 125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F3F3F3"/>
                </a:solidFill>
              </a:rPr>
              <a:t>Objective:</a:t>
            </a:r>
            <a:endParaRPr sz="1200" b="1">
              <a:solidFill>
                <a:srgbClr val="F3F3F3"/>
              </a:solidFill>
            </a:endParaRPr>
          </a:p>
          <a:p>
            <a:pPr marL="0" lvl="0" indent="0" algn="l" rtl="0">
              <a:spcBef>
                <a:spcPts val="0"/>
              </a:spcBef>
              <a:spcAft>
                <a:spcPts val="0"/>
              </a:spcAft>
              <a:buNone/>
            </a:pPr>
            <a:r>
              <a:rPr lang="en-GB" sz="1200">
                <a:solidFill>
                  <a:srgbClr val="F3F3F3"/>
                </a:solidFill>
              </a:rPr>
              <a:t>Get the total sales</a:t>
            </a:r>
            <a:endParaRPr sz="1200">
              <a:solidFill>
                <a:srgbClr val="F3F3F3"/>
              </a:solidFill>
            </a:endParaRPr>
          </a:p>
        </p:txBody>
      </p:sp>
      <p:sp>
        <p:nvSpPr>
          <p:cNvPr id="357" name="Google Shape;357;p38"/>
          <p:cNvSpPr/>
          <p:nvPr/>
        </p:nvSpPr>
        <p:spPr>
          <a:xfrm>
            <a:off x="4572000" y="1431400"/>
            <a:ext cx="1555800" cy="1026600"/>
          </a:xfrm>
          <a:prstGeom prst="wedgeRectCallout">
            <a:avLst>
              <a:gd name="adj1" fmla="val -20833"/>
              <a:gd name="adj2" fmla="val 62500"/>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Process the partitions of the previous dataset in parallel and construct a new dataset containing only the sales value</a:t>
            </a:r>
            <a:endParaRPr sz="1000"/>
          </a:p>
        </p:txBody>
      </p:sp>
      <p:sp>
        <p:nvSpPr>
          <p:cNvPr id="358" name="Google Shape;358;p38"/>
          <p:cNvSpPr/>
          <p:nvPr/>
        </p:nvSpPr>
        <p:spPr>
          <a:xfrm>
            <a:off x="6240325" y="1422375"/>
            <a:ext cx="1626300" cy="1026600"/>
          </a:xfrm>
          <a:prstGeom prst="wedgeRectCallout">
            <a:avLst>
              <a:gd name="adj1" fmla="val -20833"/>
              <a:gd name="adj2" fmla="val 6250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Process previous dataset in parallel and construct a new dataset by adding the sales inside each partition</a:t>
            </a:r>
            <a:endParaRPr sz="1000"/>
          </a:p>
          <a:p>
            <a:pPr marL="0" lvl="0" indent="0" algn="l" rtl="0">
              <a:spcBef>
                <a:spcPts val="0"/>
              </a:spcBef>
              <a:spcAft>
                <a:spcPts val="0"/>
              </a:spcAft>
              <a:buNone/>
            </a:pPr>
            <a:endParaRPr sz="1000"/>
          </a:p>
        </p:txBody>
      </p:sp>
      <p:sp>
        <p:nvSpPr>
          <p:cNvPr id="359" name="Google Shape;359;p38"/>
          <p:cNvSpPr/>
          <p:nvPr/>
        </p:nvSpPr>
        <p:spPr>
          <a:xfrm>
            <a:off x="7328325" y="2203925"/>
            <a:ext cx="1626300" cy="966600"/>
          </a:xfrm>
          <a:prstGeom prst="wedgeRectCallout">
            <a:avLst>
              <a:gd name="adj1" fmla="val -20833"/>
              <a:gd name="adj2" fmla="val 625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Process previous dataset in parallel and construct a the final dataset by adding the content of each partition</a:t>
            </a:r>
            <a:endParaRPr sz="1000"/>
          </a:p>
          <a:p>
            <a:pPr marL="0" lvl="0" indent="0" algn="l" rtl="0">
              <a:spcBef>
                <a:spcPts val="0"/>
              </a:spcBef>
              <a:spcAft>
                <a:spcPts val="0"/>
              </a:spcAft>
              <a:buNone/>
            </a:pPr>
            <a:endParaRPr sz="1000"/>
          </a:p>
        </p:txBody>
      </p:sp>
      <p:sp>
        <p:nvSpPr>
          <p:cNvPr id="360" name="Google Shape;360;p38"/>
          <p:cNvSpPr txBox="1"/>
          <p:nvPr/>
        </p:nvSpPr>
        <p:spPr>
          <a:xfrm>
            <a:off x="6580275" y="2941575"/>
            <a:ext cx="6471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Open Sans"/>
                <a:ea typeface="Open Sans"/>
                <a:cs typeface="Open Sans"/>
                <a:sym typeface="Open Sans"/>
              </a:rPr>
              <a:t>Data </a:t>
            </a:r>
            <a:r>
              <a:rPr lang="en-GB" sz="700" b="1">
                <a:latin typeface="Open Sans"/>
                <a:ea typeface="Open Sans"/>
                <a:cs typeface="Open Sans"/>
                <a:sym typeface="Open Sans"/>
              </a:rPr>
              <a:t>Collection</a:t>
            </a:r>
            <a:endParaRPr sz="700" b="1">
              <a:latin typeface="Open Sans"/>
              <a:ea typeface="Open Sans"/>
              <a:cs typeface="Open Sans"/>
              <a:sym typeface="Open Sans"/>
            </a:endParaRPr>
          </a:p>
        </p:txBody>
      </p:sp>
      <p:sp>
        <p:nvSpPr>
          <p:cNvPr id="361" name="Google Shape;361;p38"/>
          <p:cNvSpPr txBox="1"/>
          <p:nvPr/>
        </p:nvSpPr>
        <p:spPr>
          <a:xfrm>
            <a:off x="8085075" y="3417675"/>
            <a:ext cx="935100" cy="16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dirty="0">
                <a:solidFill>
                  <a:srgbClr val="274E13"/>
                </a:solidFill>
                <a:latin typeface="Open Sans"/>
                <a:ea typeface="Open Sans"/>
                <a:cs typeface="Open Sans"/>
                <a:sym typeface="Open Sans"/>
              </a:rPr>
              <a:t>Benefits</a:t>
            </a:r>
            <a:r>
              <a:rPr lang="en-GB" sz="1000" dirty="0">
                <a:solidFill>
                  <a:srgbClr val="274E13"/>
                </a:solidFill>
                <a:latin typeface="Open Sans"/>
                <a:ea typeface="Open Sans"/>
                <a:cs typeface="Open Sans"/>
                <a:sym typeface="Open Sans"/>
              </a:rPr>
              <a:t>:</a:t>
            </a:r>
            <a:endParaRPr sz="1000" dirty="0">
              <a:solidFill>
                <a:srgbClr val="274E13"/>
              </a:solidFill>
              <a:latin typeface="Open Sans"/>
              <a:ea typeface="Open Sans"/>
              <a:cs typeface="Open Sans"/>
              <a:sym typeface="Open Sans"/>
            </a:endParaRPr>
          </a:p>
          <a:p>
            <a:pPr marL="0" lvl="0" indent="0" algn="l" rtl="0">
              <a:spcBef>
                <a:spcPts val="0"/>
              </a:spcBef>
              <a:spcAft>
                <a:spcPts val="0"/>
              </a:spcAft>
              <a:buNone/>
            </a:pPr>
            <a:endParaRPr sz="1000" dirty="0">
              <a:solidFill>
                <a:srgbClr val="274E13"/>
              </a:solidFill>
              <a:latin typeface="Open Sans"/>
              <a:ea typeface="Open Sans"/>
              <a:cs typeface="Open Sans"/>
              <a:sym typeface="Open Sans"/>
            </a:endParaRPr>
          </a:p>
          <a:p>
            <a:pPr marL="0" lvl="0" indent="0" algn="l" rtl="0">
              <a:spcBef>
                <a:spcPts val="0"/>
              </a:spcBef>
              <a:spcAft>
                <a:spcPts val="0"/>
              </a:spcAft>
              <a:buNone/>
            </a:pPr>
            <a:r>
              <a:rPr lang="en-GB" sz="1000" dirty="0">
                <a:solidFill>
                  <a:srgbClr val="274E13"/>
                </a:solidFill>
                <a:latin typeface="Open Sans"/>
                <a:ea typeface="Open Sans"/>
                <a:cs typeface="Open Sans"/>
                <a:sym typeface="Open Sans"/>
              </a:rPr>
              <a:t>Ability to process huge volume of data</a:t>
            </a:r>
            <a:endParaRPr sz="1000" dirty="0">
              <a:solidFill>
                <a:srgbClr val="274E13"/>
              </a:solidFill>
              <a:latin typeface="Open Sans"/>
              <a:ea typeface="Open Sans"/>
              <a:cs typeface="Open Sans"/>
              <a:sym typeface="Open Sans"/>
            </a:endParaRPr>
          </a:p>
          <a:p>
            <a:pPr marL="0" lvl="0" indent="0" algn="l" rtl="0">
              <a:spcBef>
                <a:spcPts val="0"/>
              </a:spcBef>
              <a:spcAft>
                <a:spcPts val="0"/>
              </a:spcAft>
              <a:buNone/>
            </a:pPr>
            <a:endParaRPr sz="1000" dirty="0">
              <a:solidFill>
                <a:srgbClr val="274E13"/>
              </a:solidFill>
              <a:latin typeface="Open Sans"/>
              <a:ea typeface="Open Sans"/>
              <a:cs typeface="Open Sans"/>
              <a:sym typeface="Open Sans"/>
            </a:endParaRPr>
          </a:p>
          <a:p>
            <a:pPr marL="0" lvl="0" indent="0" algn="l" rtl="0">
              <a:spcBef>
                <a:spcPts val="0"/>
              </a:spcBef>
              <a:spcAft>
                <a:spcPts val="0"/>
              </a:spcAft>
              <a:buNone/>
            </a:pPr>
            <a:r>
              <a:rPr lang="en-GB" sz="1000" dirty="0">
                <a:solidFill>
                  <a:srgbClr val="274E13"/>
                </a:solidFill>
                <a:latin typeface="Open Sans"/>
                <a:ea typeface="Open Sans"/>
                <a:cs typeface="Open Sans"/>
                <a:sym typeface="Open Sans"/>
              </a:rPr>
              <a:t>Faster processing</a:t>
            </a:r>
            <a:endParaRPr sz="1000" dirty="0">
              <a:solidFill>
                <a:srgbClr val="274E13"/>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10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4"/>
                                        </p:tgtEl>
                                        <p:attrNameLst>
                                          <p:attrName>style.visibility</p:attrName>
                                        </p:attrNameLst>
                                      </p:cBhvr>
                                      <p:to>
                                        <p:strVal val="visible"/>
                                      </p:to>
                                    </p:set>
                                    <p:animEffect transition="in" filter="fade">
                                      <p:cBhvr>
                                        <p:cTn id="12" dur="1000"/>
                                        <p:tgtEl>
                                          <p:spTgt spid="3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0" end="0"/>
                                            </p:txEl>
                                          </p:spTgt>
                                        </p:tgtEl>
                                        <p:attrNameLst>
                                          <p:attrName>style.visibility</p:attrName>
                                        </p:attrNameLst>
                                      </p:cBhvr>
                                      <p:to>
                                        <p:strVal val="visible"/>
                                      </p:to>
                                    </p:set>
                                    <p:animEffect transition="in" filter="fade">
                                      <p:cBhvr>
                                        <p:cTn id="17" dur="1000"/>
                                        <p:tgtEl>
                                          <p:spTgt spid="33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2">
                                            <p:txEl>
                                              <p:pRg st="1" end="1"/>
                                            </p:txEl>
                                          </p:spTgt>
                                        </p:tgtEl>
                                        <p:attrNameLst>
                                          <p:attrName>style.visibility</p:attrName>
                                        </p:attrNameLst>
                                      </p:cBhvr>
                                      <p:to>
                                        <p:strVal val="visible"/>
                                      </p:to>
                                    </p:set>
                                    <p:animEffect transition="in" filter="fade">
                                      <p:cBhvr>
                                        <p:cTn id="22" dur="1000"/>
                                        <p:tgtEl>
                                          <p:spTgt spid="33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2">
                                            <p:txEl>
                                              <p:pRg st="2" end="2"/>
                                            </p:txEl>
                                          </p:spTgt>
                                        </p:tgtEl>
                                        <p:attrNameLst>
                                          <p:attrName>style.visibility</p:attrName>
                                        </p:attrNameLst>
                                      </p:cBhvr>
                                      <p:to>
                                        <p:strVal val="visible"/>
                                      </p:to>
                                    </p:set>
                                    <p:animEffect transition="in" filter="fade">
                                      <p:cBhvr>
                                        <p:cTn id="27" dur="1000"/>
                                        <p:tgtEl>
                                          <p:spTgt spid="33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2">
                                            <p:txEl>
                                              <p:pRg st="3" end="3"/>
                                            </p:txEl>
                                          </p:spTgt>
                                        </p:tgtEl>
                                        <p:attrNameLst>
                                          <p:attrName>style.visibility</p:attrName>
                                        </p:attrNameLst>
                                      </p:cBhvr>
                                      <p:to>
                                        <p:strVal val="visible"/>
                                      </p:to>
                                    </p:set>
                                    <p:animEffect transition="in" filter="fade">
                                      <p:cBhvr>
                                        <p:cTn id="32" dur="1000"/>
                                        <p:tgtEl>
                                          <p:spTgt spid="33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2">
                                            <p:txEl>
                                              <p:pRg st="4" end="4"/>
                                            </p:txEl>
                                          </p:spTgt>
                                        </p:tgtEl>
                                        <p:attrNameLst>
                                          <p:attrName>style.visibility</p:attrName>
                                        </p:attrNameLst>
                                      </p:cBhvr>
                                      <p:to>
                                        <p:strVal val="visible"/>
                                      </p:to>
                                    </p:set>
                                    <p:animEffect transition="in" filter="fade">
                                      <p:cBhvr>
                                        <p:cTn id="37" dur="1000"/>
                                        <p:tgtEl>
                                          <p:spTgt spid="33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2">
                                            <p:txEl>
                                              <p:pRg st="5" end="5"/>
                                            </p:txEl>
                                          </p:spTgt>
                                        </p:tgtEl>
                                        <p:attrNameLst>
                                          <p:attrName>style.visibility</p:attrName>
                                        </p:attrNameLst>
                                      </p:cBhvr>
                                      <p:to>
                                        <p:strVal val="visible"/>
                                      </p:to>
                                    </p:set>
                                    <p:animEffect transition="in" filter="fade">
                                      <p:cBhvr>
                                        <p:cTn id="42" dur="1000"/>
                                        <p:tgtEl>
                                          <p:spTgt spid="33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6"/>
                                        </p:tgtEl>
                                        <p:attrNameLst>
                                          <p:attrName>style.visibility</p:attrName>
                                        </p:attrNameLst>
                                      </p:cBhvr>
                                      <p:to>
                                        <p:strVal val="visible"/>
                                      </p:to>
                                    </p:set>
                                    <p:animEffect transition="in" filter="fade">
                                      <p:cBhvr>
                                        <p:cTn id="47" dur="1000"/>
                                        <p:tgtEl>
                                          <p:spTgt spid="35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5"/>
                                        </p:tgtEl>
                                        <p:attrNameLst>
                                          <p:attrName>style.visibility</p:attrName>
                                        </p:attrNameLst>
                                      </p:cBhvr>
                                      <p:to>
                                        <p:strVal val="visible"/>
                                      </p:to>
                                    </p:set>
                                    <p:animEffect transition="in" filter="fade">
                                      <p:cBhvr>
                                        <p:cTn id="52" dur="1000"/>
                                        <p:tgtEl>
                                          <p:spTgt spid="35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4"/>
                                        </p:tgtEl>
                                        <p:attrNameLst>
                                          <p:attrName>style.visibility</p:attrName>
                                        </p:attrNameLst>
                                      </p:cBhvr>
                                      <p:to>
                                        <p:strVal val="visible"/>
                                      </p:to>
                                    </p:set>
                                    <p:animEffect transition="in" filter="fade">
                                      <p:cBhvr>
                                        <p:cTn id="57" dur="1000"/>
                                        <p:tgtEl>
                                          <p:spTgt spid="3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35"/>
                                        </p:tgtEl>
                                        <p:attrNameLst>
                                          <p:attrName>style.visibility</p:attrName>
                                        </p:attrNameLst>
                                      </p:cBhvr>
                                      <p:to>
                                        <p:strVal val="visible"/>
                                      </p:to>
                                    </p:set>
                                    <p:animEffect transition="in" filter="fade">
                                      <p:cBhvr>
                                        <p:cTn id="62" dur="1000"/>
                                        <p:tgtEl>
                                          <p:spTgt spid="3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57"/>
                                        </p:tgtEl>
                                        <p:attrNameLst>
                                          <p:attrName>style.visibility</p:attrName>
                                        </p:attrNameLst>
                                      </p:cBhvr>
                                      <p:to>
                                        <p:strVal val="visible"/>
                                      </p:to>
                                    </p:set>
                                    <p:animEffect transition="in" filter="fade">
                                      <p:cBhvr>
                                        <p:cTn id="67" dur="1000"/>
                                        <p:tgtEl>
                                          <p:spTgt spid="35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31"/>
                                        </p:tgtEl>
                                        <p:attrNameLst>
                                          <p:attrName>style.visibility</p:attrName>
                                        </p:attrNameLst>
                                      </p:cBhvr>
                                      <p:to>
                                        <p:strVal val="visible"/>
                                      </p:to>
                                    </p:set>
                                    <p:animEffect transition="in" filter="fade">
                                      <p:cBhvr>
                                        <p:cTn id="72" dur="1000"/>
                                        <p:tgtEl>
                                          <p:spTgt spid="3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6"/>
                                        </p:tgtEl>
                                        <p:attrNameLst>
                                          <p:attrName>style.visibility</p:attrName>
                                        </p:attrNameLst>
                                      </p:cBhvr>
                                      <p:to>
                                        <p:strVal val="visible"/>
                                      </p:to>
                                    </p:set>
                                    <p:animEffect transition="in" filter="fade">
                                      <p:cBhvr>
                                        <p:cTn id="77" dur="1000"/>
                                        <p:tgtEl>
                                          <p:spTgt spid="336"/>
                                        </p:tgtEl>
                                      </p:cBhvr>
                                    </p:animEffect>
                                  </p:childTnLst>
                                </p:cTn>
                              </p:par>
                              <p:par>
                                <p:cTn id="78" presetID="10" presetClass="entr" presetSubtype="0" fill="hold" nodeType="withEffect">
                                  <p:stCondLst>
                                    <p:cond delay="0"/>
                                  </p:stCondLst>
                                  <p:childTnLst>
                                    <p:set>
                                      <p:cBhvr>
                                        <p:cTn id="79" dur="1" fill="hold">
                                          <p:stCondLst>
                                            <p:cond delay="0"/>
                                          </p:stCondLst>
                                        </p:cTn>
                                        <p:tgtEl>
                                          <p:spTgt spid="337"/>
                                        </p:tgtEl>
                                        <p:attrNameLst>
                                          <p:attrName>style.visibility</p:attrName>
                                        </p:attrNameLst>
                                      </p:cBhvr>
                                      <p:to>
                                        <p:strVal val="visible"/>
                                      </p:to>
                                    </p:set>
                                    <p:animEffect transition="in" filter="fade">
                                      <p:cBhvr>
                                        <p:cTn id="80" dur="1000"/>
                                        <p:tgtEl>
                                          <p:spTgt spid="337"/>
                                        </p:tgtEl>
                                      </p:cBhvr>
                                    </p:animEffect>
                                  </p:childTnLst>
                                </p:cTn>
                              </p:par>
                              <p:par>
                                <p:cTn id="81" presetID="10" presetClass="entr" presetSubtype="0" fill="hold" nodeType="withEffect">
                                  <p:stCondLst>
                                    <p:cond delay="0"/>
                                  </p:stCondLst>
                                  <p:childTnLst>
                                    <p:set>
                                      <p:cBhvr>
                                        <p:cTn id="82" dur="1" fill="hold">
                                          <p:stCondLst>
                                            <p:cond delay="0"/>
                                          </p:stCondLst>
                                        </p:cTn>
                                        <p:tgtEl>
                                          <p:spTgt spid="338"/>
                                        </p:tgtEl>
                                        <p:attrNameLst>
                                          <p:attrName>style.visibility</p:attrName>
                                        </p:attrNameLst>
                                      </p:cBhvr>
                                      <p:to>
                                        <p:strVal val="visible"/>
                                      </p:to>
                                    </p:set>
                                    <p:animEffect transition="in" filter="fade">
                                      <p:cBhvr>
                                        <p:cTn id="83" dur="1000"/>
                                        <p:tgtEl>
                                          <p:spTgt spid="338"/>
                                        </p:tgtEl>
                                      </p:cBhvr>
                                    </p:animEffect>
                                  </p:childTnLst>
                                </p:cTn>
                              </p:par>
                              <p:par>
                                <p:cTn id="84" presetID="10" presetClass="entr" presetSubtype="0" fill="hold" nodeType="withEffect">
                                  <p:stCondLst>
                                    <p:cond delay="0"/>
                                  </p:stCondLst>
                                  <p:childTnLst>
                                    <p:set>
                                      <p:cBhvr>
                                        <p:cTn id="85" dur="1" fill="hold">
                                          <p:stCondLst>
                                            <p:cond delay="0"/>
                                          </p:stCondLst>
                                        </p:cTn>
                                        <p:tgtEl>
                                          <p:spTgt spid="339"/>
                                        </p:tgtEl>
                                        <p:attrNameLst>
                                          <p:attrName>style.visibility</p:attrName>
                                        </p:attrNameLst>
                                      </p:cBhvr>
                                      <p:to>
                                        <p:strVal val="visible"/>
                                      </p:to>
                                    </p:set>
                                    <p:animEffect transition="in" filter="fade">
                                      <p:cBhvr>
                                        <p:cTn id="86" dur="1000"/>
                                        <p:tgtEl>
                                          <p:spTgt spid="339"/>
                                        </p:tgtEl>
                                      </p:cBhvr>
                                    </p:animEffect>
                                  </p:childTnLst>
                                </p:cTn>
                              </p:par>
                              <p:par>
                                <p:cTn id="87" presetID="10" presetClass="entr" presetSubtype="0" fill="hold" nodeType="withEffect">
                                  <p:stCondLst>
                                    <p:cond delay="0"/>
                                  </p:stCondLst>
                                  <p:childTnLst>
                                    <p:set>
                                      <p:cBhvr>
                                        <p:cTn id="88" dur="1" fill="hold">
                                          <p:stCondLst>
                                            <p:cond delay="0"/>
                                          </p:stCondLst>
                                        </p:cTn>
                                        <p:tgtEl>
                                          <p:spTgt spid="340"/>
                                        </p:tgtEl>
                                        <p:attrNameLst>
                                          <p:attrName>style.visibility</p:attrName>
                                        </p:attrNameLst>
                                      </p:cBhvr>
                                      <p:to>
                                        <p:strVal val="visible"/>
                                      </p:to>
                                    </p:set>
                                    <p:animEffect transition="in" filter="fade">
                                      <p:cBhvr>
                                        <p:cTn id="89" dur="1000"/>
                                        <p:tgtEl>
                                          <p:spTgt spid="34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33">
                                            <p:txEl>
                                              <p:pRg st="0" end="0"/>
                                            </p:txEl>
                                          </p:spTgt>
                                        </p:tgtEl>
                                        <p:attrNameLst>
                                          <p:attrName>style.visibility</p:attrName>
                                        </p:attrNameLst>
                                      </p:cBhvr>
                                      <p:to>
                                        <p:strVal val="visible"/>
                                      </p:to>
                                    </p:set>
                                    <p:animEffect transition="in" filter="fade">
                                      <p:cBhvr>
                                        <p:cTn id="94" dur="1000"/>
                                        <p:tgtEl>
                                          <p:spTgt spid="333">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33">
                                            <p:txEl>
                                              <p:pRg st="1" end="1"/>
                                            </p:txEl>
                                          </p:spTgt>
                                        </p:tgtEl>
                                        <p:attrNameLst>
                                          <p:attrName>style.visibility</p:attrName>
                                        </p:attrNameLst>
                                      </p:cBhvr>
                                      <p:to>
                                        <p:strVal val="visible"/>
                                      </p:to>
                                    </p:set>
                                    <p:animEffect transition="in" filter="fade">
                                      <p:cBhvr>
                                        <p:cTn id="99" dur="1000"/>
                                        <p:tgtEl>
                                          <p:spTgt spid="333">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33">
                                            <p:txEl>
                                              <p:pRg st="2" end="2"/>
                                            </p:txEl>
                                          </p:spTgt>
                                        </p:tgtEl>
                                        <p:attrNameLst>
                                          <p:attrName>style.visibility</p:attrName>
                                        </p:attrNameLst>
                                      </p:cBhvr>
                                      <p:to>
                                        <p:strVal val="visible"/>
                                      </p:to>
                                    </p:set>
                                    <p:animEffect transition="in" filter="fade">
                                      <p:cBhvr>
                                        <p:cTn id="104" dur="1000"/>
                                        <p:tgtEl>
                                          <p:spTgt spid="333">
                                            <p:txEl>
                                              <p:pRg st="2" end="2"/>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33">
                                            <p:txEl>
                                              <p:pRg st="3" end="3"/>
                                            </p:txEl>
                                          </p:spTgt>
                                        </p:tgtEl>
                                        <p:attrNameLst>
                                          <p:attrName>style.visibility</p:attrName>
                                        </p:attrNameLst>
                                      </p:cBhvr>
                                      <p:to>
                                        <p:strVal val="visible"/>
                                      </p:to>
                                    </p:set>
                                    <p:animEffect transition="in" filter="fade">
                                      <p:cBhvr>
                                        <p:cTn id="109" dur="1000"/>
                                        <p:tgtEl>
                                          <p:spTgt spid="333">
                                            <p:txEl>
                                              <p:pRg st="3" end="3"/>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33">
                                            <p:txEl>
                                              <p:pRg st="4" end="4"/>
                                            </p:txEl>
                                          </p:spTgt>
                                        </p:tgtEl>
                                        <p:attrNameLst>
                                          <p:attrName>style.visibility</p:attrName>
                                        </p:attrNameLst>
                                      </p:cBhvr>
                                      <p:to>
                                        <p:strVal val="visible"/>
                                      </p:to>
                                    </p:set>
                                    <p:animEffect transition="in" filter="fade">
                                      <p:cBhvr>
                                        <p:cTn id="114" dur="1000"/>
                                        <p:tgtEl>
                                          <p:spTgt spid="333">
                                            <p:txEl>
                                              <p:pRg st="4" end="4"/>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333">
                                            <p:txEl>
                                              <p:pRg st="5" end="5"/>
                                            </p:txEl>
                                          </p:spTgt>
                                        </p:tgtEl>
                                        <p:attrNameLst>
                                          <p:attrName>style.visibility</p:attrName>
                                        </p:attrNameLst>
                                      </p:cBhvr>
                                      <p:to>
                                        <p:strVal val="visible"/>
                                      </p:to>
                                    </p:set>
                                    <p:animEffect transition="in" filter="fade">
                                      <p:cBhvr>
                                        <p:cTn id="119" dur="1000"/>
                                        <p:tgtEl>
                                          <p:spTgt spid="333">
                                            <p:txEl>
                                              <p:pRg st="5" end="5"/>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333">
                                            <p:txEl>
                                              <p:pRg st="6" end="6"/>
                                            </p:txEl>
                                          </p:spTgt>
                                        </p:tgtEl>
                                        <p:attrNameLst>
                                          <p:attrName>style.visibility</p:attrName>
                                        </p:attrNameLst>
                                      </p:cBhvr>
                                      <p:to>
                                        <p:strVal val="visible"/>
                                      </p:to>
                                    </p:set>
                                    <p:animEffect transition="in" filter="fade">
                                      <p:cBhvr>
                                        <p:cTn id="124" dur="1000"/>
                                        <p:tgtEl>
                                          <p:spTgt spid="333">
                                            <p:txEl>
                                              <p:pRg st="6" end="6"/>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358"/>
                                        </p:tgtEl>
                                        <p:attrNameLst>
                                          <p:attrName>style.visibility</p:attrName>
                                        </p:attrNameLst>
                                      </p:cBhvr>
                                      <p:to>
                                        <p:strVal val="visible"/>
                                      </p:to>
                                    </p:set>
                                    <p:animEffect transition="in" filter="fade">
                                      <p:cBhvr>
                                        <p:cTn id="129" dur="1000"/>
                                        <p:tgtEl>
                                          <p:spTgt spid="35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42"/>
                                        </p:tgtEl>
                                        <p:attrNameLst>
                                          <p:attrName>style.visibility</p:attrName>
                                        </p:attrNameLst>
                                      </p:cBhvr>
                                      <p:to>
                                        <p:strVal val="visible"/>
                                      </p:to>
                                    </p:set>
                                    <p:animEffect transition="in" filter="fade">
                                      <p:cBhvr>
                                        <p:cTn id="134" dur="1000"/>
                                        <p:tgtEl>
                                          <p:spTgt spid="342"/>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43"/>
                                        </p:tgtEl>
                                        <p:attrNameLst>
                                          <p:attrName>style.visibility</p:attrName>
                                        </p:attrNameLst>
                                      </p:cBhvr>
                                      <p:to>
                                        <p:strVal val="visible"/>
                                      </p:to>
                                    </p:set>
                                    <p:animEffect transition="in" filter="fade">
                                      <p:cBhvr>
                                        <p:cTn id="139" dur="1000"/>
                                        <p:tgtEl>
                                          <p:spTgt spid="343"/>
                                        </p:tgtEl>
                                      </p:cBhvr>
                                    </p:animEffect>
                                  </p:childTnLst>
                                </p:cTn>
                              </p:par>
                              <p:par>
                                <p:cTn id="140" presetID="10" presetClass="entr" presetSubtype="0" fill="hold" nodeType="withEffect">
                                  <p:stCondLst>
                                    <p:cond delay="0"/>
                                  </p:stCondLst>
                                  <p:childTnLst>
                                    <p:set>
                                      <p:cBhvr>
                                        <p:cTn id="141" dur="1" fill="hold">
                                          <p:stCondLst>
                                            <p:cond delay="0"/>
                                          </p:stCondLst>
                                        </p:cTn>
                                        <p:tgtEl>
                                          <p:spTgt spid="344"/>
                                        </p:tgtEl>
                                        <p:attrNameLst>
                                          <p:attrName>style.visibility</p:attrName>
                                        </p:attrNameLst>
                                      </p:cBhvr>
                                      <p:to>
                                        <p:strVal val="visible"/>
                                      </p:to>
                                    </p:set>
                                    <p:animEffect transition="in" filter="fade">
                                      <p:cBhvr>
                                        <p:cTn id="142" dur="1000"/>
                                        <p:tgtEl>
                                          <p:spTgt spid="34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48"/>
                                        </p:tgtEl>
                                        <p:attrNameLst>
                                          <p:attrName>style.visibility</p:attrName>
                                        </p:attrNameLst>
                                      </p:cBhvr>
                                      <p:to>
                                        <p:strVal val="visible"/>
                                      </p:to>
                                    </p:set>
                                    <p:animEffect transition="in" filter="fade">
                                      <p:cBhvr>
                                        <p:cTn id="147" dur="1000"/>
                                        <p:tgtEl>
                                          <p:spTgt spid="348"/>
                                        </p:tgtEl>
                                      </p:cBhvr>
                                    </p:animEffect>
                                  </p:childTnLst>
                                </p:cTn>
                              </p:par>
                              <p:par>
                                <p:cTn id="148" presetID="10" presetClass="entr" presetSubtype="0" fill="hold" nodeType="withEffect">
                                  <p:stCondLst>
                                    <p:cond delay="0"/>
                                  </p:stCondLst>
                                  <p:childTnLst>
                                    <p:set>
                                      <p:cBhvr>
                                        <p:cTn id="149" dur="1" fill="hold">
                                          <p:stCondLst>
                                            <p:cond delay="0"/>
                                          </p:stCondLst>
                                        </p:cTn>
                                        <p:tgtEl>
                                          <p:spTgt spid="349"/>
                                        </p:tgtEl>
                                        <p:attrNameLst>
                                          <p:attrName>style.visibility</p:attrName>
                                        </p:attrNameLst>
                                      </p:cBhvr>
                                      <p:to>
                                        <p:strVal val="visible"/>
                                      </p:to>
                                    </p:set>
                                    <p:animEffect transition="in" filter="fade">
                                      <p:cBhvr>
                                        <p:cTn id="150" dur="1000"/>
                                        <p:tgtEl>
                                          <p:spTgt spid="349"/>
                                        </p:tgtEl>
                                      </p:cBhvr>
                                    </p:animEffect>
                                  </p:childTnLst>
                                </p:cTn>
                              </p:par>
                              <p:par>
                                <p:cTn id="151" presetID="10" presetClass="entr" presetSubtype="0" fill="hold" nodeType="withEffect">
                                  <p:stCondLst>
                                    <p:cond delay="0"/>
                                  </p:stCondLst>
                                  <p:childTnLst>
                                    <p:set>
                                      <p:cBhvr>
                                        <p:cTn id="152" dur="1" fill="hold">
                                          <p:stCondLst>
                                            <p:cond delay="0"/>
                                          </p:stCondLst>
                                        </p:cTn>
                                        <p:tgtEl>
                                          <p:spTgt spid="350"/>
                                        </p:tgtEl>
                                        <p:attrNameLst>
                                          <p:attrName>style.visibility</p:attrName>
                                        </p:attrNameLst>
                                      </p:cBhvr>
                                      <p:to>
                                        <p:strVal val="visible"/>
                                      </p:to>
                                    </p:set>
                                    <p:animEffect transition="in" filter="fade">
                                      <p:cBhvr>
                                        <p:cTn id="153" dur="1000"/>
                                        <p:tgtEl>
                                          <p:spTgt spid="35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345"/>
                                        </p:tgtEl>
                                        <p:attrNameLst>
                                          <p:attrName>style.visibility</p:attrName>
                                        </p:attrNameLst>
                                      </p:cBhvr>
                                      <p:to>
                                        <p:strVal val="visible"/>
                                      </p:to>
                                    </p:set>
                                    <p:animEffect transition="in" filter="fade">
                                      <p:cBhvr>
                                        <p:cTn id="158" dur="1000"/>
                                        <p:tgtEl>
                                          <p:spTgt spid="345"/>
                                        </p:tgtEl>
                                      </p:cBhvr>
                                    </p:animEffect>
                                  </p:childTnLst>
                                </p:cTn>
                              </p:par>
                              <p:par>
                                <p:cTn id="159" presetID="10" presetClass="entr" presetSubtype="0" fill="hold" nodeType="withEffect">
                                  <p:stCondLst>
                                    <p:cond delay="0"/>
                                  </p:stCondLst>
                                  <p:childTnLst>
                                    <p:set>
                                      <p:cBhvr>
                                        <p:cTn id="160" dur="1" fill="hold">
                                          <p:stCondLst>
                                            <p:cond delay="0"/>
                                          </p:stCondLst>
                                        </p:cTn>
                                        <p:tgtEl>
                                          <p:spTgt spid="346"/>
                                        </p:tgtEl>
                                        <p:attrNameLst>
                                          <p:attrName>style.visibility</p:attrName>
                                        </p:attrNameLst>
                                      </p:cBhvr>
                                      <p:to>
                                        <p:strVal val="visible"/>
                                      </p:to>
                                    </p:set>
                                    <p:animEffect transition="in" filter="fade">
                                      <p:cBhvr>
                                        <p:cTn id="161" dur="1000"/>
                                        <p:tgtEl>
                                          <p:spTgt spid="346"/>
                                        </p:tgtEl>
                                      </p:cBhvr>
                                    </p:animEffect>
                                  </p:childTnLst>
                                </p:cTn>
                              </p:par>
                              <p:par>
                                <p:cTn id="162" presetID="10" presetClass="entr" presetSubtype="0" fill="hold" nodeType="withEffect">
                                  <p:stCondLst>
                                    <p:cond delay="0"/>
                                  </p:stCondLst>
                                  <p:childTnLst>
                                    <p:set>
                                      <p:cBhvr>
                                        <p:cTn id="163" dur="1" fill="hold">
                                          <p:stCondLst>
                                            <p:cond delay="0"/>
                                          </p:stCondLst>
                                        </p:cTn>
                                        <p:tgtEl>
                                          <p:spTgt spid="347"/>
                                        </p:tgtEl>
                                        <p:attrNameLst>
                                          <p:attrName>style.visibility</p:attrName>
                                        </p:attrNameLst>
                                      </p:cBhvr>
                                      <p:to>
                                        <p:strVal val="visible"/>
                                      </p:to>
                                    </p:set>
                                    <p:animEffect transition="in" filter="fade">
                                      <p:cBhvr>
                                        <p:cTn id="164" dur="1000"/>
                                        <p:tgtEl>
                                          <p:spTgt spid="347"/>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59"/>
                                        </p:tgtEl>
                                        <p:attrNameLst>
                                          <p:attrName>style.visibility</p:attrName>
                                        </p:attrNameLst>
                                      </p:cBhvr>
                                      <p:to>
                                        <p:strVal val="visible"/>
                                      </p:to>
                                    </p:set>
                                    <p:animEffect transition="in" filter="fade">
                                      <p:cBhvr>
                                        <p:cTn id="169" dur="1000"/>
                                        <p:tgtEl>
                                          <p:spTgt spid="359"/>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nodeType="clickEffect">
                                  <p:stCondLst>
                                    <p:cond delay="0"/>
                                  </p:stCondLst>
                                  <p:childTnLst>
                                    <p:set>
                                      <p:cBhvr>
                                        <p:cTn id="173" dur="1" fill="hold">
                                          <p:stCondLst>
                                            <p:cond delay="0"/>
                                          </p:stCondLst>
                                        </p:cTn>
                                        <p:tgtEl>
                                          <p:spTgt spid="351"/>
                                        </p:tgtEl>
                                        <p:attrNameLst>
                                          <p:attrName>style.visibility</p:attrName>
                                        </p:attrNameLst>
                                      </p:cBhvr>
                                      <p:to>
                                        <p:strVal val="visible"/>
                                      </p:to>
                                    </p:set>
                                    <p:animEffect transition="in" filter="fade">
                                      <p:cBhvr>
                                        <p:cTn id="174" dur="1000"/>
                                        <p:tgtEl>
                                          <p:spTgt spid="351"/>
                                        </p:tgtEl>
                                      </p:cBhvr>
                                    </p:animEffect>
                                  </p:childTnLst>
                                </p:cTn>
                              </p:par>
                              <p:par>
                                <p:cTn id="175" presetID="10" presetClass="entr" presetSubtype="0" fill="hold" nodeType="withEffect">
                                  <p:stCondLst>
                                    <p:cond delay="0"/>
                                  </p:stCondLst>
                                  <p:childTnLst>
                                    <p:set>
                                      <p:cBhvr>
                                        <p:cTn id="176" dur="1" fill="hold">
                                          <p:stCondLst>
                                            <p:cond delay="0"/>
                                          </p:stCondLst>
                                        </p:cTn>
                                        <p:tgtEl>
                                          <p:spTgt spid="352"/>
                                        </p:tgtEl>
                                        <p:attrNameLst>
                                          <p:attrName>style.visibility</p:attrName>
                                        </p:attrNameLst>
                                      </p:cBhvr>
                                      <p:to>
                                        <p:strVal val="visible"/>
                                      </p:to>
                                    </p:set>
                                    <p:animEffect transition="in" filter="fade">
                                      <p:cBhvr>
                                        <p:cTn id="177" dur="1000"/>
                                        <p:tgtEl>
                                          <p:spTgt spid="352"/>
                                        </p:tgtEl>
                                      </p:cBhvr>
                                    </p:animEffect>
                                  </p:childTnLst>
                                </p:cTn>
                              </p:par>
                              <p:par>
                                <p:cTn id="178" presetID="10" presetClass="entr" presetSubtype="0" fill="hold" nodeType="withEffect">
                                  <p:stCondLst>
                                    <p:cond delay="0"/>
                                  </p:stCondLst>
                                  <p:childTnLst>
                                    <p:set>
                                      <p:cBhvr>
                                        <p:cTn id="179" dur="1" fill="hold">
                                          <p:stCondLst>
                                            <p:cond delay="0"/>
                                          </p:stCondLst>
                                        </p:cTn>
                                        <p:tgtEl>
                                          <p:spTgt spid="353"/>
                                        </p:tgtEl>
                                        <p:attrNameLst>
                                          <p:attrName>style.visibility</p:attrName>
                                        </p:attrNameLst>
                                      </p:cBhvr>
                                      <p:to>
                                        <p:strVal val="visible"/>
                                      </p:to>
                                    </p:set>
                                    <p:animEffect transition="in" filter="fade">
                                      <p:cBhvr>
                                        <p:cTn id="180" dur="1000"/>
                                        <p:tgtEl>
                                          <p:spTgt spid="353"/>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360"/>
                                        </p:tgtEl>
                                        <p:attrNameLst>
                                          <p:attrName>style.visibility</p:attrName>
                                        </p:attrNameLst>
                                      </p:cBhvr>
                                      <p:to>
                                        <p:strVal val="visible"/>
                                      </p:to>
                                    </p:set>
                                    <p:animEffect transition="in" filter="fade">
                                      <p:cBhvr>
                                        <p:cTn id="185" dur="1000"/>
                                        <p:tgtEl>
                                          <p:spTgt spid="360"/>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341"/>
                                        </p:tgtEl>
                                        <p:attrNameLst>
                                          <p:attrName>style.visibility</p:attrName>
                                        </p:attrNameLst>
                                      </p:cBhvr>
                                      <p:to>
                                        <p:strVal val="visible"/>
                                      </p:to>
                                    </p:set>
                                    <p:animEffect transition="in" filter="fade">
                                      <p:cBhvr>
                                        <p:cTn id="190" dur="1000"/>
                                        <p:tgtEl>
                                          <p:spTgt spid="341"/>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361">
                                            <p:txEl>
                                              <p:pRg st="0" end="0"/>
                                            </p:txEl>
                                          </p:spTgt>
                                        </p:tgtEl>
                                        <p:attrNameLst>
                                          <p:attrName>style.visibility</p:attrName>
                                        </p:attrNameLst>
                                      </p:cBhvr>
                                      <p:to>
                                        <p:strVal val="visible"/>
                                      </p:to>
                                    </p:set>
                                    <p:animEffect transition="in" filter="fade">
                                      <p:cBhvr>
                                        <p:cTn id="195" dur="1000"/>
                                        <p:tgtEl>
                                          <p:spTgt spid="361">
                                            <p:txEl>
                                              <p:pRg st="0" end="0"/>
                                            </p:txEl>
                                          </p:spTgt>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361">
                                            <p:txEl>
                                              <p:pRg st="1" end="1"/>
                                            </p:txEl>
                                          </p:spTgt>
                                        </p:tgtEl>
                                        <p:attrNameLst>
                                          <p:attrName>style.visibility</p:attrName>
                                        </p:attrNameLst>
                                      </p:cBhvr>
                                      <p:to>
                                        <p:strVal val="visible"/>
                                      </p:to>
                                    </p:set>
                                    <p:animEffect transition="in" filter="fade">
                                      <p:cBhvr>
                                        <p:cTn id="200" dur="1000"/>
                                        <p:tgtEl>
                                          <p:spTgt spid="361">
                                            <p:txEl>
                                              <p:pRg st="1" end="1"/>
                                            </p:tx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361">
                                            <p:txEl>
                                              <p:pRg st="2" end="2"/>
                                            </p:txEl>
                                          </p:spTgt>
                                        </p:tgtEl>
                                        <p:attrNameLst>
                                          <p:attrName>style.visibility</p:attrName>
                                        </p:attrNameLst>
                                      </p:cBhvr>
                                      <p:to>
                                        <p:strVal val="visible"/>
                                      </p:to>
                                    </p:set>
                                    <p:animEffect transition="in" filter="fade">
                                      <p:cBhvr>
                                        <p:cTn id="205" dur="1000"/>
                                        <p:tgtEl>
                                          <p:spTgt spid="361">
                                            <p:txEl>
                                              <p:pRg st="2" end="2"/>
                                            </p:tx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nodeType="clickEffect">
                                  <p:stCondLst>
                                    <p:cond delay="0"/>
                                  </p:stCondLst>
                                  <p:childTnLst>
                                    <p:set>
                                      <p:cBhvr>
                                        <p:cTn id="209" dur="1" fill="hold">
                                          <p:stCondLst>
                                            <p:cond delay="0"/>
                                          </p:stCondLst>
                                        </p:cTn>
                                        <p:tgtEl>
                                          <p:spTgt spid="361">
                                            <p:txEl>
                                              <p:pRg st="3" end="3"/>
                                            </p:txEl>
                                          </p:spTgt>
                                        </p:tgtEl>
                                        <p:attrNameLst>
                                          <p:attrName>style.visibility</p:attrName>
                                        </p:attrNameLst>
                                      </p:cBhvr>
                                      <p:to>
                                        <p:strVal val="visible"/>
                                      </p:to>
                                    </p:set>
                                    <p:animEffect transition="in" filter="fade">
                                      <p:cBhvr>
                                        <p:cTn id="210" dur="1000"/>
                                        <p:tgtEl>
                                          <p:spTgt spid="361">
                                            <p:txEl>
                                              <p:pRg st="3" end="3"/>
                                            </p:txEl>
                                          </p:spTgt>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361">
                                            <p:txEl>
                                              <p:pRg st="4" end="4"/>
                                            </p:txEl>
                                          </p:spTgt>
                                        </p:tgtEl>
                                        <p:attrNameLst>
                                          <p:attrName>style.visibility</p:attrName>
                                        </p:attrNameLst>
                                      </p:cBhvr>
                                      <p:to>
                                        <p:strVal val="visible"/>
                                      </p:to>
                                    </p:set>
                                    <p:animEffect transition="in" filter="fade">
                                      <p:cBhvr>
                                        <p:cTn id="215" dur="1000"/>
                                        <p:tgtEl>
                                          <p:spTgt spid="3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Resilient Distributed Dataset (RDD)</a:t>
            </a:r>
            <a:endParaRPr/>
          </a:p>
        </p:txBody>
      </p:sp>
      <p:sp>
        <p:nvSpPr>
          <p:cNvPr id="367" name="Google Shape;367;p39"/>
          <p:cNvSpPr txBox="1"/>
          <p:nvPr/>
        </p:nvSpPr>
        <p:spPr>
          <a:xfrm>
            <a:off x="2710775" y="2700300"/>
            <a:ext cx="2102400" cy="18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Open Sans"/>
              <a:ea typeface="Open Sans"/>
              <a:cs typeface="Open Sans"/>
              <a:sym typeface="Open Sans"/>
            </a:endParaRPr>
          </a:p>
        </p:txBody>
      </p:sp>
      <p:sp>
        <p:nvSpPr>
          <p:cNvPr id="368" name="Google Shape;368;p39"/>
          <p:cNvSpPr txBox="1"/>
          <p:nvPr/>
        </p:nvSpPr>
        <p:spPr>
          <a:xfrm>
            <a:off x="5257550" y="2700300"/>
            <a:ext cx="2156400" cy="18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69" name="Google Shape;369;p39"/>
          <p:cNvSpPr txBox="1"/>
          <p:nvPr/>
        </p:nvSpPr>
        <p:spPr>
          <a:xfrm>
            <a:off x="2794500" y="2784000"/>
            <a:ext cx="1944300" cy="172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Open Sans"/>
                <a:ea typeface="Open Sans"/>
                <a:cs typeface="Open Sans"/>
                <a:sym typeface="Open Sans"/>
              </a:rPr>
              <a:t>berlin, germany, 10</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rome, italy, 28</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munich, germany, 12</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london, uk, 14</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venice, italy, 32</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manchester, uk, 18</a:t>
            </a:r>
            <a:endParaRPr>
              <a:latin typeface="Open Sans"/>
              <a:ea typeface="Open Sans"/>
              <a:cs typeface="Open Sans"/>
              <a:sym typeface="Open Sans"/>
            </a:endParaRPr>
          </a:p>
        </p:txBody>
      </p:sp>
      <p:cxnSp>
        <p:nvCxnSpPr>
          <p:cNvPr id="370" name="Google Shape;370;p39"/>
          <p:cNvCxnSpPr/>
          <p:nvPr/>
        </p:nvCxnSpPr>
        <p:spPr>
          <a:xfrm>
            <a:off x="2729375" y="3360750"/>
            <a:ext cx="2093100" cy="0"/>
          </a:xfrm>
          <a:prstGeom prst="straightConnector1">
            <a:avLst/>
          </a:prstGeom>
          <a:noFill/>
          <a:ln w="9525" cap="flat" cmpd="sng">
            <a:solidFill>
              <a:schemeClr val="dk2"/>
            </a:solidFill>
            <a:prstDash val="dash"/>
            <a:round/>
            <a:headEnd type="none" w="med" len="med"/>
            <a:tailEnd type="none" w="med" len="med"/>
          </a:ln>
        </p:spPr>
      </p:cxnSp>
      <p:cxnSp>
        <p:nvCxnSpPr>
          <p:cNvPr id="371" name="Google Shape;371;p39"/>
          <p:cNvCxnSpPr/>
          <p:nvPr/>
        </p:nvCxnSpPr>
        <p:spPr>
          <a:xfrm rot="10800000" flipH="1">
            <a:off x="2720075" y="3844450"/>
            <a:ext cx="2102400" cy="18600"/>
          </a:xfrm>
          <a:prstGeom prst="straightConnector1">
            <a:avLst/>
          </a:prstGeom>
          <a:noFill/>
          <a:ln w="9525" cap="flat" cmpd="sng">
            <a:solidFill>
              <a:schemeClr val="dk2"/>
            </a:solidFill>
            <a:prstDash val="dash"/>
            <a:round/>
            <a:headEnd type="none" w="med" len="med"/>
            <a:tailEnd type="none" w="med" len="med"/>
          </a:ln>
        </p:spPr>
      </p:cxnSp>
      <p:cxnSp>
        <p:nvCxnSpPr>
          <p:cNvPr id="372" name="Google Shape;372;p39"/>
          <p:cNvCxnSpPr/>
          <p:nvPr/>
        </p:nvCxnSpPr>
        <p:spPr>
          <a:xfrm rot="10800000" flipH="1">
            <a:off x="4813050" y="3061275"/>
            <a:ext cx="461700" cy="1800"/>
          </a:xfrm>
          <a:prstGeom prst="straightConnector1">
            <a:avLst/>
          </a:prstGeom>
          <a:noFill/>
          <a:ln w="9525" cap="flat" cmpd="sng">
            <a:solidFill>
              <a:schemeClr val="dk2"/>
            </a:solidFill>
            <a:prstDash val="dashDot"/>
            <a:round/>
            <a:headEnd type="none" w="med" len="med"/>
            <a:tailEnd type="triangle" w="med" len="med"/>
          </a:ln>
        </p:spPr>
      </p:cxnSp>
      <p:cxnSp>
        <p:nvCxnSpPr>
          <p:cNvPr id="373" name="Google Shape;373;p39"/>
          <p:cNvCxnSpPr>
            <a:stCxn id="367" idx="3"/>
            <a:endCxn id="368" idx="1"/>
          </p:cNvCxnSpPr>
          <p:nvPr/>
        </p:nvCxnSpPr>
        <p:spPr>
          <a:xfrm>
            <a:off x="4813175" y="3635100"/>
            <a:ext cx="444300" cy="0"/>
          </a:xfrm>
          <a:prstGeom prst="straightConnector1">
            <a:avLst/>
          </a:prstGeom>
          <a:noFill/>
          <a:ln w="9525" cap="flat" cmpd="sng">
            <a:solidFill>
              <a:schemeClr val="dk2"/>
            </a:solidFill>
            <a:prstDash val="dashDot"/>
            <a:round/>
            <a:headEnd type="none" w="med" len="med"/>
            <a:tailEnd type="triangle" w="med" len="med"/>
          </a:ln>
        </p:spPr>
      </p:cxnSp>
      <p:cxnSp>
        <p:nvCxnSpPr>
          <p:cNvPr id="374" name="Google Shape;374;p39"/>
          <p:cNvCxnSpPr/>
          <p:nvPr/>
        </p:nvCxnSpPr>
        <p:spPr>
          <a:xfrm>
            <a:off x="4822388" y="4151425"/>
            <a:ext cx="460800" cy="15300"/>
          </a:xfrm>
          <a:prstGeom prst="straightConnector1">
            <a:avLst/>
          </a:prstGeom>
          <a:noFill/>
          <a:ln w="9525" cap="flat" cmpd="sng">
            <a:solidFill>
              <a:schemeClr val="dk2"/>
            </a:solidFill>
            <a:prstDash val="dashDot"/>
            <a:round/>
            <a:headEnd type="none" w="med" len="med"/>
            <a:tailEnd type="triangle" w="med" len="med"/>
          </a:ln>
        </p:spPr>
      </p:cxnSp>
      <p:cxnSp>
        <p:nvCxnSpPr>
          <p:cNvPr id="375" name="Google Shape;375;p39"/>
          <p:cNvCxnSpPr/>
          <p:nvPr/>
        </p:nvCxnSpPr>
        <p:spPr>
          <a:xfrm>
            <a:off x="5257500" y="3352500"/>
            <a:ext cx="2175000" cy="5700"/>
          </a:xfrm>
          <a:prstGeom prst="straightConnector1">
            <a:avLst/>
          </a:prstGeom>
          <a:noFill/>
          <a:ln w="9525" cap="flat" cmpd="sng">
            <a:solidFill>
              <a:schemeClr val="dk2"/>
            </a:solidFill>
            <a:prstDash val="dot"/>
            <a:round/>
            <a:headEnd type="none" w="med" len="med"/>
            <a:tailEnd type="none" w="med" len="med"/>
          </a:ln>
        </p:spPr>
      </p:cxnSp>
      <p:cxnSp>
        <p:nvCxnSpPr>
          <p:cNvPr id="376" name="Google Shape;376;p39"/>
          <p:cNvCxnSpPr/>
          <p:nvPr/>
        </p:nvCxnSpPr>
        <p:spPr>
          <a:xfrm rot="10800000" flipH="1">
            <a:off x="5283200" y="3925425"/>
            <a:ext cx="2149200" cy="9900"/>
          </a:xfrm>
          <a:prstGeom prst="straightConnector1">
            <a:avLst/>
          </a:prstGeom>
          <a:noFill/>
          <a:ln w="9525" cap="flat" cmpd="sng">
            <a:solidFill>
              <a:schemeClr val="dk2"/>
            </a:solidFill>
            <a:prstDash val="dot"/>
            <a:round/>
            <a:headEnd type="none" w="med" len="med"/>
            <a:tailEnd type="none" w="med" len="med"/>
          </a:ln>
        </p:spPr>
      </p:cxnSp>
      <p:sp>
        <p:nvSpPr>
          <p:cNvPr id="377" name="Google Shape;377;p39"/>
          <p:cNvSpPr/>
          <p:nvPr/>
        </p:nvSpPr>
        <p:spPr>
          <a:xfrm>
            <a:off x="2324600" y="1905175"/>
            <a:ext cx="1555800" cy="544200"/>
          </a:xfrm>
          <a:prstGeom prst="wedgeRectCallout">
            <a:avLst>
              <a:gd name="adj1" fmla="val -20833"/>
              <a:gd name="adj2" fmla="val 6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 file containing </a:t>
            </a:r>
            <a:r>
              <a:rPr lang="en-GB" sz="1000">
                <a:latin typeface="Open Sans"/>
                <a:ea typeface="Open Sans"/>
                <a:cs typeface="Open Sans"/>
                <a:sym typeface="Open Sans"/>
              </a:rPr>
              <a:t>city, country </a:t>
            </a:r>
            <a:r>
              <a:rPr lang="en-GB" sz="1000"/>
              <a:t>and</a:t>
            </a:r>
            <a:r>
              <a:rPr lang="en-GB" sz="1000">
                <a:latin typeface="Open Sans"/>
                <a:ea typeface="Open Sans"/>
                <a:cs typeface="Open Sans"/>
                <a:sym typeface="Open Sans"/>
              </a:rPr>
              <a:t> sales</a:t>
            </a:r>
            <a:endParaRPr sz="1000"/>
          </a:p>
        </p:txBody>
      </p:sp>
      <p:sp>
        <p:nvSpPr>
          <p:cNvPr id="378" name="Google Shape;378;p39"/>
          <p:cNvSpPr/>
          <p:nvPr/>
        </p:nvSpPr>
        <p:spPr>
          <a:xfrm>
            <a:off x="3980075" y="1492200"/>
            <a:ext cx="1626300" cy="1026600"/>
          </a:xfrm>
          <a:prstGeom prst="wedgeRectCallout">
            <a:avLst>
              <a:gd name="adj1" fmla="val -20833"/>
              <a:gd name="adj2" fmla="val 625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Construct a </a:t>
            </a:r>
            <a:r>
              <a:rPr lang="en-GB" sz="1000" b="1"/>
              <a:t>distributed dataset </a:t>
            </a:r>
            <a:r>
              <a:rPr lang="en-GB" sz="1000"/>
              <a:t>where different portions (called </a:t>
            </a:r>
            <a:r>
              <a:rPr lang="en-GB" sz="1000" b="1"/>
              <a:t>partitions</a:t>
            </a:r>
            <a:r>
              <a:rPr lang="en-GB" sz="1000"/>
              <a:t>) of the file can be processed in parallel</a:t>
            </a:r>
            <a:endParaRPr sz="1000"/>
          </a:p>
        </p:txBody>
      </p:sp>
      <p:sp>
        <p:nvSpPr>
          <p:cNvPr id="379" name="Google Shape;379;p39"/>
          <p:cNvSpPr/>
          <p:nvPr/>
        </p:nvSpPr>
        <p:spPr>
          <a:xfrm>
            <a:off x="1321400" y="2840350"/>
            <a:ext cx="1275300" cy="1153800"/>
          </a:xfrm>
          <a:prstGeom prst="verticalScroll">
            <a:avLst>
              <a:gd name="adj" fmla="val 125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F3F3F3"/>
                </a:solidFill>
              </a:rPr>
              <a:t>Objective:</a:t>
            </a:r>
            <a:endParaRPr sz="1200" b="1">
              <a:solidFill>
                <a:srgbClr val="F3F3F3"/>
              </a:solidFill>
            </a:endParaRPr>
          </a:p>
          <a:p>
            <a:pPr marL="0" lvl="0" indent="0" algn="l" rtl="0">
              <a:spcBef>
                <a:spcPts val="0"/>
              </a:spcBef>
              <a:spcAft>
                <a:spcPts val="0"/>
              </a:spcAft>
              <a:buNone/>
            </a:pPr>
            <a:r>
              <a:rPr lang="en-GB" sz="1200">
                <a:solidFill>
                  <a:srgbClr val="F3F3F3"/>
                </a:solidFill>
              </a:rPr>
              <a:t>Get all records for germany</a:t>
            </a:r>
            <a:endParaRPr sz="1200">
              <a:solidFill>
                <a:srgbClr val="F3F3F3"/>
              </a:solidFill>
            </a:endParaRPr>
          </a:p>
        </p:txBody>
      </p:sp>
      <p:sp>
        <p:nvSpPr>
          <p:cNvPr id="380" name="Google Shape;380;p39"/>
          <p:cNvSpPr/>
          <p:nvPr/>
        </p:nvSpPr>
        <p:spPr>
          <a:xfrm>
            <a:off x="5799875" y="1440700"/>
            <a:ext cx="1555800" cy="1026600"/>
          </a:xfrm>
          <a:prstGeom prst="wedgeRectCallout">
            <a:avLst>
              <a:gd name="adj1" fmla="val -20833"/>
              <a:gd name="adj2" fmla="val 62500"/>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Process the partitions of the previous dataset in parallel and construct a new dataset containing where country matches ‘germany’</a:t>
            </a:r>
            <a:endParaRPr sz="1000"/>
          </a:p>
        </p:txBody>
      </p:sp>
      <p:sp>
        <p:nvSpPr>
          <p:cNvPr id="381" name="Google Shape;381;p39"/>
          <p:cNvSpPr txBox="1"/>
          <p:nvPr/>
        </p:nvSpPr>
        <p:spPr>
          <a:xfrm>
            <a:off x="5337050" y="2814850"/>
            <a:ext cx="1785300" cy="45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Open Sans"/>
                <a:ea typeface="Open Sans"/>
                <a:cs typeface="Open Sans"/>
                <a:sym typeface="Open Sans"/>
              </a:rPr>
              <a:t>berlin, germany, 10</a:t>
            </a:r>
            <a:endParaRPr>
              <a:latin typeface="Open Sans"/>
              <a:ea typeface="Open Sans"/>
              <a:cs typeface="Open Sans"/>
              <a:sym typeface="Open Sans"/>
            </a:endParaRPr>
          </a:p>
        </p:txBody>
      </p:sp>
      <p:sp>
        <p:nvSpPr>
          <p:cNvPr id="382" name="Google Shape;382;p39"/>
          <p:cNvSpPr txBox="1"/>
          <p:nvPr/>
        </p:nvSpPr>
        <p:spPr>
          <a:xfrm>
            <a:off x="5337050" y="3418475"/>
            <a:ext cx="1955700" cy="41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Open Sans"/>
                <a:ea typeface="Open Sans"/>
                <a:cs typeface="Open Sans"/>
                <a:sym typeface="Open Sans"/>
              </a:rPr>
              <a:t>munich, germany, 12</a:t>
            </a:r>
            <a:endParaRPr>
              <a:latin typeface="Open Sans"/>
              <a:ea typeface="Open Sans"/>
              <a:cs typeface="Open Sans"/>
              <a:sym typeface="Open Sans"/>
            </a:endParaRPr>
          </a:p>
        </p:txBody>
      </p:sp>
      <p:sp>
        <p:nvSpPr>
          <p:cNvPr id="383" name="Google Shape;383;p39"/>
          <p:cNvSpPr txBox="1"/>
          <p:nvPr/>
        </p:nvSpPr>
        <p:spPr>
          <a:xfrm>
            <a:off x="5337038" y="4022100"/>
            <a:ext cx="17853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10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7"/>
                                        </p:tgtEl>
                                        <p:attrNameLst>
                                          <p:attrName>style.visibility</p:attrName>
                                        </p:attrNameLst>
                                      </p:cBhvr>
                                      <p:to>
                                        <p:strVal val="visible"/>
                                      </p:to>
                                    </p:set>
                                    <p:animEffect transition="in" filter="fade">
                                      <p:cBhvr>
                                        <p:cTn id="12" dur="1000"/>
                                        <p:tgtEl>
                                          <p:spTgt spid="3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9">
                                            <p:txEl>
                                              <p:pRg st="0" end="0"/>
                                            </p:txEl>
                                          </p:spTgt>
                                        </p:tgtEl>
                                        <p:attrNameLst>
                                          <p:attrName>style.visibility</p:attrName>
                                        </p:attrNameLst>
                                      </p:cBhvr>
                                      <p:to>
                                        <p:strVal val="visible"/>
                                      </p:to>
                                    </p:set>
                                    <p:animEffect transition="in" filter="fade">
                                      <p:cBhvr>
                                        <p:cTn id="17" dur="1000"/>
                                        <p:tgtEl>
                                          <p:spTgt spid="36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9">
                                            <p:txEl>
                                              <p:pRg st="1" end="1"/>
                                            </p:txEl>
                                          </p:spTgt>
                                        </p:tgtEl>
                                        <p:attrNameLst>
                                          <p:attrName>style.visibility</p:attrName>
                                        </p:attrNameLst>
                                      </p:cBhvr>
                                      <p:to>
                                        <p:strVal val="visible"/>
                                      </p:to>
                                    </p:set>
                                    <p:animEffect transition="in" filter="fade">
                                      <p:cBhvr>
                                        <p:cTn id="22" dur="1000"/>
                                        <p:tgtEl>
                                          <p:spTgt spid="36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9">
                                            <p:txEl>
                                              <p:pRg st="2" end="2"/>
                                            </p:txEl>
                                          </p:spTgt>
                                        </p:tgtEl>
                                        <p:attrNameLst>
                                          <p:attrName>style.visibility</p:attrName>
                                        </p:attrNameLst>
                                      </p:cBhvr>
                                      <p:to>
                                        <p:strVal val="visible"/>
                                      </p:to>
                                    </p:set>
                                    <p:animEffect transition="in" filter="fade">
                                      <p:cBhvr>
                                        <p:cTn id="27" dur="1000"/>
                                        <p:tgtEl>
                                          <p:spTgt spid="36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9">
                                            <p:txEl>
                                              <p:pRg st="3" end="3"/>
                                            </p:txEl>
                                          </p:spTgt>
                                        </p:tgtEl>
                                        <p:attrNameLst>
                                          <p:attrName>style.visibility</p:attrName>
                                        </p:attrNameLst>
                                      </p:cBhvr>
                                      <p:to>
                                        <p:strVal val="visible"/>
                                      </p:to>
                                    </p:set>
                                    <p:animEffect transition="in" filter="fade">
                                      <p:cBhvr>
                                        <p:cTn id="32" dur="1000"/>
                                        <p:tgtEl>
                                          <p:spTgt spid="36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9">
                                            <p:txEl>
                                              <p:pRg st="4" end="4"/>
                                            </p:txEl>
                                          </p:spTgt>
                                        </p:tgtEl>
                                        <p:attrNameLst>
                                          <p:attrName>style.visibility</p:attrName>
                                        </p:attrNameLst>
                                      </p:cBhvr>
                                      <p:to>
                                        <p:strVal val="visible"/>
                                      </p:to>
                                    </p:set>
                                    <p:animEffect transition="in" filter="fade">
                                      <p:cBhvr>
                                        <p:cTn id="37" dur="1000"/>
                                        <p:tgtEl>
                                          <p:spTgt spid="36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9">
                                            <p:txEl>
                                              <p:pRg st="5" end="5"/>
                                            </p:txEl>
                                          </p:spTgt>
                                        </p:tgtEl>
                                        <p:attrNameLst>
                                          <p:attrName>style.visibility</p:attrName>
                                        </p:attrNameLst>
                                      </p:cBhvr>
                                      <p:to>
                                        <p:strVal val="visible"/>
                                      </p:to>
                                    </p:set>
                                    <p:animEffect transition="in" filter="fade">
                                      <p:cBhvr>
                                        <p:cTn id="42" dur="1000"/>
                                        <p:tgtEl>
                                          <p:spTgt spid="369">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9"/>
                                        </p:tgtEl>
                                        <p:attrNameLst>
                                          <p:attrName>style.visibility</p:attrName>
                                        </p:attrNameLst>
                                      </p:cBhvr>
                                      <p:to>
                                        <p:strVal val="visible"/>
                                      </p:to>
                                    </p:set>
                                    <p:animEffect transition="in" filter="fade">
                                      <p:cBhvr>
                                        <p:cTn id="47" dur="1000"/>
                                        <p:tgtEl>
                                          <p:spTgt spid="37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8"/>
                                        </p:tgtEl>
                                        <p:attrNameLst>
                                          <p:attrName>style.visibility</p:attrName>
                                        </p:attrNameLst>
                                      </p:cBhvr>
                                      <p:to>
                                        <p:strVal val="visible"/>
                                      </p:to>
                                    </p:set>
                                    <p:animEffect transition="in" filter="fade">
                                      <p:cBhvr>
                                        <p:cTn id="52" dur="1000"/>
                                        <p:tgtEl>
                                          <p:spTgt spid="37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0"/>
                                        </p:tgtEl>
                                        <p:attrNameLst>
                                          <p:attrName>style.visibility</p:attrName>
                                        </p:attrNameLst>
                                      </p:cBhvr>
                                      <p:to>
                                        <p:strVal val="visible"/>
                                      </p:to>
                                    </p:set>
                                    <p:animEffect transition="in" filter="fade">
                                      <p:cBhvr>
                                        <p:cTn id="57" dur="1000"/>
                                        <p:tgtEl>
                                          <p:spTgt spid="3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1"/>
                                        </p:tgtEl>
                                        <p:attrNameLst>
                                          <p:attrName>style.visibility</p:attrName>
                                        </p:attrNameLst>
                                      </p:cBhvr>
                                      <p:to>
                                        <p:strVal val="visible"/>
                                      </p:to>
                                    </p:set>
                                    <p:animEffect transition="in" filter="fade">
                                      <p:cBhvr>
                                        <p:cTn id="62" dur="1000"/>
                                        <p:tgtEl>
                                          <p:spTgt spid="37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80"/>
                                        </p:tgtEl>
                                        <p:attrNameLst>
                                          <p:attrName>style.visibility</p:attrName>
                                        </p:attrNameLst>
                                      </p:cBhvr>
                                      <p:to>
                                        <p:strVal val="visible"/>
                                      </p:to>
                                    </p:set>
                                    <p:animEffect transition="in" filter="fade">
                                      <p:cBhvr>
                                        <p:cTn id="67" dur="1000"/>
                                        <p:tgtEl>
                                          <p:spTgt spid="38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68"/>
                                        </p:tgtEl>
                                        <p:attrNameLst>
                                          <p:attrName>style.visibility</p:attrName>
                                        </p:attrNameLst>
                                      </p:cBhvr>
                                      <p:to>
                                        <p:strVal val="visible"/>
                                      </p:to>
                                    </p:set>
                                    <p:animEffect transition="in" filter="fade">
                                      <p:cBhvr>
                                        <p:cTn id="72" dur="1000"/>
                                        <p:tgtEl>
                                          <p:spTgt spid="36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75"/>
                                        </p:tgtEl>
                                        <p:attrNameLst>
                                          <p:attrName>style.visibility</p:attrName>
                                        </p:attrNameLst>
                                      </p:cBhvr>
                                      <p:to>
                                        <p:strVal val="visible"/>
                                      </p:to>
                                    </p:set>
                                    <p:animEffect transition="in" filter="fade">
                                      <p:cBhvr>
                                        <p:cTn id="77" dur="1000"/>
                                        <p:tgtEl>
                                          <p:spTgt spid="375"/>
                                        </p:tgtEl>
                                      </p:cBhvr>
                                    </p:animEffect>
                                  </p:childTnLst>
                                </p:cTn>
                              </p:par>
                              <p:par>
                                <p:cTn id="78" presetID="10" presetClass="entr" presetSubtype="0" fill="hold" nodeType="withEffect">
                                  <p:stCondLst>
                                    <p:cond delay="0"/>
                                  </p:stCondLst>
                                  <p:childTnLst>
                                    <p:set>
                                      <p:cBhvr>
                                        <p:cTn id="79" dur="1" fill="hold">
                                          <p:stCondLst>
                                            <p:cond delay="0"/>
                                          </p:stCondLst>
                                        </p:cTn>
                                        <p:tgtEl>
                                          <p:spTgt spid="376"/>
                                        </p:tgtEl>
                                        <p:attrNameLst>
                                          <p:attrName>style.visibility</p:attrName>
                                        </p:attrNameLst>
                                      </p:cBhvr>
                                      <p:to>
                                        <p:strVal val="visible"/>
                                      </p:to>
                                    </p:set>
                                    <p:animEffect transition="in" filter="fade">
                                      <p:cBhvr>
                                        <p:cTn id="80" dur="1000"/>
                                        <p:tgtEl>
                                          <p:spTgt spid="37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72"/>
                                        </p:tgtEl>
                                        <p:attrNameLst>
                                          <p:attrName>style.visibility</p:attrName>
                                        </p:attrNameLst>
                                      </p:cBhvr>
                                      <p:to>
                                        <p:strVal val="visible"/>
                                      </p:to>
                                    </p:set>
                                    <p:animEffect transition="in" filter="fade">
                                      <p:cBhvr>
                                        <p:cTn id="85" dur="1000"/>
                                        <p:tgtEl>
                                          <p:spTgt spid="372"/>
                                        </p:tgtEl>
                                      </p:cBhvr>
                                    </p:animEffect>
                                  </p:childTnLst>
                                </p:cTn>
                              </p:par>
                              <p:par>
                                <p:cTn id="86" presetID="10" presetClass="entr" presetSubtype="0" fill="hold" nodeType="withEffect">
                                  <p:stCondLst>
                                    <p:cond delay="0"/>
                                  </p:stCondLst>
                                  <p:childTnLst>
                                    <p:set>
                                      <p:cBhvr>
                                        <p:cTn id="87" dur="1" fill="hold">
                                          <p:stCondLst>
                                            <p:cond delay="0"/>
                                          </p:stCondLst>
                                        </p:cTn>
                                        <p:tgtEl>
                                          <p:spTgt spid="373"/>
                                        </p:tgtEl>
                                        <p:attrNameLst>
                                          <p:attrName>style.visibility</p:attrName>
                                        </p:attrNameLst>
                                      </p:cBhvr>
                                      <p:to>
                                        <p:strVal val="visible"/>
                                      </p:to>
                                    </p:set>
                                    <p:animEffect transition="in" filter="fade">
                                      <p:cBhvr>
                                        <p:cTn id="88" dur="1000"/>
                                        <p:tgtEl>
                                          <p:spTgt spid="373"/>
                                        </p:tgtEl>
                                      </p:cBhvr>
                                    </p:animEffect>
                                  </p:childTnLst>
                                </p:cTn>
                              </p:par>
                              <p:par>
                                <p:cTn id="89" presetID="10" presetClass="entr" presetSubtype="0" fill="hold" nodeType="withEffect">
                                  <p:stCondLst>
                                    <p:cond delay="0"/>
                                  </p:stCondLst>
                                  <p:childTnLst>
                                    <p:set>
                                      <p:cBhvr>
                                        <p:cTn id="90" dur="1" fill="hold">
                                          <p:stCondLst>
                                            <p:cond delay="0"/>
                                          </p:stCondLst>
                                        </p:cTn>
                                        <p:tgtEl>
                                          <p:spTgt spid="374"/>
                                        </p:tgtEl>
                                        <p:attrNameLst>
                                          <p:attrName>style.visibility</p:attrName>
                                        </p:attrNameLst>
                                      </p:cBhvr>
                                      <p:to>
                                        <p:strVal val="visible"/>
                                      </p:to>
                                    </p:set>
                                    <p:animEffect transition="in" filter="fade">
                                      <p:cBhvr>
                                        <p:cTn id="91" dur="1000"/>
                                        <p:tgtEl>
                                          <p:spTgt spid="37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81"/>
                                        </p:tgtEl>
                                        <p:attrNameLst>
                                          <p:attrName>style.visibility</p:attrName>
                                        </p:attrNameLst>
                                      </p:cBhvr>
                                      <p:to>
                                        <p:strVal val="visible"/>
                                      </p:to>
                                    </p:set>
                                    <p:animEffect transition="in" filter="fade">
                                      <p:cBhvr>
                                        <p:cTn id="96" dur="1000"/>
                                        <p:tgtEl>
                                          <p:spTgt spid="381"/>
                                        </p:tgtEl>
                                      </p:cBhvr>
                                    </p:animEffect>
                                  </p:childTnLst>
                                </p:cTn>
                              </p:par>
                              <p:par>
                                <p:cTn id="97" presetID="10" presetClass="entr" presetSubtype="0" fill="hold" nodeType="withEffect">
                                  <p:stCondLst>
                                    <p:cond delay="0"/>
                                  </p:stCondLst>
                                  <p:childTnLst>
                                    <p:set>
                                      <p:cBhvr>
                                        <p:cTn id="98" dur="1" fill="hold">
                                          <p:stCondLst>
                                            <p:cond delay="0"/>
                                          </p:stCondLst>
                                        </p:cTn>
                                        <p:tgtEl>
                                          <p:spTgt spid="382"/>
                                        </p:tgtEl>
                                        <p:attrNameLst>
                                          <p:attrName>style.visibility</p:attrName>
                                        </p:attrNameLst>
                                      </p:cBhvr>
                                      <p:to>
                                        <p:strVal val="visible"/>
                                      </p:to>
                                    </p:set>
                                    <p:animEffect transition="in" filter="fade">
                                      <p:cBhvr>
                                        <p:cTn id="99" dur="1000"/>
                                        <p:tgtEl>
                                          <p:spTgt spid="382"/>
                                        </p:tgtEl>
                                      </p:cBhvr>
                                    </p:animEffect>
                                  </p:childTnLst>
                                </p:cTn>
                              </p:par>
                              <p:par>
                                <p:cTn id="100" presetID="10" presetClass="entr" presetSubtype="0" fill="hold" nodeType="withEffect">
                                  <p:stCondLst>
                                    <p:cond delay="0"/>
                                  </p:stCondLst>
                                  <p:childTnLst>
                                    <p:set>
                                      <p:cBhvr>
                                        <p:cTn id="101" dur="1" fill="hold">
                                          <p:stCondLst>
                                            <p:cond delay="0"/>
                                          </p:stCondLst>
                                        </p:cTn>
                                        <p:tgtEl>
                                          <p:spTgt spid="383"/>
                                        </p:tgtEl>
                                        <p:attrNameLst>
                                          <p:attrName>style.visibility</p:attrName>
                                        </p:attrNameLst>
                                      </p:cBhvr>
                                      <p:to>
                                        <p:strVal val="visible"/>
                                      </p:to>
                                    </p:set>
                                    <p:animEffect transition="in" filter="fade">
                                      <p:cBhvr>
                                        <p:cTn id="102"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Resilient Distributed Dataset (RDD)</a:t>
            </a:r>
            <a:endParaRPr/>
          </a:p>
        </p:txBody>
      </p:sp>
      <p:sp>
        <p:nvSpPr>
          <p:cNvPr id="389" name="Google Shape;389;p40"/>
          <p:cNvSpPr txBox="1"/>
          <p:nvPr/>
        </p:nvSpPr>
        <p:spPr>
          <a:xfrm>
            <a:off x="1482900" y="2691000"/>
            <a:ext cx="2102400" cy="18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Open Sans"/>
              <a:ea typeface="Open Sans"/>
              <a:cs typeface="Open Sans"/>
              <a:sym typeface="Open Sans"/>
            </a:endParaRPr>
          </a:p>
        </p:txBody>
      </p:sp>
      <p:sp>
        <p:nvSpPr>
          <p:cNvPr id="390" name="Google Shape;390;p40"/>
          <p:cNvSpPr txBox="1"/>
          <p:nvPr/>
        </p:nvSpPr>
        <p:spPr>
          <a:xfrm>
            <a:off x="4029675" y="2691000"/>
            <a:ext cx="1944300" cy="18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91" name="Google Shape;391;p40"/>
          <p:cNvSpPr txBox="1"/>
          <p:nvPr/>
        </p:nvSpPr>
        <p:spPr>
          <a:xfrm>
            <a:off x="1566625" y="2774700"/>
            <a:ext cx="1944300" cy="172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Open Sans"/>
                <a:ea typeface="Open Sans"/>
                <a:cs typeface="Open Sans"/>
                <a:sym typeface="Open Sans"/>
              </a:rPr>
              <a:t>berlin, germany, 10</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rome, italy, 28</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munich, germany, 12</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london, uk, 14</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venice, italy, 32</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GB">
                <a:latin typeface="Open Sans"/>
                <a:ea typeface="Open Sans"/>
                <a:cs typeface="Open Sans"/>
                <a:sym typeface="Open Sans"/>
              </a:rPr>
              <a:t>manchester, uk, 18</a:t>
            </a:r>
            <a:endParaRPr>
              <a:latin typeface="Open Sans"/>
              <a:ea typeface="Open Sans"/>
              <a:cs typeface="Open Sans"/>
              <a:sym typeface="Open Sans"/>
            </a:endParaRPr>
          </a:p>
        </p:txBody>
      </p:sp>
      <p:cxnSp>
        <p:nvCxnSpPr>
          <p:cNvPr id="392" name="Google Shape;392;p40"/>
          <p:cNvCxnSpPr/>
          <p:nvPr/>
        </p:nvCxnSpPr>
        <p:spPr>
          <a:xfrm>
            <a:off x="1501500" y="3351450"/>
            <a:ext cx="2093100" cy="0"/>
          </a:xfrm>
          <a:prstGeom prst="straightConnector1">
            <a:avLst/>
          </a:prstGeom>
          <a:noFill/>
          <a:ln w="9525" cap="flat" cmpd="sng">
            <a:solidFill>
              <a:schemeClr val="dk2"/>
            </a:solidFill>
            <a:prstDash val="dash"/>
            <a:round/>
            <a:headEnd type="none" w="med" len="med"/>
            <a:tailEnd type="none" w="med" len="med"/>
          </a:ln>
        </p:spPr>
      </p:cxnSp>
      <p:cxnSp>
        <p:nvCxnSpPr>
          <p:cNvPr id="393" name="Google Shape;393;p40"/>
          <p:cNvCxnSpPr/>
          <p:nvPr/>
        </p:nvCxnSpPr>
        <p:spPr>
          <a:xfrm rot="10800000" flipH="1">
            <a:off x="1492200" y="3835150"/>
            <a:ext cx="2102400" cy="18600"/>
          </a:xfrm>
          <a:prstGeom prst="straightConnector1">
            <a:avLst/>
          </a:prstGeom>
          <a:noFill/>
          <a:ln w="9525" cap="flat" cmpd="sng">
            <a:solidFill>
              <a:schemeClr val="dk2"/>
            </a:solidFill>
            <a:prstDash val="dash"/>
            <a:round/>
            <a:headEnd type="none" w="med" len="med"/>
            <a:tailEnd type="none" w="med" len="med"/>
          </a:ln>
        </p:spPr>
      </p:cxnSp>
      <p:cxnSp>
        <p:nvCxnSpPr>
          <p:cNvPr id="394" name="Google Shape;394;p40"/>
          <p:cNvCxnSpPr/>
          <p:nvPr/>
        </p:nvCxnSpPr>
        <p:spPr>
          <a:xfrm rot="10800000" flipH="1">
            <a:off x="3585175" y="3051975"/>
            <a:ext cx="461700" cy="1800"/>
          </a:xfrm>
          <a:prstGeom prst="straightConnector1">
            <a:avLst/>
          </a:prstGeom>
          <a:noFill/>
          <a:ln w="9525" cap="flat" cmpd="sng">
            <a:solidFill>
              <a:schemeClr val="dk2"/>
            </a:solidFill>
            <a:prstDash val="dashDot"/>
            <a:round/>
            <a:headEnd type="none" w="med" len="med"/>
            <a:tailEnd type="triangle" w="med" len="med"/>
          </a:ln>
        </p:spPr>
      </p:cxnSp>
      <p:cxnSp>
        <p:nvCxnSpPr>
          <p:cNvPr id="395" name="Google Shape;395;p40"/>
          <p:cNvCxnSpPr>
            <a:stCxn id="389" idx="3"/>
            <a:endCxn id="390" idx="1"/>
          </p:cNvCxnSpPr>
          <p:nvPr/>
        </p:nvCxnSpPr>
        <p:spPr>
          <a:xfrm>
            <a:off x="3585300" y="3625800"/>
            <a:ext cx="444300" cy="0"/>
          </a:xfrm>
          <a:prstGeom prst="straightConnector1">
            <a:avLst/>
          </a:prstGeom>
          <a:noFill/>
          <a:ln w="9525" cap="flat" cmpd="sng">
            <a:solidFill>
              <a:schemeClr val="dk2"/>
            </a:solidFill>
            <a:prstDash val="dashDot"/>
            <a:round/>
            <a:headEnd type="none" w="med" len="med"/>
            <a:tailEnd type="triangle" w="med" len="med"/>
          </a:ln>
        </p:spPr>
      </p:cxnSp>
      <p:cxnSp>
        <p:nvCxnSpPr>
          <p:cNvPr id="396" name="Google Shape;396;p40"/>
          <p:cNvCxnSpPr/>
          <p:nvPr/>
        </p:nvCxnSpPr>
        <p:spPr>
          <a:xfrm>
            <a:off x="3594513" y="4142125"/>
            <a:ext cx="460800" cy="15300"/>
          </a:xfrm>
          <a:prstGeom prst="straightConnector1">
            <a:avLst/>
          </a:prstGeom>
          <a:noFill/>
          <a:ln w="9525" cap="flat" cmpd="sng">
            <a:solidFill>
              <a:schemeClr val="dk2"/>
            </a:solidFill>
            <a:prstDash val="dashDot"/>
            <a:round/>
            <a:headEnd type="none" w="med" len="med"/>
            <a:tailEnd type="triangle" w="med" len="med"/>
          </a:ln>
        </p:spPr>
      </p:cxnSp>
      <p:cxnSp>
        <p:nvCxnSpPr>
          <p:cNvPr id="397" name="Google Shape;397;p40"/>
          <p:cNvCxnSpPr/>
          <p:nvPr/>
        </p:nvCxnSpPr>
        <p:spPr>
          <a:xfrm>
            <a:off x="4029625" y="3343200"/>
            <a:ext cx="1955700" cy="15000"/>
          </a:xfrm>
          <a:prstGeom prst="straightConnector1">
            <a:avLst/>
          </a:prstGeom>
          <a:noFill/>
          <a:ln w="9525" cap="flat" cmpd="sng">
            <a:solidFill>
              <a:schemeClr val="dk2"/>
            </a:solidFill>
            <a:prstDash val="dot"/>
            <a:round/>
            <a:headEnd type="none" w="med" len="med"/>
            <a:tailEnd type="none" w="med" len="med"/>
          </a:ln>
        </p:spPr>
      </p:cxnSp>
      <p:cxnSp>
        <p:nvCxnSpPr>
          <p:cNvPr id="398" name="Google Shape;398;p40"/>
          <p:cNvCxnSpPr/>
          <p:nvPr/>
        </p:nvCxnSpPr>
        <p:spPr>
          <a:xfrm rot="10800000" flipH="1">
            <a:off x="4055325" y="3919125"/>
            <a:ext cx="1929900" cy="6900"/>
          </a:xfrm>
          <a:prstGeom prst="straightConnector1">
            <a:avLst/>
          </a:prstGeom>
          <a:noFill/>
          <a:ln w="9525" cap="flat" cmpd="sng">
            <a:solidFill>
              <a:schemeClr val="dk2"/>
            </a:solidFill>
            <a:prstDash val="dot"/>
            <a:round/>
            <a:headEnd type="none" w="med" len="med"/>
            <a:tailEnd type="none" w="med" len="med"/>
          </a:ln>
        </p:spPr>
      </p:cxnSp>
      <p:sp>
        <p:nvSpPr>
          <p:cNvPr id="399" name="Google Shape;399;p40"/>
          <p:cNvSpPr/>
          <p:nvPr/>
        </p:nvSpPr>
        <p:spPr>
          <a:xfrm>
            <a:off x="1096725" y="1895875"/>
            <a:ext cx="1555800" cy="544200"/>
          </a:xfrm>
          <a:prstGeom prst="wedgeRectCallout">
            <a:avLst>
              <a:gd name="adj1" fmla="val -20833"/>
              <a:gd name="adj2" fmla="val 6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 file containing </a:t>
            </a:r>
            <a:r>
              <a:rPr lang="en-GB" sz="1000">
                <a:latin typeface="Open Sans"/>
                <a:ea typeface="Open Sans"/>
                <a:cs typeface="Open Sans"/>
                <a:sym typeface="Open Sans"/>
              </a:rPr>
              <a:t>city, country </a:t>
            </a:r>
            <a:r>
              <a:rPr lang="en-GB" sz="1000"/>
              <a:t>and</a:t>
            </a:r>
            <a:r>
              <a:rPr lang="en-GB" sz="1000">
                <a:latin typeface="Open Sans"/>
                <a:ea typeface="Open Sans"/>
                <a:cs typeface="Open Sans"/>
                <a:sym typeface="Open Sans"/>
              </a:rPr>
              <a:t> sales</a:t>
            </a:r>
            <a:endParaRPr sz="1000"/>
          </a:p>
        </p:txBody>
      </p:sp>
      <p:sp>
        <p:nvSpPr>
          <p:cNvPr id="400" name="Google Shape;400;p40"/>
          <p:cNvSpPr/>
          <p:nvPr/>
        </p:nvSpPr>
        <p:spPr>
          <a:xfrm>
            <a:off x="2752200" y="1482900"/>
            <a:ext cx="1626300" cy="1026600"/>
          </a:xfrm>
          <a:prstGeom prst="wedgeRectCallout">
            <a:avLst>
              <a:gd name="adj1" fmla="val -20833"/>
              <a:gd name="adj2" fmla="val 625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Construct a </a:t>
            </a:r>
            <a:r>
              <a:rPr lang="en-GB" sz="1000" b="1"/>
              <a:t>distributed dataset </a:t>
            </a:r>
            <a:r>
              <a:rPr lang="en-GB" sz="1000"/>
              <a:t>where different portions (called </a:t>
            </a:r>
            <a:r>
              <a:rPr lang="en-GB" sz="1000" b="1"/>
              <a:t>partitions</a:t>
            </a:r>
            <a:r>
              <a:rPr lang="en-GB" sz="1000"/>
              <a:t>) of the file can be processed in parallel</a:t>
            </a:r>
            <a:endParaRPr sz="1000"/>
          </a:p>
        </p:txBody>
      </p:sp>
      <p:sp>
        <p:nvSpPr>
          <p:cNvPr id="401" name="Google Shape;401;p40"/>
          <p:cNvSpPr/>
          <p:nvPr/>
        </p:nvSpPr>
        <p:spPr>
          <a:xfrm>
            <a:off x="93525" y="2831050"/>
            <a:ext cx="1275300" cy="1153800"/>
          </a:xfrm>
          <a:prstGeom prst="verticalScroll">
            <a:avLst>
              <a:gd name="adj" fmla="val 125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F3F3F3"/>
                </a:solidFill>
              </a:rPr>
              <a:t>Objective:</a:t>
            </a:r>
            <a:endParaRPr sz="1200" b="1">
              <a:solidFill>
                <a:srgbClr val="F3F3F3"/>
              </a:solidFill>
            </a:endParaRPr>
          </a:p>
          <a:p>
            <a:pPr marL="0" lvl="0" indent="0" algn="l" rtl="0">
              <a:spcBef>
                <a:spcPts val="0"/>
              </a:spcBef>
              <a:spcAft>
                <a:spcPts val="0"/>
              </a:spcAft>
              <a:buNone/>
            </a:pPr>
            <a:r>
              <a:rPr lang="en-GB" sz="1200">
                <a:solidFill>
                  <a:srgbClr val="F3F3F3"/>
                </a:solidFill>
              </a:rPr>
              <a:t>Get the total sales for each country</a:t>
            </a:r>
            <a:endParaRPr sz="1200">
              <a:solidFill>
                <a:srgbClr val="F3F3F3"/>
              </a:solidFill>
            </a:endParaRPr>
          </a:p>
        </p:txBody>
      </p:sp>
      <p:sp>
        <p:nvSpPr>
          <p:cNvPr id="402" name="Google Shape;402;p40"/>
          <p:cNvSpPr/>
          <p:nvPr/>
        </p:nvSpPr>
        <p:spPr>
          <a:xfrm>
            <a:off x="4572000" y="1431400"/>
            <a:ext cx="1555800" cy="1026600"/>
          </a:xfrm>
          <a:prstGeom prst="wedgeRectCallout">
            <a:avLst>
              <a:gd name="adj1" fmla="val -20833"/>
              <a:gd name="adj2" fmla="val 62500"/>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Process the partitions of the previous dataset in parallel and construct a new dataset containing the country and sales value</a:t>
            </a:r>
            <a:endParaRPr sz="1000"/>
          </a:p>
        </p:txBody>
      </p:sp>
      <p:sp>
        <p:nvSpPr>
          <p:cNvPr id="403" name="Google Shape;403;p40"/>
          <p:cNvSpPr/>
          <p:nvPr/>
        </p:nvSpPr>
        <p:spPr>
          <a:xfrm>
            <a:off x="6240325" y="1422375"/>
            <a:ext cx="1626300" cy="1026600"/>
          </a:xfrm>
          <a:prstGeom prst="wedgeRectCallout">
            <a:avLst>
              <a:gd name="adj1" fmla="val -20833"/>
              <a:gd name="adj2" fmla="val 6250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Process previous dataset in parallel and construct a new dataset by collecting all the values for a country (involves </a:t>
            </a:r>
            <a:r>
              <a:rPr lang="en-GB" sz="1000" b="1"/>
              <a:t>shuffle</a:t>
            </a:r>
            <a:r>
              <a:rPr lang="en-GB" sz="1000"/>
              <a:t>)</a:t>
            </a:r>
            <a:endParaRPr sz="1000"/>
          </a:p>
        </p:txBody>
      </p:sp>
      <p:sp>
        <p:nvSpPr>
          <p:cNvPr id="404" name="Google Shape;404;p40"/>
          <p:cNvSpPr txBox="1"/>
          <p:nvPr/>
        </p:nvSpPr>
        <p:spPr>
          <a:xfrm>
            <a:off x="6492725" y="2691000"/>
            <a:ext cx="1944300" cy="18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405" name="Google Shape;405;p40"/>
          <p:cNvCxnSpPr/>
          <p:nvPr/>
        </p:nvCxnSpPr>
        <p:spPr>
          <a:xfrm>
            <a:off x="6492675" y="3343200"/>
            <a:ext cx="1955700" cy="15000"/>
          </a:xfrm>
          <a:prstGeom prst="straightConnector1">
            <a:avLst/>
          </a:prstGeom>
          <a:noFill/>
          <a:ln w="9525" cap="flat" cmpd="sng">
            <a:solidFill>
              <a:schemeClr val="dk2"/>
            </a:solidFill>
            <a:prstDash val="dot"/>
            <a:round/>
            <a:headEnd type="none" w="med" len="med"/>
            <a:tailEnd type="none" w="med" len="med"/>
          </a:ln>
        </p:spPr>
      </p:cxnSp>
      <p:cxnSp>
        <p:nvCxnSpPr>
          <p:cNvPr id="406" name="Google Shape;406;p40"/>
          <p:cNvCxnSpPr/>
          <p:nvPr/>
        </p:nvCxnSpPr>
        <p:spPr>
          <a:xfrm rot="10800000" flipH="1">
            <a:off x="6518375" y="3919125"/>
            <a:ext cx="1929900" cy="6900"/>
          </a:xfrm>
          <a:prstGeom prst="straightConnector1">
            <a:avLst/>
          </a:prstGeom>
          <a:noFill/>
          <a:ln w="9525" cap="flat" cmpd="sng">
            <a:solidFill>
              <a:schemeClr val="dk2"/>
            </a:solidFill>
            <a:prstDash val="dot"/>
            <a:round/>
            <a:headEnd type="none" w="med" len="med"/>
            <a:tailEnd type="none" w="med" len="med"/>
          </a:ln>
        </p:spPr>
      </p:cxnSp>
      <p:sp>
        <p:nvSpPr>
          <p:cNvPr id="407" name="Google Shape;407;p40"/>
          <p:cNvSpPr txBox="1"/>
          <p:nvPr/>
        </p:nvSpPr>
        <p:spPr>
          <a:xfrm>
            <a:off x="6580275" y="2805550"/>
            <a:ext cx="17853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germany, [10, 12]</a:t>
            </a:r>
            <a:endParaRPr>
              <a:latin typeface="Open Sans"/>
              <a:ea typeface="Open Sans"/>
              <a:cs typeface="Open Sans"/>
              <a:sym typeface="Open Sans"/>
            </a:endParaRPr>
          </a:p>
        </p:txBody>
      </p:sp>
      <p:sp>
        <p:nvSpPr>
          <p:cNvPr id="408" name="Google Shape;408;p40"/>
          <p:cNvSpPr txBox="1"/>
          <p:nvPr/>
        </p:nvSpPr>
        <p:spPr>
          <a:xfrm>
            <a:off x="6572225" y="3409163"/>
            <a:ext cx="17853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uk, [14, 18]</a:t>
            </a:r>
            <a:endParaRPr>
              <a:latin typeface="Open Sans"/>
              <a:ea typeface="Open Sans"/>
              <a:cs typeface="Open Sans"/>
              <a:sym typeface="Open Sans"/>
            </a:endParaRPr>
          </a:p>
        </p:txBody>
      </p:sp>
      <p:sp>
        <p:nvSpPr>
          <p:cNvPr id="409" name="Google Shape;409;p40"/>
          <p:cNvSpPr txBox="1"/>
          <p:nvPr/>
        </p:nvSpPr>
        <p:spPr>
          <a:xfrm>
            <a:off x="6590675" y="4036500"/>
            <a:ext cx="17853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italy, [28, 32]</a:t>
            </a:r>
            <a:endParaRPr>
              <a:latin typeface="Open Sans"/>
              <a:ea typeface="Open Sans"/>
              <a:cs typeface="Open Sans"/>
              <a:sym typeface="Open Sans"/>
            </a:endParaRPr>
          </a:p>
        </p:txBody>
      </p:sp>
      <p:sp>
        <p:nvSpPr>
          <p:cNvPr id="410" name="Google Shape;410;p40"/>
          <p:cNvSpPr txBox="1"/>
          <p:nvPr/>
        </p:nvSpPr>
        <p:spPr>
          <a:xfrm>
            <a:off x="4109175" y="2805550"/>
            <a:ext cx="17853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germany, 10</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italy, 28</a:t>
            </a:r>
            <a:endParaRPr>
              <a:latin typeface="Open Sans"/>
              <a:ea typeface="Open Sans"/>
              <a:cs typeface="Open Sans"/>
              <a:sym typeface="Open Sans"/>
            </a:endParaRPr>
          </a:p>
        </p:txBody>
      </p:sp>
      <p:sp>
        <p:nvSpPr>
          <p:cNvPr id="411" name="Google Shape;411;p40"/>
          <p:cNvSpPr txBox="1"/>
          <p:nvPr/>
        </p:nvSpPr>
        <p:spPr>
          <a:xfrm>
            <a:off x="4109175" y="3409163"/>
            <a:ext cx="17853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germany, 12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uk, 14</a:t>
            </a:r>
            <a:endParaRPr>
              <a:latin typeface="Open Sans"/>
              <a:ea typeface="Open Sans"/>
              <a:cs typeface="Open Sans"/>
              <a:sym typeface="Open Sans"/>
            </a:endParaRPr>
          </a:p>
        </p:txBody>
      </p:sp>
      <p:sp>
        <p:nvSpPr>
          <p:cNvPr id="412" name="Google Shape;412;p40"/>
          <p:cNvSpPr txBox="1"/>
          <p:nvPr/>
        </p:nvSpPr>
        <p:spPr>
          <a:xfrm>
            <a:off x="4109163" y="4012800"/>
            <a:ext cx="17853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italy, 32</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uk, 18</a:t>
            </a:r>
            <a:endParaRPr>
              <a:latin typeface="Open Sans"/>
              <a:ea typeface="Open Sans"/>
              <a:cs typeface="Open Sans"/>
              <a:sym typeface="Open Sans"/>
            </a:endParaRPr>
          </a:p>
        </p:txBody>
      </p:sp>
      <p:cxnSp>
        <p:nvCxnSpPr>
          <p:cNvPr id="413" name="Google Shape;413;p40"/>
          <p:cNvCxnSpPr>
            <a:stCxn id="410" idx="3"/>
            <a:endCxn id="407" idx="1"/>
          </p:cNvCxnSpPr>
          <p:nvPr/>
        </p:nvCxnSpPr>
        <p:spPr>
          <a:xfrm>
            <a:off x="5894475" y="3035050"/>
            <a:ext cx="685800" cy="0"/>
          </a:xfrm>
          <a:prstGeom prst="straightConnector1">
            <a:avLst/>
          </a:prstGeom>
          <a:noFill/>
          <a:ln w="9525" cap="flat" cmpd="sng">
            <a:solidFill>
              <a:srgbClr val="9900FF"/>
            </a:solidFill>
            <a:prstDash val="solid"/>
            <a:round/>
            <a:headEnd type="none" w="med" len="med"/>
            <a:tailEnd type="stealth" w="med" len="med"/>
          </a:ln>
        </p:spPr>
      </p:cxnSp>
      <p:cxnSp>
        <p:nvCxnSpPr>
          <p:cNvPr id="414" name="Google Shape;414;p40"/>
          <p:cNvCxnSpPr>
            <a:stCxn id="411" idx="3"/>
            <a:endCxn id="407" idx="1"/>
          </p:cNvCxnSpPr>
          <p:nvPr/>
        </p:nvCxnSpPr>
        <p:spPr>
          <a:xfrm rot="10800000" flipH="1">
            <a:off x="5894475" y="3035063"/>
            <a:ext cx="685800" cy="603600"/>
          </a:xfrm>
          <a:prstGeom prst="straightConnector1">
            <a:avLst/>
          </a:prstGeom>
          <a:noFill/>
          <a:ln w="9525" cap="flat" cmpd="sng">
            <a:solidFill>
              <a:srgbClr val="9900FF"/>
            </a:solidFill>
            <a:prstDash val="solid"/>
            <a:round/>
            <a:headEnd type="none" w="med" len="med"/>
            <a:tailEnd type="stealth" w="med" len="med"/>
          </a:ln>
        </p:spPr>
      </p:cxnSp>
      <p:cxnSp>
        <p:nvCxnSpPr>
          <p:cNvPr id="415" name="Google Shape;415;p40"/>
          <p:cNvCxnSpPr>
            <a:stCxn id="412" idx="3"/>
            <a:endCxn id="407" idx="1"/>
          </p:cNvCxnSpPr>
          <p:nvPr/>
        </p:nvCxnSpPr>
        <p:spPr>
          <a:xfrm rot="10800000" flipH="1">
            <a:off x="5894463" y="3035100"/>
            <a:ext cx="685800" cy="1207200"/>
          </a:xfrm>
          <a:prstGeom prst="straightConnector1">
            <a:avLst/>
          </a:prstGeom>
          <a:noFill/>
          <a:ln w="9525" cap="flat" cmpd="sng">
            <a:solidFill>
              <a:srgbClr val="9900FF"/>
            </a:solidFill>
            <a:prstDash val="solid"/>
            <a:round/>
            <a:headEnd type="none" w="med" len="med"/>
            <a:tailEnd type="stealth" w="med" len="med"/>
          </a:ln>
        </p:spPr>
      </p:cxnSp>
      <p:cxnSp>
        <p:nvCxnSpPr>
          <p:cNvPr id="416" name="Google Shape;416;p40"/>
          <p:cNvCxnSpPr>
            <a:stCxn id="410" idx="3"/>
            <a:endCxn id="408" idx="1"/>
          </p:cNvCxnSpPr>
          <p:nvPr/>
        </p:nvCxnSpPr>
        <p:spPr>
          <a:xfrm>
            <a:off x="5894475" y="3035050"/>
            <a:ext cx="677700" cy="603600"/>
          </a:xfrm>
          <a:prstGeom prst="straightConnector1">
            <a:avLst/>
          </a:prstGeom>
          <a:noFill/>
          <a:ln w="9525" cap="flat" cmpd="sng">
            <a:solidFill>
              <a:srgbClr val="0000FF"/>
            </a:solidFill>
            <a:prstDash val="solid"/>
            <a:round/>
            <a:headEnd type="none" w="med" len="med"/>
            <a:tailEnd type="stealth" w="med" len="med"/>
          </a:ln>
        </p:spPr>
      </p:cxnSp>
      <p:cxnSp>
        <p:nvCxnSpPr>
          <p:cNvPr id="417" name="Google Shape;417;p40"/>
          <p:cNvCxnSpPr>
            <a:stCxn id="411" idx="3"/>
            <a:endCxn id="408" idx="1"/>
          </p:cNvCxnSpPr>
          <p:nvPr/>
        </p:nvCxnSpPr>
        <p:spPr>
          <a:xfrm>
            <a:off x="5894475" y="3638663"/>
            <a:ext cx="677700" cy="0"/>
          </a:xfrm>
          <a:prstGeom prst="straightConnector1">
            <a:avLst/>
          </a:prstGeom>
          <a:noFill/>
          <a:ln w="9525" cap="flat" cmpd="sng">
            <a:solidFill>
              <a:srgbClr val="0000FF"/>
            </a:solidFill>
            <a:prstDash val="solid"/>
            <a:round/>
            <a:headEnd type="none" w="med" len="med"/>
            <a:tailEnd type="stealth" w="med" len="med"/>
          </a:ln>
        </p:spPr>
      </p:cxnSp>
      <p:cxnSp>
        <p:nvCxnSpPr>
          <p:cNvPr id="418" name="Google Shape;418;p40"/>
          <p:cNvCxnSpPr>
            <a:stCxn id="412" idx="3"/>
            <a:endCxn id="408" idx="1"/>
          </p:cNvCxnSpPr>
          <p:nvPr/>
        </p:nvCxnSpPr>
        <p:spPr>
          <a:xfrm rot="10800000" flipH="1">
            <a:off x="5894463" y="3638700"/>
            <a:ext cx="677700" cy="603600"/>
          </a:xfrm>
          <a:prstGeom prst="straightConnector1">
            <a:avLst/>
          </a:prstGeom>
          <a:noFill/>
          <a:ln w="9525" cap="flat" cmpd="sng">
            <a:solidFill>
              <a:srgbClr val="0000FF"/>
            </a:solidFill>
            <a:prstDash val="solid"/>
            <a:round/>
            <a:headEnd type="none" w="med" len="med"/>
            <a:tailEnd type="stealth" w="med" len="med"/>
          </a:ln>
        </p:spPr>
      </p:cxnSp>
      <p:cxnSp>
        <p:nvCxnSpPr>
          <p:cNvPr id="419" name="Google Shape;419;p40"/>
          <p:cNvCxnSpPr>
            <a:stCxn id="410" idx="3"/>
            <a:endCxn id="409" idx="1"/>
          </p:cNvCxnSpPr>
          <p:nvPr/>
        </p:nvCxnSpPr>
        <p:spPr>
          <a:xfrm>
            <a:off x="5894475" y="3035050"/>
            <a:ext cx="696300" cy="1230900"/>
          </a:xfrm>
          <a:prstGeom prst="straightConnector1">
            <a:avLst/>
          </a:prstGeom>
          <a:noFill/>
          <a:ln w="9525" cap="flat" cmpd="sng">
            <a:solidFill>
              <a:srgbClr val="134F5C"/>
            </a:solidFill>
            <a:prstDash val="solid"/>
            <a:round/>
            <a:headEnd type="none" w="med" len="med"/>
            <a:tailEnd type="stealth" w="med" len="med"/>
          </a:ln>
        </p:spPr>
      </p:cxnSp>
      <p:cxnSp>
        <p:nvCxnSpPr>
          <p:cNvPr id="420" name="Google Shape;420;p40"/>
          <p:cNvCxnSpPr>
            <a:stCxn id="411" idx="3"/>
            <a:endCxn id="409" idx="1"/>
          </p:cNvCxnSpPr>
          <p:nvPr/>
        </p:nvCxnSpPr>
        <p:spPr>
          <a:xfrm>
            <a:off x="5894475" y="3638663"/>
            <a:ext cx="696300" cy="627300"/>
          </a:xfrm>
          <a:prstGeom prst="straightConnector1">
            <a:avLst/>
          </a:prstGeom>
          <a:noFill/>
          <a:ln w="9525" cap="flat" cmpd="sng">
            <a:solidFill>
              <a:srgbClr val="134F5C"/>
            </a:solidFill>
            <a:prstDash val="solid"/>
            <a:round/>
            <a:headEnd type="none" w="med" len="med"/>
            <a:tailEnd type="stealth" w="med" len="med"/>
          </a:ln>
        </p:spPr>
      </p:cxnSp>
      <p:cxnSp>
        <p:nvCxnSpPr>
          <p:cNvPr id="421" name="Google Shape;421;p40"/>
          <p:cNvCxnSpPr>
            <a:stCxn id="412" idx="3"/>
            <a:endCxn id="409" idx="1"/>
          </p:cNvCxnSpPr>
          <p:nvPr/>
        </p:nvCxnSpPr>
        <p:spPr>
          <a:xfrm>
            <a:off x="5894463" y="4242300"/>
            <a:ext cx="696300" cy="23700"/>
          </a:xfrm>
          <a:prstGeom prst="straightConnector1">
            <a:avLst/>
          </a:prstGeom>
          <a:noFill/>
          <a:ln w="9525" cap="flat" cmpd="sng">
            <a:solidFill>
              <a:srgbClr val="134F5C"/>
            </a:solidFill>
            <a:prstDash val="solid"/>
            <a:round/>
            <a:headEnd type="none" w="med" len="med"/>
            <a:tailEnd type="stealth" w="med" len="med"/>
          </a:ln>
        </p:spPr>
      </p:cxnSp>
      <p:sp>
        <p:nvSpPr>
          <p:cNvPr id="422" name="Google Shape;422;p40"/>
          <p:cNvSpPr txBox="1"/>
          <p:nvPr/>
        </p:nvSpPr>
        <p:spPr>
          <a:xfrm>
            <a:off x="5913825" y="2568050"/>
            <a:ext cx="6471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Open Sans"/>
                <a:ea typeface="Open Sans"/>
                <a:cs typeface="Open Sans"/>
                <a:sym typeface="Open Sans"/>
              </a:rPr>
              <a:t>Data </a:t>
            </a:r>
            <a:r>
              <a:rPr lang="en-GB" sz="700" b="1">
                <a:latin typeface="Open Sans"/>
                <a:ea typeface="Open Sans"/>
                <a:cs typeface="Open Sans"/>
                <a:sym typeface="Open Sans"/>
              </a:rPr>
              <a:t>Shuffling</a:t>
            </a:r>
            <a:endParaRPr sz="700" b="1">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10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
                                        </p:tgtEl>
                                        <p:attrNameLst>
                                          <p:attrName>style.visibility</p:attrName>
                                        </p:attrNameLst>
                                      </p:cBhvr>
                                      <p:to>
                                        <p:strVal val="visible"/>
                                      </p:to>
                                    </p:set>
                                    <p:animEffect transition="in" filter="fade">
                                      <p:cBhvr>
                                        <p:cTn id="12" dur="1000"/>
                                        <p:tgtEl>
                                          <p:spTgt spid="3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0" end="0"/>
                                            </p:txEl>
                                          </p:spTgt>
                                        </p:tgtEl>
                                        <p:attrNameLst>
                                          <p:attrName>style.visibility</p:attrName>
                                        </p:attrNameLst>
                                      </p:cBhvr>
                                      <p:to>
                                        <p:strVal val="visible"/>
                                      </p:to>
                                    </p:set>
                                    <p:animEffect transition="in" filter="fade">
                                      <p:cBhvr>
                                        <p:cTn id="17" dur="1000"/>
                                        <p:tgtEl>
                                          <p:spTgt spid="39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1" end="1"/>
                                            </p:txEl>
                                          </p:spTgt>
                                        </p:tgtEl>
                                        <p:attrNameLst>
                                          <p:attrName>style.visibility</p:attrName>
                                        </p:attrNameLst>
                                      </p:cBhvr>
                                      <p:to>
                                        <p:strVal val="visible"/>
                                      </p:to>
                                    </p:set>
                                    <p:animEffect transition="in" filter="fade">
                                      <p:cBhvr>
                                        <p:cTn id="22" dur="1000"/>
                                        <p:tgtEl>
                                          <p:spTgt spid="39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2" end="2"/>
                                            </p:txEl>
                                          </p:spTgt>
                                        </p:tgtEl>
                                        <p:attrNameLst>
                                          <p:attrName>style.visibility</p:attrName>
                                        </p:attrNameLst>
                                      </p:cBhvr>
                                      <p:to>
                                        <p:strVal val="visible"/>
                                      </p:to>
                                    </p:set>
                                    <p:animEffect transition="in" filter="fade">
                                      <p:cBhvr>
                                        <p:cTn id="27" dur="1000"/>
                                        <p:tgtEl>
                                          <p:spTgt spid="39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1">
                                            <p:txEl>
                                              <p:pRg st="3" end="3"/>
                                            </p:txEl>
                                          </p:spTgt>
                                        </p:tgtEl>
                                        <p:attrNameLst>
                                          <p:attrName>style.visibility</p:attrName>
                                        </p:attrNameLst>
                                      </p:cBhvr>
                                      <p:to>
                                        <p:strVal val="visible"/>
                                      </p:to>
                                    </p:set>
                                    <p:animEffect transition="in" filter="fade">
                                      <p:cBhvr>
                                        <p:cTn id="32" dur="1000"/>
                                        <p:tgtEl>
                                          <p:spTgt spid="39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1">
                                            <p:txEl>
                                              <p:pRg st="4" end="4"/>
                                            </p:txEl>
                                          </p:spTgt>
                                        </p:tgtEl>
                                        <p:attrNameLst>
                                          <p:attrName>style.visibility</p:attrName>
                                        </p:attrNameLst>
                                      </p:cBhvr>
                                      <p:to>
                                        <p:strVal val="visible"/>
                                      </p:to>
                                    </p:set>
                                    <p:animEffect transition="in" filter="fade">
                                      <p:cBhvr>
                                        <p:cTn id="37" dur="1000"/>
                                        <p:tgtEl>
                                          <p:spTgt spid="39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1">
                                            <p:txEl>
                                              <p:pRg st="5" end="5"/>
                                            </p:txEl>
                                          </p:spTgt>
                                        </p:tgtEl>
                                        <p:attrNameLst>
                                          <p:attrName>style.visibility</p:attrName>
                                        </p:attrNameLst>
                                      </p:cBhvr>
                                      <p:to>
                                        <p:strVal val="visible"/>
                                      </p:to>
                                    </p:set>
                                    <p:animEffect transition="in" filter="fade">
                                      <p:cBhvr>
                                        <p:cTn id="42" dur="1000"/>
                                        <p:tgtEl>
                                          <p:spTgt spid="39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1"/>
                                        </p:tgtEl>
                                        <p:attrNameLst>
                                          <p:attrName>style.visibility</p:attrName>
                                        </p:attrNameLst>
                                      </p:cBhvr>
                                      <p:to>
                                        <p:strVal val="visible"/>
                                      </p:to>
                                    </p:set>
                                    <p:animEffect transition="in" filter="fade">
                                      <p:cBhvr>
                                        <p:cTn id="47" dur="1000"/>
                                        <p:tgtEl>
                                          <p:spTgt spid="40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00"/>
                                        </p:tgtEl>
                                        <p:attrNameLst>
                                          <p:attrName>style.visibility</p:attrName>
                                        </p:attrNameLst>
                                      </p:cBhvr>
                                      <p:to>
                                        <p:strVal val="visible"/>
                                      </p:to>
                                    </p:set>
                                    <p:animEffect transition="in" filter="fade">
                                      <p:cBhvr>
                                        <p:cTn id="52" dur="1000"/>
                                        <p:tgtEl>
                                          <p:spTgt spid="40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92"/>
                                        </p:tgtEl>
                                        <p:attrNameLst>
                                          <p:attrName>style.visibility</p:attrName>
                                        </p:attrNameLst>
                                      </p:cBhvr>
                                      <p:to>
                                        <p:strVal val="visible"/>
                                      </p:to>
                                    </p:set>
                                    <p:animEffect transition="in" filter="fade">
                                      <p:cBhvr>
                                        <p:cTn id="57" dur="1000"/>
                                        <p:tgtEl>
                                          <p:spTgt spid="39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93"/>
                                        </p:tgtEl>
                                        <p:attrNameLst>
                                          <p:attrName>style.visibility</p:attrName>
                                        </p:attrNameLst>
                                      </p:cBhvr>
                                      <p:to>
                                        <p:strVal val="visible"/>
                                      </p:to>
                                    </p:set>
                                    <p:animEffect transition="in" filter="fade">
                                      <p:cBhvr>
                                        <p:cTn id="62" dur="1000"/>
                                        <p:tgtEl>
                                          <p:spTgt spid="39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2"/>
                                        </p:tgtEl>
                                        <p:attrNameLst>
                                          <p:attrName>style.visibility</p:attrName>
                                        </p:attrNameLst>
                                      </p:cBhvr>
                                      <p:to>
                                        <p:strVal val="visible"/>
                                      </p:to>
                                    </p:set>
                                    <p:animEffect transition="in" filter="fade">
                                      <p:cBhvr>
                                        <p:cTn id="67" dur="1000"/>
                                        <p:tgtEl>
                                          <p:spTgt spid="40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90"/>
                                        </p:tgtEl>
                                        <p:attrNameLst>
                                          <p:attrName>style.visibility</p:attrName>
                                        </p:attrNameLst>
                                      </p:cBhvr>
                                      <p:to>
                                        <p:strVal val="visible"/>
                                      </p:to>
                                    </p:set>
                                    <p:animEffect transition="in" filter="fade">
                                      <p:cBhvr>
                                        <p:cTn id="72" dur="1000"/>
                                        <p:tgtEl>
                                          <p:spTgt spid="39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97"/>
                                        </p:tgtEl>
                                        <p:attrNameLst>
                                          <p:attrName>style.visibility</p:attrName>
                                        </p:attrNameLst>
                                      </p:cBhvr>
                                      <p:to>
                                        <p:strVal val="visible"/>
                                      </p:to>
                                    </p:set>
                                    <p:animEffect transition="in" filter="fade">
                                      <p:cBhvr>
                                        <p:cTn id="77" dur="1000"/>
                                        <p:tgtEl>
                                          <p:spTgt spid="397"/>
                                        </p:tgtEl>
                                      </p:cBhvr>
                                    </p:animEffect>
                                  </p:childTnLst>
                                </p:cTn>
                              </p:par>
                              <p:par>
                                <p:cTn id="78" presetID="10" presetClass="entr" presetSubtype="0" fill="hold" nodeType="withEffect">
                                  <p:stCondLst>
                                    <p:cond delay="0"/>
                                  </p:stCondLst>
                                  <p:childTnLst>
                                    <p:set>
                                      <p:cBhvr>
                                        <p:cTn id="79" dur="1" fill="hold">
                                          <p:stCondLst>
                                            <p:cond delay="0"/>
                                          </p:stCondLst>
                                        </p:cTn>
                                        <p:tgtEl>
                                          <p:spTgt spid="398"/>
                                        </p:tgtEl>
                                        <p:attrNameLst>
                                          <p:attrName>style.visibility</p:attrName>
                                        </p:attrNameLst>
                                      </p:cBhvr>
                                      <p:to>
                                        <p:strVal val="visible"/>
                                      </p:to>
                                    </p:set>
                                    <p:animEffect transition="in" filter="fade">
                                      <p:cBhvr>
                                        <p:cTn id="80" dur="1000"/>
                                        <p:tgtEl>
                                          <p:spTgt spid="39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94"/>
                                        </p:tgtEl>
                                        <p:attrNameLst>
                                          <p:attrName>style.visibility</p:attrName>
                                        </p:attrNameLst>
                                      </p:cBhvr>
                                      <p:to>
                                        <p:strVal val="visible"/>
                                      </p:to>
                                    </p:set>
                                    <p:animEffect transition="in" filter="fade">
                                      <p:cBhvr>
                                        <p:cTn id="85" dur="1000"/>
                                        <p:tgtEl>
                                          <p:spTgt spid="394"/>
                                        </p:tgtEl>
                                      </p:cBhvr>
                                    </p:animEffect>
                                  </p:childTnLst>
                                </p:cTn>
                              </p:par>
                              <p:par>
                                <p:cTn id="86" presetID="10" presetClass="entr" presetSubtype="0" fill="hold" nodeType="withEffect">
                                  <p:stCondLst>
                                    <p:cond delay="0"/>
                                  </p:stCondLst>
                                  <p:childTnLst>
                                    <p:set>
                                      <p:cBhvr>
                                        <p:cTn id="87" dur="1" fill="hold">
                                          <p:stCondLst>
                                            <p:cond delay="0"/>
                                          </p:stCondLst>
                                        </p:cTn>
                                        <p:tgtEl>
                                          <p:spTgt spid="395"/>
                                        </p:tgtEl>
                                        <p:attrNameLst>
                                          <p:attrName>style.visibility</p:attrName>
                                        </p:attrNameLst>
                                      </p:cBhvr>
                                      <p:to>
                                        <p:strVal val="visible"/>
                                      </p:to>
                                    </p:set>
                                    <p:animEffect transition="in" filter="fade">
                                      <p:cBhvr>
                                        <p:cTn id="88" dur="1000"/>
                                        <p:tgtEl>
                                          <p:spTgt spid="395"/>
                                        </p:tgtEl>
                                      </p:cBhvr>
                                    </p:animEffect>
                                  </p:childTnLst>
                                </p:cTn>
                              </p:par>
                              <p:par>
                                <p:cTn id="89" presetID="10" presetClass="entr" presetSubtype="0" fill="hold" nodeType="withEffect">
                                  <p:stCondLst>
                                    <p:cond delay="0"/>
                                  </p:stCondLst>
                                  <p:childTnLst>
                                    <p:set>
                                      <p:cBhvr>
                                        <p:cTn id="90" dur="1" fill="hold">
                                          <p:stCondLst>
                                            <p:cond delay="0"/>
                                          </p:stCondLst>
                                        </p:cTn>
                                        <p:tgtEl>
                                          <p:spTgt spid="396"/>
                                        </p:tgtEl>
                                        <p:attrNameLst>
                                          <p:attrName>style.visibility</p:attrName>
                                        </p:attrNameLst>
                                      </p:cBhvr>
                                      <p:to>
                                        <p:strVal val="visible"/>
                                      </p:to>
                                    </p:set>
                                    <p:animEffect transition="in" filter="fade">
                                      <p:cBhvr>
                                        <p:cTn id="91" dur="1000"/>
                                        <p:tgtEl>
                                          <p:spTgt spid="39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10"/>
                                        </p:tgtEl>
                                        <p:attrNameLst>
                                          <p:attrName>style.visibility</p:attrName>
                                        </p:attrNameLst>
                                      </p:cBhvr>
                                      <p:to>
                                        <p:strVal val="visible"/>
                                      </p:to>
                                    </p:set>
                                    <p:animEffect transition="in" filter="fade">
                                      <p:cBhvr>
                                        <p:cTn id="96" dur="1000"/>
                                        <p:tgtEl>
                                          <p:spTgt spid="410"/>
                                        </p:tgtEl>
                                      </p:cBhvr>
                                    </p:animEffect>
                                  </p:childTnLst>
                                </p:cTn>
                              </p:par>
                              <p:par>
                                <p:cTn id="97" presetID="10" presetClass="entr" presetSubtype="0" fill="hold" nodeType="withEffect">
                                  <p:stCondLst>
                                    <p:cond delay="0"/>
                                  </p:stCondLst>
                                  <p:childTnLst>
                                    <p:set>
                                      <p:cBhvr>
                                        <p:cTn id="98" dur="1" fill="hold">
                                          <p:stCondLst>
                                            <p:cond delay="0"/>
                                          </p:stCondLst>
                                        </p:cTn>
                                        <p:tgtEl>
                                          <p:spTgt spid="411"/>
                                        </p:tgtEl>
                                        <p:attrNameLst>
                                          <p:attrName>style.visibility</p:attrName>
                                        </p:attrNameLst>
                                      </p:cBhvr>
                                      <p:to>
                                        <p:strVal val="visible"/>
                                      </p:to>
                                    </p:set>
                                    <p:animEffect transition="in" filter="fade">
                                      <p:cBhvr>
                                        <p:cTn id="99" dur="1000"/>
                                        <p:tgtEl>
                                          <p:spTgt spid="411"/>
                                        </p:tgtEl>
                                      </p:cBhvr>
                                    </p:animEffect>
                                  </p:childTnLst>
                                </p:cTn>
                              </p:par>
                              <p:par>
                                <p:cTn id="100" presetID="10" presetClass="entr" presetSubtype="0" fill="hold" nodeType="withEffect">
                                  <p:stCondLst>
                                    <p:cond delay="0"/>
                                  </p:stCondLst>
                                  <p:childTnLst>
                                    <p:set>
                                      <p:cBhvr>
                                        <p:cTn id="101" dur="1" fill="hold">
                                          <p:stCondLst>
                                            <p:cond delay="0"/>
                                          </p:stCondLst>
                                        </p:cTn>
                                        <p:tgtEl>
                                          <p:spTgt spid="412"/>
                                        </p:tgtEl>
                                        <p:attrNameLst>
                                          <p:attrName>style.visibility</p:attrName>
                                        </p:attrNameLst>
                                      </p:cBhvr>
                                      <p:to>
                                        <p:strVal val="visible"/>
                                      </p:to>
                                    </p:set>
                                    <p:animEffect transition="in" filter="fade">
                                      <p:cBhvr>
                                        <p:cTn id="102" dur="1000"/>
                                        <p:tgtEl>
                                          <p:spTgt spid="41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04"/>
                                        </p:tgtEl>
                                        <p:attrNameLst>
                                          <p:attrName>style.visibility</p:attrName>
                                        </p:attrNameLst>
                                      </p:cBhvr>
                                      <p:to>
                                        <p:strVal val="visible"/>
                                      </p:to>
                                    </p:set>
                                    <p:animEffect transition="in" filter="fade">
                                      <p:cBhvr>
                                        <p:cTn id="107" dur="1000"/>
                                        <p:tgtEl>
                                          <p:spTgt spid="40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03"/>
                                        </p:tgtEl>
                                        <p:attrNameLst>
                                          <p:attrName>style.visibility</p:attrName>
                                        </p:attrNameLst>
                                      </p:cBhvr>
                                      <p:to>
                                        <p:strVal val="visible"/>
                                      </p:to>
                                    </p:set>
                                    <p:animEffect transition="in" filter="fade">
                                      <p:cBhvr>
                                        <p:cTn id="112" dur="1000"/>
                                        <p:tgtEl>
                                          <p:spTgt spid="40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05"/>
                                        </p:tgtEl>
                                        <p:attrNameLst>
                                          <p:attrName>style.visibility</p:attrName>
                                        </p:attrNameLst>
                                      </p:cBhvr>
                                      <p:to>
                                        <p:strVal val="visible"/>
                                      </p:to>
                                    </p:set>
                                    <p:animEffect transition="in" filter="fade">
                                      <p:cBhvr>
                                        <p:cTn id="117" dur="1000"/>
                                        <p:tgtEl>
                                          <p:spTgt spid="40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06"/>
                                        </p:tgtEl>
                                        <p:attrNameLst>
                                          <p:attrName>style.visibility</p:attrName>
                                        </p:attrNameLst>
                                      </p:cBhvr>
                                      <p:to>
                                        <p:strVal val="visible"/>
                                      </p:to>
                                    </p:set>
                                    <p:animEffect transition="in" filter="fade">
                                      <p:cBhvr>
                                        <p:cTn id="122" dur="1000"/>
                                        <p:tgtEl>
                                          <p:spTgt spid="40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22"/>
                                        </p:tgtEl>
                                        <p:attrNameLst>
                                          <p:attrName>style.visibility</p:attrName>
                                        </p:attrNameLst>
                                      </p:cBhvr>
                                      <p:to>
                                        <p:strVal val="visible"/>
                                      </p:to>
                                    </p:set>
                                    <p:animEffect transition="in" filter="fade">
                                      <p:cBhvr>
                                        <p:cTn id="127" dur="1000"/>
                                        <p:tgtEl>
                                          <p:spTgt spid="42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13"/>
                                        </p:tgtEl>
                                        <p:attrNameLst>
                                          <p:attrName>style.visibility</p:attrName>
                                        </p:attrNameLst>
                                      </p:cBhvr>
                                      <p:to>
                                        <p:strVal val="visible"/>
                                      </p:to>
                                    </p:set>
                                    <p:animEffect transition="in" filter="fade">
                                      <p:cBhvr>
                                        <p:cTn id="132" dur="1000"/>
                                        <p:tgtEl>
                                          <p:spTgt spid="413"/>
                                        </p:tgtEl>
                                      </p:cBhvr>
                                    </p:animEffect>
                                  </p:childTnLst>
                                </p:cTn>
                              </p:par>
                              <p:par>
                                <p:cTn id="133" presetID="10" presetClass="entr" presetSubtype="0" fill="hold" nodeType="withEffect">
                                  <p:stCondLst>
                                    <p:cond delay="0"/>
                                  </p:stCondLst>
                                  <p:childTnLst>
                                    <p:set>
                                      <p:cBhvr>
                                        <p:cTn id="134" dur="1" fill="hold">
                                          <p:stCondLst>
                                            <p:cond delay="0"/>
                                          </p:stCondLst>
                                        </p:cTn>
                                        <p:tgtEl>
                                          <p:spTgt spid="414"/>
                                        </p:tgtEl>
                                        <p:attrNameLst>
                                          <p:attrName>style.visibility</p:attrName>
                                        </p:attrNameLst>
                                      </p:cBhvr>
                                      <p:to>
                                        <p:strVal val="visible"/>
                                      </p:to>
                                    </p:set>
                                    <p:animEffect transition="in" filter="fade">
                                      <p:cBhvr>
                                        <p:cTn id="135" dur="1000"/>
                                        <p:tgtEl>
                                          <p:spTgt spid="414"/>
                                        </p:tgtEl>
                                      </p:cBhvr>
                                    </p:animEffect>
                                  </p:childTnLst>
                                </p:cTn>
                              </p:par>
                              <p:par>
                                <p:cTn id="136" presetID="10" presetClass="entr" presetSubtype="0" fill="hold" nodeType="withEffect">
                                  <p:stCondLst>
                                    <p:cond delay="0"/>
                                  </p:stCondLst>
                                  <p:childTnLst>
                                    <p:set>
                                      <p:cBhvr>
                                        <p:cTn id="137" dur="1" fill="hold">
                                          <p:stCondLst>
                                            <p:cond delay="0"/>
                                          </p:stCondLst>
                                        </p:cTn>
                                        <p:tgtEl>
                                          <p:spTgt spid="415"/>
                                        </p:tgtEl>
                                        <p:attrNameLst>
                                          <p:attrName>style.visibility</p:attrName>
                                        </p:attrNameLst>
                                      </p:cBhvr>
                                      <p:to>
                                        <p:strVal val="visible"/>
                                      </p:to>
                                    </p:set>
                                    <p:animEffect transition="in" filter="fade">
                                      <p:cBhvr>
                                        <p:cTn id="138" dur="1000"/>
                                        <p:tgtEl>
                                          <p:spTgt spid="415"/>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407"/>
                                        </p:tgtEl>
                                        <p:attrNameLst>
                                          <p:attrName>style.visibility</p:attrName>
                                        </p:attrNameLst>
                                      </p:cBhvr>
                                      <p:to>
                                        <p:strVal val="visible"/>
                                      </p:to>
                                    </p:set>
                                    <p:animEffect transition="in" filter="fade">
                                      <p:cBhvr>
                                        <p:cTn id="143" dur="1000"/>
                                        <p:tgtEl>
                                          <p:spTgt spid="407"/>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417"/>
                                        </p:tgtEl>
                                        <p:attrNameLst>
                                          <p:attrName>style.visibility</p:attrName>
                                        </p:attrNameLst>
                                      </p:cBhvr>
                                      <p:to>
                                        <p:strVal val="visible"/>
                                      </p:to>
                                    </p:set>
                                    <p:animEffect transition="in" filter="fade">
                                      <p:cBhvr>
                                        <p:cTn id="148" dur="1000"/>
                                        <p:tgtEl>
                                          <p:spTgt spid="417"/>
                                        </p:tgtEl>
                                      </p:cBhvr>
                                    </p:animEffect>
                                  </p:childTnLst>
                                </p:cTn>
                              </p:par>
                              <p:par>
                                <p:cTn id="149" presetID="10" presetClass="entr" presetSubtype="0" fill="hold" nodeType="withEffect">
                                  <p:stCondLst>
                                    <p:cond delay="0"/>
                                  </p:stCondLst>
                                  <p:childTnLst>
                                    <p:set>
                                      <p:cBhvr>
                                        <p:cTn id="150" dur="1" fill="hold">
                                          <p:stCondLst>
                                            <p:cond delay="0"/>
                                          </p:stCondLst>
                                        </p:cTn>
                                        <p:tgtEl>
                                          <p:spTgt spid="416"/>
                                        </p:tgtEl>
                                        <p:attrNameLst>
                                          <p:attrName>style.visibility</p:attrName>
                                        </p:attrNameLst>
                                      </p:cBhvr>
                                      <p:to>
                                        <p:strVal val="visible"/>
                                      </p:to>
                                    </p:set>
                                    <p:animEffect transition="in" filter="fade">
                                      <p:cBhvr>
                                        <p:cTn id="151" dur="1000"/>
                                        <p:tgtEl>
                                          <p:spTgt spid="416"/>
                                        </p:tgtEl>
                                      </p:cBhvr>
                                    </p:animEffect>
                                  </p:childTnLst>
                                </p:cTn>
                              </p:par>
                              <p:par>
                                <p:cTn id="152" presetID="10" presetClass="entr" presetSubtype="0" fill="hold" nodeType="withEffect">
                                  <p:stCondLst>
                                    <p:cond delay="0"/>
                                  </p:stCondLst>
                                  <p:childTnLst>
                                    <p:set>
                                      <p:cBhvr>
                                        <p:cTn id="153" dur="1" fill="hold">
                                          <p:stCondLst>
                                            <p:cond delay="0"/>
                                          </p:stCondLst>
                                        </p:cTn>
                                        <p:tgtEl>
                                          <p:spTgt spid="418"/>
                                        </p:tgtEl>
                                        <p:attrNameLst>
                                          <p:attrName>style.visibility</p:attrName>
                                        </p:attrNameLst>
                                      </p:cBhvr>
                                      <p:to>
                                        <p:strVal val="visible"/>
                                      </p:to>
                                    </p:set>
                                    <p:animEffect transition="in" filter="fade">
                                      <p:cBhvr>
                                        <p:cTn id="154" dur="1000"/>
                                        <p:tgtEl>
                                          <p:spTgt spid="418"/>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408"/>
                                        </p:tgtEl>
                                        <p:attrNameLst>
                                          <p:attrName>style.visibility</p:attrName>
                                        </p:attrNameLst>
                                      </p:cBhvr>
                                      <p:to>
                                        <p:strVal val="visible"/>
                                      </p:to>
                                    </p:set>
                                    <p:animEffect transition="in" filter="fade">
                                      <p:cBhvr>
                                        <p:cTn id="159" dur="1000"/>
                                        <p:tgtEl>
                                          <p:spTgt spid="408"/>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421"/>
                                        </p:tgtEl>
                                        <p:attrNameLst>
                                          <p:attrName>style.visibility</p:attrName>
                                        </p:attrNameLst>
                                      </p:cBhvr>
                                      <p:to>
                                        <p:strVal val="visible"/>
                                      </p:to>
                                    </p:set>
                                    <p:animEffect transition="in" filter="fade">
                                      <p:cBhvr>
                                        <p:cTn id="164" dur="1000"/>
                                        <p:tgtEl>
                                          <p:spTgt spid="421"/>
                                        </p:tgtEl>
                                      </p:cBhvr>
                                    </p:animEffect>
                                  </p:childTnLst>
                                </p:cTn>
                              </p:par>
                              <p:par>
                                <p:cTn id="165" presetID="10" presetClass="entr" presetSubtype="0" fill="hold" nodeType="withEffect">
                                  <p:stCondLst>
                                    <p:cond delay="0"/>
                                  </p:stCondLst>
                                  <p:childTnLst>
                                    <p:set>
                                      <p:cBhvr>
                                        <p:cTn id="166" dur="1" fill="hold">
                                          <p:stCondLst>
                                            <p:cond delay="0"/>
                                          </p:stCondLst>
                                        </p:cTn>
                                        <p:tgtEl>
                                          <p:spTgt spid="420"/>
                                        </p:tgtEl>
                                        <p:attrNameLst>
                                          <p:attrName>style.visibility</p:attrName>
                                        </p:attrNameLst>
                                      </p:cBhvr>
                                      <p:to>
                                        <p:strVal val="visible"/>
                                      </p:to>
                                    </p:set>
                                    <p:animEffect transition="in" filter="fade">
                                      <p:cBhvr>
                                        <p:cTn id="167" dur="1000"/>
                                        <p:tgtEl>
                                          <p:spTgt spid="420"/>
                                        </p:tgtEl>
                                      </p:cBhvr>
                                    </p:animEffect>
                                  </p:childTnLst>
                                </p:cTn>
                              </p:par>
                              <p:par>
                                <p:cTn id="168" presetID="10" presetClass="entr" presetSubtype="0" fill="hold" nodeType="withEffect">
                                  <p:stCondLst>
                                    <p:cond delay="0"/>
                                  </p:stCondLst>
                                  <p:childTnLst>
                                    <p:set>
                                      <p:cBhvr>
                                        <p:cTn id="169" dur="1" fill="hold">
                                          <p:stCondLst>
                                            <p:cond delay="0"/>
                                          </p:stCondLst>
                                        </p:cTn>
                                        <p:tgtEl>
                                          <p:spTgt spid="419"/>
                                        </p:tgtEl>
                                        <p:attrNameLst>
                                          <p:attrName>style.visibility</p:attrName>
                                        </p:attrNameLst>
                                      </p:cBhvr>
                                      <p:to>
                                        <p:strVal val="visible"/>
                                      </p:to>
                                    </p:set>
                                    <p:animEffect transition="in" filter="fade">
                                      <p:cBhvr>
                                        <p:cTn id="170" dur="1000"/>
                                        <p:tgtEl>
                                          <p:spTgt spid="419"/>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409"/>
                                        </p:tgtEl>
                                        <p:attrNameLst>
                                          <p:attrName>style.visibility</p:attrName>
                                        </p:attrNameLst>
                                      </p:cBhvr>
                                      <p:to>
                                        <p:strVal val="visible"/>
                                      </p:to>
                                    </p:set>
                                    <p:animEffect transition="in" filter="fade">
                                      <p:cBhvr>
                                        <p:cTn id="175" dur="10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Defining RDD</a:t>
            </a:r>
            <a:endParaRPr/>
          </a:p>
        </p:txBody>
      </p:sp>
      <p:sp>
        <p:nvSpPr>
          <p:cNvPr id="428" name="Google Shape;428;p4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RDD stands for </a:t>
            </a:r>
            <a:r>
              <a:rPr lang="en-GB">
                <a:solidFill>
                  <a:srgbClr val="9900FF"/>
                </a:solidFill>
              </a:rPr>
              <a:t>Resilient Distributed Dataset</a:t>
            </a:r>
            <a:endParaRPr>
              <a:solidFill>
                <a:srgbClr val="9900FF"/>
              </a:solidFill>
            </a:endParaRPr>
          </a:p>
          <a:p>
            <a:pPr marL="457200" lvl="0" indent="-342900" algn="l" rtl="0">
              <a:spcBef>
                <a:spcPts val="0"/>
              </a:spcBef>
              <a:spcAft>
                <a:spcPts val="0"/>
              </a:spcAft>
              <a:buSzPts val="1800"/>
              <a:buChar char="●"/>
            </a:pPr>
            <a:r>
              <a:rPr lang="en-GB"/>
              <a:t>It defines </a:t>
            </a:r>
            <a:r>
              <a:rPr lang="en-GB">
                <a:solidFill>
                  <a:srgbClr val="9900FF"/>
                </a:solidFill>
              </a:rPr>
              <a:t>functions</a:t>
            </a:r>
            <a:r>
              <a:rPr lang="en-GB"/>
              <a:t> to </a:t>
            </a:r>
            <a:r>
              <a:rPr lang="en-GB">
                <a:solidFill>
                  <a:srgbClr val="0000FF"/>
                </a:solidFill>
              </a:rPr>
              <a:t>process</a:t>
            </a:r>
            <a:r>
              <a:rPr lang="en-GB"/>
              <a:t>/</a:t>
            </a:r>
            <a:r>
              <a:rPr lang="en-GB">
                <a:solidFill>
                  <a:srgbClr val="0000FF"/>
                </a:solidFill>
              </a:rPr>
              <a:t>manipulate</a:t>
            </a:r>
            <a:r>
              <a:rPr lang="en-GB"/>
              <a:t> the data</a:t>
            </a:r>
            <a:endParaRPr/>
          </a:p>
          <a:p>
            <a:pPr marL="457200" lvl="0" indent="-342900" algn="l" rtl="0">
              <a:spcBef>
                <a:spcPts val="0"/>
              </a:spcBef>
              <a:spcAft>
                <a:spcPts val="0"/>
              </a:spcAft>
              <a:buSzPts val="1800"/>
              <a:buChar char="●"/>
            </a:pPr>
            <a:r>
              <a:rPr lang="en-GB"/>
              <a:t>It </a:t>
            </a:r>
            <a:r>
              <a:rPr lang="en-GB">
                <a:solidFill>
                  <a:srgbClr val="9900FF"/>
                </a:solidFill>
              </a:rPr>
              <a:t>partitions</a:t>
            </a:r>
            <a:r>
              <a:rPr lang="en-GB"/>
              <a:t> the input data, so that each partition can be processed in parallel.</a:t>
            </a:r>
            <a:endParaRPr/>
          </a:p>
          <a:p>
            <a:pPr marL="457200" lvl="0" indent="-342900" algn="l" rtl="0">
              <a:spcBef>
                <a:spcPts val="0"/>
              </a:spcBef>
              <a:spcAft>
                <a:spcPts val="0"/>
              </a:spcAft>
              <a:buSzPts val="1800"/>
              <a:buChar char="●"/>
            </a:pPr>
            <a:r>
              <a:rPr lang="en-GB"/>
              <a:t>Different partitions can be processed on different machines in a cluster</a:t>
            </a:r>
            <a:endParaRPr/>
          </a:p>
          <a:p>
            <a:pPr marL="457200" lvl="0" indent="-342900" algn="l" rtl="0">
              <a:spcBef>
                <a:spcPts val="0"/>
              </a:spcBef>
              <a:spcAft>
                <a:spcPts val="0"/>
              </a:spcAft>
              <a:buSzPts val="1800"/>
              <a:buChar char="●"/>
            </a:pPr>
            <a:r>
              <a:rPr lang="en-GB"/>
              <a:t>If processing of any partition fails due to temporary issues like network outage or machine getting down, it is automatically </a:t>
            </a:r>
            <a:r>
              <a:rPr lang="en-GB">
                <a:solidFill>
                  <a:srgbClr val="9900FF"/>
                </a:solidFill>
              </a:rPr>
              <a:t>restarted</a:t>
            </a:r>
            <a:r>
              <a:rPr lang="en-GB"/>
              <a:t>, making it resilient to recoverable failures.</a:t>
            </a:r>
            <a:endParaRPr/>
          </a:p>
          <a:p>
            <a:pPr marL="457200" lvl="0" indent="-342900" algn="l" rtl="0">
              <a:spcBef>
                <a:spcPts val="0"/>
              </a:spcBef>
              <a:spcAft>
                <a:spcPts val="0"/>
              </a:spcAft>
              <a:buSzPts val="1800"/>
              <a:buChar char="●"/>
            </a:pPr>
            <a:r>
              <a:rPr lang="en-GB"/>
              <a:t>RDDs are </a:t>
            </a:r>
            <a:r>
              <a:rPr lang="en-GB">
                <a:solidFill>
                  <a:srgbClr val="9900FF"/>
                </a:solidFill>
              </a:rPr>
              <a:t>immutable</a:t>
            </a:r>
            <a:r>
              <a:rPr lang="en-GB"/>
              <a:t>, once created we need to construct another RDD if we wish to change the data referred by it.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animEffect transition="in" filter="fade">
                                      <p:cBhvr>
                                        <p:cTn id="7" dur="1000"/>
                                        <p:tgtEl>
                                          <p:spTgt spid="4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8">
                                            <p:txEl>
                                              <p:pRg st="1" end="1"/>
                                            </p:txEl>
                                          </p:spTgt>
                                        </p:tgtEl>
                                        <p:attrNameLst>
                                          <p:attrName>style.visibility</p:attrName>
                                        </p:attrNameLst>
                                      </p:cBhvr>
                                      <p:to>
                                        <p:strVal val="visible"/>
                                      </p:to>
                                    </p:set>
                                    <p:animEffect transition="in" filter="fade">
                                      <p:cBhvr>
                                        <p:cTn id="12" dur="1000"/>
                                        <p:tgtEl>
                                          <p:spTgt spid="4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8">
                                            <p:txEl>
                                              <p:pRg st="2" end="2"/>
                                            </p:txEl>
                                          </p:spTgt>
                                        </p:tgtEl>
                                        <p:attrNameLst>
                                          <p:attrName>style.visibility</p:attrName>
                                        </p:attrNameLst>
                                      </p:cBhvr>
                                      <p:to>
                                        <p:strVal val="visible"/>
                                      </p:to>
                                    </p:set>
                                    <p:animEffect transition="in" filter="fade">
                                      <p:cBhvr>
                                        <p:cTn id="17" dur="1000"/>
                                        <p:tgtEl>
                                          <p:spTgt spid="4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8">
                                            <p:txEl>
                                              <p:pRg st="3" end="3"/>
                                            </p:txEl>
                                          </p:spTgt>
                                        </p:tgtEl>
                                        <p:attrNameLst>
                                          <p:attrName>style.visibility</p:attrName>
                                        </p:attrNameLst>
                                      </p:cBhvr>
                                      <p:to>
                                        <p:strVal val="visible"/>
                                      </p:to>
                                    </p:set>
                                    <p:animEffect transition="in" filter="fade">
                                      <p:cBhvr>
                                        <p:cTn id="22" dur="1000"/>
                                        <p:tgtEl>
                                          <p:spTgt spid="4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8">
                                            <p:txEl>
                                              <p:pRg st="4" end="4"/>
                                            </p:txEl>
                                          </p:spTgt>
                                        </p:tgtEl>
                                        <p:attrNameLst>
                                          <p:attrName>style.visibility</p:attrName>
                                        </p:attrNameLst>
                                      </p:cBhvr>
                                      <p:to>
                                        <p:strVal val="visible"/>
                                      </p:to>
                                    </p:set>
                                    <p:animEffect transition="in" filter="fade">
                                      <p:cBhvr>
                                        <p:cTn id="27" dur="1000"/>
                                        <p:tgtEl>
                                          <p:spTgt spid="4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8">
                                            <p:txEl>
                                              <p:pRg st="5" end="5"/>
                                            </p:txEl>
                                          </p:spTgt>
                                        </p:tgtEl>
                                        <p:attrNameLst>
                                          <p:attrName>style.visibility</p:attrName>
                                        </p:attrNameLst>
                                      </p:cBhvr>
                                      <p:to>
                                        <p:strVal val="visible"/>
                                      </p:to>
                                    </p:set>
                                    <p:animEffect transition="in" filter="fade">
                                      <p:cBhvr>
                                        <p:cTn id="32" dur="1000"/>
                                        <p:tgtEl>
                                          <p:spTgt spid="4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Prerequisite</a:t>
            </a:r>
            <a:endParaRPr/>
          </a:p>
        </p:txBody>
      </p:sp>
      <p:sp>
        <p:nvSpPr>
          <p:cNvPr id="85" name="Google Shape;85;p16"/>
          <p:cNvSpPr txBox="1">
            <a:spLocks noGrp="1"/>
          </p:cNvSpPr>
          <p:nvPr>
            <p:ph type="body" idx="1"/>
          </p:nvPr>
        </p:nvSpPr>
        <p:spPr>
          <a:xfrm>
            <a:off x="311700" y="1820525"/>
            <a:ext cx="8520600" cy="56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Python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Creating RDDs</a:t>
            </a:r>
            <a:endParaRPr/>
          </a:p>
        </p:txBody>
      </p:sp>
      <p:sp>
        <p:nvSpPr>
          <p:cNvPr id="434" name="Google Shape;434;p42"/>
          <p:cNvSpPr/>
          <p:nvPr/>
        </p:nvSpPr>
        <p:spPr>
          <a:xfrm>
            <a:off x="744175" y="1748800"/>
            <a:ext cx="1069800" cy="1144200"/>
          </a:xfrm>
          <a:prstGeom prst="can">
            <a:avLst>
              <a:gd name="adj" fmla="val 25000"/>
            </a:avLst>
          </a:prstGeom>
          <a:gradFill>
            <a:gsLst>
              <a:gs pos="0">
                <a:srgbClr val="D4E5F5"/>
              </a:gs>
              <a:gs pos="100000">
                <a:srgbClr val="70A4D5"/>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RDBMS</a:t>
            </a:r>
            <a:endParaRPr/>
          </a:p>
        </p:txBody>
      </p:sp>
      <p:sp>
        <p:nvSpPr>
          <p:cNvPr id="435" name="Google Shape;435;p42"/>
          <p:cNvSpPr/>
          <p:nvPr/>
        </p:nvSpPr>
        <p:spPr>
          <a:xfrm>
            <a:off x="2427900" y="3599800"/>
            <a:ext cx="2995272" cy="1013958"/>
          </a:xfrm>
          <a:prstGeom prst="flowChartMultidocument">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RDD</a:t>
            </a:r>
            <a:endParaRPr/>
          </a:p>
        </p:txBody>
      </p:sp>
      <p:sp>
        <p:nvSpPr>
          <p:cNvPr id="436" name="Google Shape;436;p42"/>
          <p:cNvSpPr/>
          <p:nvPr/>
        </p:nvSpPr>
        <p:spPr>
          <a:xfrm>
            <a:off x="6130150" y="1748800"/>
            <a:ext cx="2455775" cy="1144200"/>
          </a:xfrm>
          <a:prstGeom prst="flowChartProcess">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FILE</a:t>
            </a:r>
            <a:endParaRPr/>
          </a:p>
        </p:txBody>
      </p:sp>
      <p:sp>
        <p:nvSpPr>
          <p:cNvPr id="437" name="Google Shape;437;p42"/>
          <p:cNvSpPr txBox="1"/>
          <p:nvPr/>
        </p:nvSpPr>
        <p:spPr>
          <a:xfrm>
            <a:off x="2655838" y="2116000"/>
            <a:ext cx="2930100" cy="409800"/>
          </a:xfrm>
          <a:prstGeom prst="rect">
            <a:avLst/>
          </a:prstGeom>
          <a:gradFill>
            <a:gsLst>
              <a:gs pos="0">
                <a:srgbClr val="DDDDDD"/>
              </a:gs>
              <a:gs pos="100000">
                <a:srgbClr val="91919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Open Sans"/>
                <a:ea typeface="Open Sans"/>
                <a:cs typeface="Open Sans"/>
                <a:sym typeface="Open Sans"/>
              </a:rPr>
              <a:t>Constructing an RDD</a:t>
            </a:r>
            <a:endParaRPr>
              <a:latin typeface="Open Sans"/>
              <a:ea typeface="Open Sans"/>
              <a:cs typeface="Open Sans"/>
              <a:sym typeface="Open Sans"/>
            </a:endParaRPr>
          </a:p>
        </p:txBody>
      </p:sp>
      <p:cxnSp>
        <p:nvCxnSpPr>
          <p:cNvPr id="438" name="Google Shape;438;p42"/>
          <p:cNvCxnSpPr>
            <a:stCxn id="437" idx="1"/>
            <a:endCxn id="434" idx="4"/>
          </p:cNvCxnSpPr>
          <p:nvPr/>
        </p:nvCxnSpPr>
        <p:spPr>
          <a:xfrm rot="10800000">
            <a:off x="1814038" y="2320900"/>
            <a:ext cx="841800" cy="0"/>
          </a:xfrm>
          <a:prstGeom prst="straightConnector1">
            <a:avLst/>
          </a:prstGeom>
          <a:noFill/>
          <a:ln w="9525" cap="flat" cmpd="sng">
            <a:solidFill>
              <a:schemeClr val="dk2"/>
            </a:solidFill>
            <a:prstDash val="solid"/>
            <a:round/>
            <a:headEnd type="stealth" w="med" len="med"/>
            <a:tailEnd type="none" w="med" len="med"/>
          </a:ln>
        </p:spPr>
      </p:cxnSp>
      <p:cxnSp>
        <p:nvCxnSpPr>
          <p:cNvPr id="439" name="Google Shape;439;p42"/>
          <p:cNvCxnSpPr>
            <a:stCxn id="437" idx="3"/>
            <a:endCxn id="436" idx="1"/>
          </p:cNvCxnSpPr>
          <p:nvPr/>
        </p:nvCxnSpPr>
        <p:spPr>
          <a:xfrm>
            <a:off x="5585938" y="2320900"/>
            <a:ext cx="544200" cy="0"/>
          </a:xfrm>
          <a:prstGeom prst="straightConnector1">
            <a:avLst/>
          </a:prstGeom>
          <a:noFill/>
          <a:ln w="9525" cap="flat" cmpd="sng">
            <a:solidFill>
              <a:schemeClr val="dk2"/>
            </a:solidFill>
            <a:prstDash val="solid"/>
            <a:round/>
            <a:headEnd type="stealth" w="med" len="med"/>
            <a:tailEnd type="none" w="med" len="med"/>
          </a:ln>
        </p:spPr>
      </p:cxnSp>
      <p:cxnSp>
        <p:nvCxnSpPr>
          <p:cNvPr id="440" name="Google Shape;440;p42"/>
          <p:cNvCxnSpPr>
            <a:stCxn id="437" idx="2"/>
            <a:endCxn id="435" idx="0"/>
          </p:cNvCxnSpPr>
          <p:nvPr/>
        </p:nvCxnSpPr>
        <p:spPr>
          <a:xfrm>
            <a:off x="4120888" y="2525800"/>
            <a:ext cx="10800" cy="1074000"/>
          </a:xfrm>
          <a:prstGeom prst="straightConnector1">
            <a:avLst/>
          </a:prstGeom>
          <a:noFill/>
          <a:ln w="9525" cap="flat" cmpd="sng">
            <a:solidFill>
              <a:schemeClr val="dk2"/>
            </a:solidFill>
            <a:prstDash val="solid"/>
            <a:round/>
            <a:headEnd type="stealth"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10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9"/>
                                        </p:tgtEl>
                                        <p:attrNameLst>
                                          <p:attrName>style.visibility</p:attrName>
                                        </p:attrNameLst>
                                      </p:cBhvr>
                                      <p:to>
                                        <p:strVal val="visible"/>
                                      </p:to>
                                    </p:set>
                                    <p:animEffect transition="in" filter="fade">
                                      <p:cBhvr>
                                        <p:cTn id="12" dur="1000"/>
                                        <p:tgtEl>
                                          <p:spTgt spid="4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6"/>
                                        </p:tgtEl>
                                        <p:attrNameLst>
                                          <p:attrName>style.visibility</p:attrName>
                                        </p:attrNameLst>
                                      </p:cBhvr>
                                      <p:to>
                                        <p:strVal val="visible"/>
                                      </p:to>
                                    </p:set>
                                    <p:animEffect transition="in" filter="fade">
                                      <p:cBhvr>
                                        <p:cTn id="17" dur="1000"/>
                                        <p:tgtEl>
                                          <p:spTgt spid="4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8"/>
                                        </p:tgtEl>
                                        <p:attrNameLst>
                                          <p:attrName>style.visibility</p:attrName>
                                        </p:attrNameLst>
                                      </p:cBhvr>
                                      <p:to>
                                        <p:strVal val="visible"/>
                                      </p:to>
                                    </p:set>
                                    <p:animEffect transition="in" filter="fade">
                                      <p:cBhvr>
                                        <p:cTn id="22" dur="1000"/>
                                        <p:tgtEl>
                                          <p:spTgt spid="4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4"/>
                                        </p:tgtEl>
                                        <p:attrNameLst>
                                          <p:attrName>style.visibility</p:attrName>
                                        </p:attrNameLst>
                                      </p:cBhvr>
                                      <p:to>
                                        <p:strVal val="visible"/>
                                      </p:to>
                                    </p:set>
                                    <p:animEffect transition="in" filter="fade">
                                      <p:cBhvr>
                                        <p:cTn id="27" dur="1000"/>
                                        <p:tgtEl>
                                          <p:spTgt spid="4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0"/>
                                        </p:tgtEl>
                                        <p:attrNameLst>
                                          <p:attrName>style.visibility</p:attrName>
                                        </p:attrNameLst>
                                      </p:cBhvr>
                                      <p:to>
                                        <p:strVal val="visible"/>
                                      </p:to>
                                    </p:set>
                                    <p:animEffect transition="in" filter="fade">
                                      <p:cBhvr>
                                        <p:cTn id="32" dur="1000"/>
                                        <p:tgtEl>
                                          <p:spTgt spid="4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5"/>
                                        </p:tgtEl>
                                        <p:attrNameLst>
                                          <p:attrName>style.visibility</p:attrName>
                                        </p:attrNameLst>
                                      </p:cBhvr>
                                      <p:to>
                                        <p:strVal val="visible"/>
                                      </p:to>
                                    </p:set>
                                    <p:animEffect transition="in" filter="fade">
                                      <p:cBhvr>
                                        <p:cTn id="37" dur="10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3"/>
          <p:cNvSpPr txBox="1"/>
          <p:nvPr/>
        </p:nvSpPr>
        <p:spPr>
          <a:xfrm>
            <a:off x="5734800" y="2148800"/>
            <a:ext cx="3097500" cy="2092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46" name="Google Shape;446;p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Variable manipulation and lineage</a:t>
            </a:r>
            <a:endParaRPr/>
          </a:p>
        </p:txBody>
      </p:sp>
      <p:sp>
        <p:nvSpPr>
          <p:cNvPr id="447" name="Google Shape;447;p43"/>
          <p:cNvSpPr/>
          <p:nvPr/>
        </p:nvSpPr>
        <p:spPr>
          <a:xfrm>
            <a:off x="5920850" y="2427875"/>
            <a:ext cx="632700" cy="585900"/>
          </a:xfrm>
          <a:prstGeom prst="ellipse">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u</a:t>
            </a:r>
            <a:endParaRPr/>
          </a:p>
        </p:txBody>
      </p:sp>
      <p:sp>
        <p:nvSpPr>
          <p:cNvPr id="448" name="Google Shape;448;p43"/>
          <p:cNvSpPr/>
          <p:nvPr/>
        </p:nvSpPr>
        <p:spPr>
          <a:xfrm>
            <a:off x="6863950" y="2427875"/>
            <a:ext cx="632700" cy="5859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v</a:t>
            </a:r>
            <a:endParaRPr/>
          </a:p>
        </p:txBody>
      </p:sp>
      <p:sp>
        <p:nvSpPr>
          <p:cNvPr id="449" name="Google Shape;449;p43"/>
          <p:cNvSpPr/>
          <p:nvPr/>
        </p:nvSpPr>
        <p:spPr>
          <a:xfrm>
            <a:off x="5920850" y="3426900"/>
            <a:ext cx="632700" cy="5859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a:t>
            </a:r>
            <a:endParaRPr/>
          </a:p>
        </p:txBody>
      </p:sp>
      <p:sp>
        <p:nvSpPr>
          <p:cNvPr id="450" name="Google Shape;450;p43"/>
          <p:cNvSpPr/>
          <p:nvPr/>
        </p:nvSpPr>
        <p:spPr>
          <a:xfrm>
            <a:off x="7807050" y="2910350"/>
            <a:ext cx="632700" cy="585900"/>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x</a:t>
            </a:r>
            <a:endParaRPr/>
          </a:p>
        </p:txBody>
      </p:sp>
      <p:cxnSp>
        <p:nvCxnSpPr>
          <p:cNvPr id="451" name="Google Shape;451;p43"/>
          <p:cNvCxnSpPr>
            <a:stCxn id="448" idx="2"/>
            <a:endCxn id="447" idx="6"/>
          </p:cNvCxnSpPr>
          <p:nvPr/>
        </p:nvCxnSpPr>
        <p:spPr>
          <a:xfrm rot="10800000">
            <a:off x="6553450" y="2720825"/>
            <a:ext cx="310500" cy="0"/>
          </a:xfrm>
          <a:prstGeom prst="straightConnector1">
            <a:avLst/>
          </a:prstGeom>
          <a:noFill/>
          <a:ln w="9525" cap="flat" cmpd="sng">
            <a:solidFill>
              <a:schemeClr val="dk2"/>
            </a:solidFill>
            <a:prstDash val="solid"/>
            <a:round/>
            <a:headEnd type="none" w="med" len="med"/>
            <a:tailEnd type="triangle" w="med" len="med"/>
          </a:ln>
        </p:spPr>
      </p:cxnSp>
      <p:cxnSp>
        <p:nvCxnSpPr>
          <p:cNvPr id="452" name="Google Shape;452;p43"/>
          <p:cNvCxnSpPr>
            <a:stCxn id="450" idx="1"/>
            <a:endCxn id="448" idx="6"/>
          </p:cNvCxnSpPr>
          <p:nvPr/>
        </p:nvCxnSpPr>
        <p:spPr>
          <a:xfrm rot="10800000">
            <a:off x="7496507" y="2720753"/>
            <a:ext cx="403200" cy="2754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43"/>
          <p:cNvCxnSpPr>
            <a:stCxn id="450" idx="3"/>
            <a:endCxn id="449" idx="6"/>
          </p:cNvCxnSpPr>
          <p:nvPr/>
        </p:nvCxnSpPr>
        <p:spPr>
          <a:xfrm flipH="1">
            <a:off x="6553607" y="3410447"/>
            <a:ext cx="1346100" cy="30930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43"/>
          <p:cNvSpPr txBox="1"/>
          <p:nvPr/>
        </p:nvSpPr>
        <p:spPr>
          <a:xfrm>
            <a:off x="6130300" y="1650963"/>
            <a:ext cx="2192700" cy="343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Lineage / Dependency</a:t>
            </a:r>
            <a:endParaRPr>
              <a:latin typeface="Open Sans"/>
              <a:ea typeface="Open Sans"/>
              <a:cs typeface="Open Sans"/>
              <a:sym typeface="Open Sans"/>
            </a:endParaRPr>
          </a:p>
        </p:txBody>
      </p:sp>
      <p:sp>
        <p:nvSpPr>
          <p:cNvPr id="455" name="Google Shape;455;p43"/>
          <p:cNvSpPr txBox="1"/>
          <p:nvPr/>
        </p:nvSpPr>
        <p:spPr>
          <a:xfrm>
            <a:off x="2012825" y="1674100"/>
            <a:ext cx="3480600" cy="1285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p:cNvSpPr txBox="1"/>
          <p:nvPr/>
        </p:nvSpPr>
        <p:spPr>
          <a:xfrm>
            <a:off x="2115125" y="1720625"/>
            <a:ext cx="3225000" cy="1138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u = 1</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v = u * 2</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w = 10</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x = v + w</a:t>
            </a:r>
            <a:endParaRPr sz="1000">
              <a:latin typeface="Open Sans"/>
              <a:ea typeface="Open Sans"/>
              <a:cs typeface="Open Sans"/>
              <a:sym typeface="Open Sans"/>
            </a:endParaRPr>
          </a:p>
        </p:txBody>
      </p:sp>
      <p:sp>
        <p:nvSpPr>
          <p:cNvPr id="457" name="Google Shape;457;p43"/>
          <p:cNvSpPr txBox="1"/>
          <p:nvPr/>
        </p:nvSpPr>
        <p:spPr>
          <a:xfrm>
            <a:off x="2012825" y="3430825"/>
            <a:ext cx="3480600" cy="1285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p:cNvSpPr txBox="1"/>
          <p:nvPr/>
        </p:nvSpPr>
        <p:spPr>
          <a:xfrm>
            <a:off x="2115125" y="3477350"/>
            <a:ext cx="3225000" cy="1182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u = [10, 20, 12, 14]</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v = map(lambda i: i*2, u)</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w = [10, 11, -1, 18]</a:t>
            </a:r>
            <a:endParaRPr sz="1000">
              <a:latin typeface="Source Code Pro"/>
              <a:ea typeface="Source Code Pro"/>
              <a:cs typeface="Source Code Pro"/>
              <a:sym typeface="Source Code Pro"/>
            </a:endParaRPr>
          </a:p>
          <a:p>
            <a:pPr marL="0" lvl="0" indent="0" algn="ctr" rtl="0">
              <a:lnSpc>
                <a:spcPct val="150000"/>
              </a:lnSpc>
              <a:spcBef>
                <a:spcPts val="0"/>
              </a:spcBef>
              <a:spcAft>
                <a:spcPts val="0"/>
              </a:spcAft>
              <a:buNone/>
            </a:pPr>
            <a:r>
              <a:rPr lang="en-GB" sz="1000">
                <a:latin typeface="Source Code Pro"/>
                <a:ea typeface="Source Code Pro"/>
                <a:cs typeface="Source Code Pro"/>
                <a:sym typeface="Source Code Pro"/>
              </a:rPr>
              <a:t>x = map(lambda (i, j): i + j, zip(u,w))</a:t>
            </a:r>
            <a:endParaRPr sz="1000">
              <a:latin typeface="Open Sans"/>
              <a:ea typeface="Open Sans"/>
              <a:cs typeface="Open Sans"/>
              <a:sym typeface="Open Sans"/>
            </a:endParaRPr>
          </a:p>
        </p:txBody>
      </p:sp>
      <p:sp>
        <p:nvSpPr>
          <p:cNvPr id="459" name="Google Shape;459;p43"/>
          <p:cNvSpPr/>
          <p:nvPr/>
        </p:nvSpPr>
        <p:spPr>
          <a:xfrm>
            <a:off x="334450" y="1962988"/>
            <a:ext cx="1386000" cy="707400"/>
          </a:xfrm>
          <a:prstGeom prst="horizontalScroll">
            <a:avLst>
              <a:gd name="adj"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Variable Manipulation</a:t>
            </a:r>
            <a:endParaRPr sz="1200"/>
          </a:p>
        </p:txBody>
      </p:sp>
      <p:sp>
        <p:nvSpPr>
          <p:cNvPr id="460" name="Google Shape;460;p43"/>
          <p:cNvSpPr/>
          <p:nvPr/>
        </p:nvSpPr>
        <p:spPr>
          <a:xfrm>
            <a:off x="311700" y="3715088"/>
            <a:ext cx="1386000" cy="707400"/>
          </a:xfrm>
          <a:prstGeom prst="horizontalScroll">
            <a:avLst>
              <a:gd name="adj" fmla="val 12500"/>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Variable Manipulation</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1000"/>
                                        <p:tgtEl>
                                          <p:spTgt spid="4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5"/>
                                        </p:tgtEl>
                                        <p:attrNameLst>
                                          <p:attrName>style.visibility</p:attrName>
                                        </p:attrNameLst>
                                      </p:cBhvr>
                                      <p:to>
                                        <p:strVal val="visible"/>
                                      </p:to>
                                    </p:set>
                                    <p:animEffect transition="in" filter="fade">
                                      <p:cBhvr>
                                        <p:cTn id="12" dur="1000"/>
                                        <p:tgtEl>
                                          <p:spTgt spid="4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7"/>
                                        </p:tgtEl>
                                        <p:attrNameLst>
                                          <p:attrName>style.visibility</p:attrName>
                                        </p:attrNameLst>
                                      </p:cBhvr>
                                      <p:to>
                                        <p:strVal val="visible"/>
                                      </p:to>
                                    </p:set>
                                    <p:animEffect transition="in" filter="fade">
                                      <p:cBhvr>
                                        <p:cTn id="17" dur="1000"/>
                                        <p:tgtEl>
                                          <p:spTgt spid="4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1"/>
                                        </p:tgtEl>
                                        <p:attrNameLst>
                                          <p:attrName>style.visibility</p:attrName>
                                        </p:attrNameLst>
                                      </p:cBhvr>
                                      <p:to>
                                        <p:strVal val="visible"/>
                                      </p:to>
                                    </p:set>
                                    <p:animEffect transition="in" filter="fade">
                                      <p:cBhvr>
                                        <p:cTn id="22" dur="1000"/>
                                        <p:tgtEl>
                                          <p:spTgt spid="4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8"/>
                                        </p:tgtEl>
                                        <p:attrNameLst>
                                          <p:attrName>style.visibility</p:attrName>
                                        </p:attrNameLst>
                                      </p:cBhvr>
                                      <p:to>
                                        <p:strVal val="visible"/>
                                      </p:to>
                                    </p:set>
                                    <p:animEffect transition="in" filter="fade">
                                      <p:cBhvr>
                                        <p:cTn id="27" dur="1000"/>
                                        <p:tgtEl>
                                          <p:spTgt spid="4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9"/>
                                        </p:tgtEl>
                                        <p:attrNameLst>
                                          <p:attrName>style.visibility</p:attrName>
                                        </p:attrNameLst>
                                      </p:cBhvr>
                                      <p:to>
                                        <p:strVal val="visible"/>
                                      </p:to>
                                    </p:set>
                                    <p:animEffect transition="in" filter="fade">
                                      <p:cBhvr>
                                        <p:cTn id="32" dur="1000"/>
                                        <p:tgtEl>
                                          <p:spTgt spid="4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2"/>
                                        </p:tgtEl>
                                        <p:attrNameLst>
                                          <p:attrName>style.visibility</p:attrName>
                                        </p:attrNameLst>
                                      </p:cBhvr>
                                      <p:to>
                                        <p:strVal val="visible"/>
                                      </p:to>
                                    </p:set>
                                    <p:animEffect transition="in" filter="fade">
                                      <p:cBhvr>
                                        <p:cTn id="37" dur="1000"/>
                                        <p:tgtEl>
                                          <p:spTgt spid="4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3"/>
                                        </p:tgtEl>
                                        <p:attrNameLst>
                                          <p:attrName>style.visibility</p:attrName>
                                        </p:attrNameLst>
                                      </p:cBhvr>
                                      <p:to>
                                        <p:strVal val="visible"/>
                                      </p:to>
                                    </p:set>
                                    <p:animEffect transition="in" filter="fade">
                                      <p:cBhvr>
                                        <p:cTn id="42" dur="1000"/>
                                        <p:tgtEl>
                                          <p:spTgt spid="45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0"/>
                                        </p:tgtEl>
                                        <p:attrNameLst>
                                          <p:attrName>style.visibility</p:attrName>
                                        </p:attrNameLst>
                                      </p:cBhvr>
                                      <p:to>
                                        <p:strVal val="visible"/>
                                      </p:to>
                                    </p:set>
                                    <p:animEffect transition="in" filter="fade">
                                      <p:cBhvr>
                                        <p:cTn id="47"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RDD lineage</a:t>
            </a:r>
            <a:endParaRPr/>
          </a:p>
        </p:txBody>
      </p:sp>
      <p:sp>
        <p:nvSpPr>
          <p:cNvPr id="466" name="Google Shape;466;p44"/>
          <p:cNvSpPr txBox="1">
            <a:spLocks noGrp="1"/>
          </p:cNvSpPr>
          <p:nvPr>
            <p:ph type="body" idx="1"/>
          </p:nvPr>
        </p:nvSpPr>
        <p:spPr>
          <a:xfrm>
            <a:off x="311700" y="1266325"/>
            <a:ext cx="8520600" cy="364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Whenever an RDD is created or transformed, the lineage information is updated and kept in-memory by spark.</a:t>
            </a:r>
            <a:endParaRPr/>
          </a:p>
          <a:p>
            <a:pPr marL="457200" lvl="0" indent="-342900" algn="l" rtl="0">
              <a:spcBef>
                <a:spcPts val="0"/>
              </a:spcBef>
              <a:spcAft>
                <a:spcPts val="0"/>
              </a:spcAft>
              <a:buSzPts val="1800"/>
              <a:buChar char="●"/>
            </a:pPr>
            <a:r>
              <a:rPr lang="en-GB"/>
              <a:t>This lineage keeps the information about what has to be done when result is asked for.</a:t>
            </a:r>
            <a:endParaRPr/>
          </a:p>
          <a:p>
            <a:pPr marL="914400" lvl="1" indent="-317500" algn="l" rtl="0">
              <a:spcBef>
                <a:spcPts val="0"/>
              </a:spcBef>
              <a:spcAft>
                <a:spcPts val="0"/>
              </a:spcAft>
              <a:buSzPts val="1400"/>
              <a:buChar char="○"/>
            </a:pPr>
            <a:r>
              <a:rPr lang="en-GB"/>
              <a:t>There are two types of operations on an RDD, which we’ll discuss in detail later:</a:t>
            </a:r>
            <a:endParaRPr/>
          </a:p>
          <a:p>
            <a:pPr marL="1371600" lvl="2" indent="-317500" algn="l" rtl="0">
              <a:spcBef>
                <a:spcPts val="0"/>
              </a:spcBef>
              <a:spcAft>
                <a:spcPts val="0"/>
              </a:spcAft>
              <a:buSzPts val="1400"/>
              <a:buChar char="■"/>
            </a:pPr>
            <a:r>
              <a:rPr lang="en-GB">
                <a:solidFill>
                  <a:srgbClr val="9900FF"/>
                </a:solidFill>
              </a:rPr>
              <a:t>Transformation</a:t>
            </a:r>
            <a:r>
              <a:rPr lang="en-GB"/>
              <a:t>: They update the lineage</a:t>
            </a:r>
            <a:endParaRPr/>
          </a:p>
          <a:p>
            <a:pPr marL="1371600" lvl="2" indent="-317500" algn="l" rtl="0">
              <a:spcBef>
                <a:spcPts val="0"/>
              </a:spcBef>
              <a:spcAft>
                <a:spcPts val="0"/>
              </a:spcAft>
              <a:buSzPts val="1400"/>
              <a:buChar char="■"/>
            </a:pPr>
            <a:r>
              <a:rPr lang="en-GB">
                <a:solidFill>
                  <a:srgbClr val="9900FF"/>
                </a:solidFill>
              </a:rPr>
              <a:t>Action</a:t>
            </a:r>
            <a:r>
              <a:rPr lang="en-GB"/>
              <a:t>: They execute the actual lineage</a:t>
            </a:r>
            <a:endParaRPr/>
          </a:p>
          <a:p>
            <a:pPr marL="914400" lvl="1" indent="-317500" algn="l" rtl="0">
              <a:spcBef>
                <a:spcPts val="0"/>
              </a:spcBef>
              <a:spcAft>
                <a:spcPts val="0"/>
              </a:spcAft>
              <a:buSzPts val="1400"/>
              <a:buChar char="○"/>
            </a:pPr>
            <a:r>
              <a:rPr lang="en-GB"/>
              <a:t>Lineage helps in this concept of </a:t>
            </a:r>
            <a:r>
              <a:rPr lang="en-GB">
                <a:solidFill>
                  <a:srgbClr val="0000FF"/>
                </a:solidFill>
              </a:rPr>
              <a:t>lazy evaluation</a:t>
            </a:r>
            <a:r>
              <a:rPr lang="en-GB"/>
              <a:t> (more coming up in later videos)</a:t>
            </a:r>
            <a:endParaRPr/>
          </a:p>
          <a:p>
            <a:pPr marL="457200" lvl="0" indent="-342900" algn="l" rtl="0">
              <a:spcBef>
                <a:spcPts val="0"/>
              </a:spcBef>
              <a:spcAft>
                <a:spcPts val="0"/>
              </a:spcAft>
              <a:buSzPts val="1800"/>
              <a:buChar char="●"/>
            </a:pPr>
            <a:r>
              <a:rPr lang="en-GB"/>
              <a:t>Lineage is essential to avoid reprocessing entire source dataset if one of the partitions of the RDD fails.</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Effect transition="in" filter="fade">
                                      <p:cBhvr>
                                        <p:cTn id="7" dur="1000"/>
                                        <p:tgtEl>
                                          <p:spTgt spid="4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Effect transition="in" filter="fade">
                                      <p:cBhvr>
                                        <p:cTn id="12" dur="1000"/>
                                        <p:tgtEl>
                                          <p:spTgt spid="4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6">
                                            <p:txEl>
                                              <p:pRg st="2" end="2"/>
                                            </p:txEl>
                                          </p:spTgt>
                                        </p:tgtEl>
                                        <p:attrNameLst>
                                          <p:attrName>style.visibility</p:attrName>
                                        </p:attrNameLst>
                                      </p:cBhvr>
                                      <p:to>
                                        <p:strVal val="visible"/>
                                      </p:to>
                                    </p:set>
                                    <p:animEffect transition="in" filter="fade">
                                      <p:cBhvr>
                                        <p:cTn id="17" dur="1000"/>
                                        <p:tgtEl>
                                          <p:spTgt spid="4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6">
                                            <p:txEl>
                                              <p:pRg st="3" end="3"/>
                                            </p:txEl>
                                          </p:spTgt>
                                        </p:tgtEl>
                                        <p:attrNameLst>
                                          <p:attrName>style.visibility</p:attrName>
                                        </p:attrNameLst>
                                      </p:cBhvr>
                                      <p:to>
                                        <p:strVal val="visible"/>
                                      </p:to>
                                    </p:set>
                                    <p:animEffect transition="in" filter="fade">
                                      <p:cBhvr>
                                        <p:cTn id="22" dur="1000"/>
                                        <p:tgtEl>
                                          <p:spTgt spid="4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6">
                                            <p:txEl>
                                              <p:pRg st="4" end="4"/>
                                            </p:txEl>
                                          </p:spTgt>
                                        </p:tgtEl>
                                        <p:attrNameLst>
                                          <p:attrName>style.visibility</p:attrName>
                                        </p:attrNameLst>
                                      </p:cBhvr>
                                      <p:to>
                                        <p:strVal val="visible"/>
                                      </p:to>
                                    </p:set>
                                    <p:animEffect transition="in" filter="fade">
                                      <p:cBhvr>
                                        <p:cTn id="27" dur="1000"/>
                                        <p:tgtEl>
                                          <p:spTgt spid="4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6">
                                            <p:txEl>
                                              <p:pRg st="5" end="5"/>
                                            </p:txEl>
                                          </p:spTgt>
                                        </p:tgtEl>
                                        <p:attrNameLst>
                                          <p:attrName>style.visibility</p:attrName>
                                        </p:attrNameLst>
                                      </p:cBhvr>
                                      <p:to>
                                        <p:strVal val="visible"/>
                                      </p:to>
                                    </p:set>
                                    <p:animEffect transition="in" filter="fade">
                                      <p:cBhvr>
                                        <p:cTn id="32" dur="1000"/>
                                        <p:tgtEl>
                                          <p:spTgt spid="46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6">
                                            <p:txEl>
                                              <p:pRg st="6" end="6"/>
                                            </p:txEl>
                                          </p:spTgt>
                                        </p:tgtEl>
                                        <p:attrNameLst>
                                          <p:attrName>style.visibility</p:attrName>
                                        </p:attrNameLst>
                                      </p:cBhvr>
                                      <p:to>
                                        <p:strVal val="visible"/>
                                      </p:to>
                                    </p:set>
                                    <p:animEffect transition="in" filter="fade">
                                      <p:cBhvr>
                                        <p:cTn id="37" dur="1000"/>
                                        <p:tgtEl>
                                          <p:spTgt spid="4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5"/>
          <p:cNvSpPr txBox="1">
            <a:spLocks noGrp="1"/>
          </p:cNvSpPr>
          <p:nvPr>
            <p:ph type="title"/>
          </p:nvPr>
        </p:nvSpPr>
        <p:spPr>
          <a:xfrm>
            <a:off x="301413" y="34725"/>
            <a:ext cx="8520600" cy="1173000"/>
          </a:xfrm>
          <a:prstGeom prst="rect">
            <a:avLst/>
          </a:prstGeom>
        </p:spPr>
        <p:txBody>
          <a:bodyPr spcFirstLastPara="1" wrap="square" lIns="91425" tIns="91425" rIns="91425" bIns="91425" anchor="t" anchorCtr="0">
            <a:noAutofit/>
          </a:bodyPr>
          <a:lstStyle/>
          <a:p>
            <a:pPr lvl="0"/>
            <a:r>
              <a:rPr lang="en-GB" sz="1000" dirty="0"/>
              <a:t>RDD Lineage</a:t>
            </a:r>
            <a:br>
              <a:rPr lang="en-GB" sz="1000" dirty="0"/>
            </a:br>
            <a:r>
              <a:rPr lang="en-GB" sz="1000" dirty="0"/>
              <a:t>https://</a:t>
            </a:r>
            <a:r>
              <a:rPr lang="en-GB" sz="1000"/>
              <a:t>sparkbyexamples.com/spark/what-is-lineage-graph-in-spark</a:t>
            </a:r>
            <a:r>
              <a:rPr lang="en-GB" sz="1000"/>
              <a:t>/</a:t>
            </a:r>
            <a:br>
              <a:rPr lang="en-GB" sz="1000"/>
            </a:br>
            <a:r>
              <a:rPr lang="en-GB" sz="1000"/>
              <a:t>https://www.youtube.com/watch?v=1Yh5S-S6wsI</a:t>
            </a:r>
            <a:r>
              <a:rPr lang="en-GB" sz="1000" dirty="0" smtClean="0"/>
              <a:t/>
            </a:r>
            <a:br>
              <a:rPr lang="en-GB" sz="1000" dirty="0" smtClean="0"/>
            </a:br>
            <a:endParaRPr sz="1000" dirty="0"/>
          </a:p>
        </p:txBody>
      </p:sp>
      <p:sp>
        <p:nvSpPr>
          <p:cNvPr id="472" name="Google Shape;472;p45"/>
          <p:cNvSpPr txBox="1"/>
          <p:nvPr/>
        </p:nvSpPr>
        <p:spPr>
          <a:xfrm>
            <a:off x="2249225" y="1953400"/>
            <a:ext cx="837300" cy="2958000"/>
          </a:xfrm>
          <a:prstGeom prst="rect">
            <a:avLst/>
          </a:prstGeom>
          <a:gradFill>
            <a:gsLst>
              <a:gs pos="0">
                <a:srgbClr val="BFBFBF"/>
              </a:gs>
              <a:gs pos="100000">
                <a:srgbClr val="73737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73" name="Google Shape;473;p45"/>
          <p:cNvSpPr txBox="1"/>
          <p:nvPr/>
        </p:nvSpPr>
        <p:spPr>
          <a:xfrm>
            <a:off x="2388875" y="2130150"/>
            <a:ext cx="558000" cy="530100"/>
          </a:xfrm>
          <a:prstGeom prst="rect">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74" name="Google Shape;474;p45"/>
          <p:cNvSpPr txBox="1"/>
          <p:nvPr/>
        </p:nvSpPr>
        <p:spPr>
          <a:xfrm>
            <a:off x="2388875" y="2812775"/>
            <a:ext cx="558000" cy="530100"/>
          </a:xfrm>
          <a:prstGeom prst="rect">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75" name="Google Shape;475;p45"/>
          <p:cNvSpPr txBox="1"/>
          <p:nvPr/>
        </p:nvSpPr>
        <p:spPr>
          <a:xfrm>
            <a:off x="2388875" y="3495400"/>
            <a:ext cx="558000" cy="530100"/>
          </a:xfrm>
          <a:prstGeom prst="rect">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76" name="Google Shape;476;p45"/>
          <p:cNvSpPr txBox="1"/>
          <p:nvPr/>
        </p:nvSpPr>
        <p:spPr>
          <a:xfrm>
            <a:off x="2388875" y="4178025"/>
            <a:ext cx="558000" cy="530100"/>
          </a:xfrm>
          <a:prstGeom prst="rect">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77" name="Google Shape;477;p45"/>
          <p:cNvSpPr txBox="1"/>
          <p:nvPr/>
        </p:nvSpPr>
        <p:spPr>
          <a:xfrm>
            <a:off x="3864063" y="1953425"/>
            <a:ext cx="837300" cy="2958000"/>
          </a:xfrm>
          <a:prstGeom prst="rect">
            <a:avLst/>
          </a:prstGeom>
          <a:gradFill>
            <a:gsLst>
              <a:gs pos="0">
                <a:srgbClr val="BFBFBF"/>
              </a:gs>
              <a:gs pos="100000">
                <a:srgbClr val="73737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78" name="Google Shape;478;p45"/>
          <p:cNvSpPr txBox="1"/>
          <p:nvPr/>
        </p:nvSpPr>
        <p:spPr>
          <a:xfrm>
            <a:off x="4003713" y="2130175"/>
            <a:ext cx="558000" cy="530100"/>
          </a:xfrm>
          <a:prstGeom prst="rect">
            <a:avLst/>
          </a:prstGeom>
          <a:gradFill>
            <a:gsLst>
              <a:gs pos="0">
                <a:srgbClr val="FFF6DB"/>
              </a:gs>
              <a:gs pos="100000">
                <a:srgbClr val="FAD25C"/>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79" name="Google Shape;479;p45"/>
          <p:cNvSpPr txBox="1"/>
          <p:nvPr/>
        </p:nvSpPr>
        <p:spPr>
          <a:xfrm>
            <a:off x="4003713" y="2812800"/>
            <a:ext cx="558000" cy="530100"/>
          </a:xfrm>
          <a:prstGeom prst="rect">
            <a:avLst/>
          </a:prstGeom>
          <a:gradFill>
            <a:gsLst>
              <a:gs pos="0">
                <a:srgbClr val="FFF6DB"/>
              </a:gs>
              <a:gs pos="100000">
                <a:srgbClr val="FAD25C"/>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0" name="Google Shape;480;p45"/>
          <p:cNvSpPr txBox="1"/>
          <p:nvPr/>
        </p:nvSpPr>
        <p:spPr>
          <a:xfrm>
            <a:off x="4003713" y="3495425"/>
            <a:ext cx="558000" cy="530100"/>
          </a:xfrm>
          <a:prstGeom prst="rect">
            <a:avLst/>
          </a:prstGeom>
          <a:gradFill>
            <a:gsLst>
              <a:gs pos="0">
                <a:srgbClr val="FFF6DB"/>
              </a:gs>
              <a:gs pos="100000">
                <a:srgbClr val="FAD25C"/>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1" name="Google Shape;481;p45"/>
          <p:cNvSpPr txBox="1"/>
          <p:nvPr/>
        </p:nvSpPr>
        <p:spPr>
          <a:xfrm>
            <a:off x="4003713" y="4178050"/>
            <a:ext cx="558000" cy="530100"/>
          </a:xfrm>
          <a:prstGeom prst="rect">
            <a:avLst/>
          </a:prstGeom>
          <a:gradFill>
            <a:gsLst>
              <a:gs pos="0">
                <a:srgbClr val="FFF6DB"/>
              </a:gs>
              <a:gs pos="100000">
                <a:srgbClr val="FAD25C"/>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2" name="Google Shape;482;p45"/>
          <p:cNvSpPr txBox="1"/>
          <p:nvPr/>
        </p:nvSpPr>
        <p:spPr>
          <a:xfrm>
            <a:off x="5707438" y="1953425"/>
            <a:ext cx="837300" cy="2958000"/>
          </a:xfrm>
          <a:prstGeom prst="rect">
            <a:avLst/>
          </a:prstGeom>
          <a:gradFill>
            <a:gsLst>
              <a:gs pos="0">
                <a:srgbClr val="BFBFBF"/>
              </a:gs>
              <a:gs pos="100000">
                <a:srgbClr val="73737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3" name="Google Shape;483;p45"/>
          <p:cNvSpPr txBox="1"/>
          <p:nvPr/>
        </p:nvSpPr>
        <p:spPr>
          <a:xfrm>
            <a:off x="5847088" y="2130175"/>
            <a:ext cx="558000" cy="530100"/>
          </a:xfrm>
          <a:prstGeom prst="rect">
            <a:avLst/>
          </a:prstGeom>
          <a:gradFill>
            <a:gsLst>
              <a:gs pos="0">
                <a:srgbClr val="D4E5F5"/>
              </a:gs>
              <a:gs pos="100000">
                <a:srgbClr val="70A4D5"/>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4" name="Google Shape;484;p45"/>
          <p:cNvSpPr txBox="1"/>
          <p:nvPr/>
        </p:nvSpPr>
        <p:spPr>
          <a:xfrm>
            <a:off x="5847088" y="2812800"/>
            <a:ext cx="558000" cy="530100"/>
          </a:xfrm>
          <a:prstGeom prst="rect">
            <a:avLst/>
          </a:prstGeom>
          <a:gradFill>
            <a:gsLst>
              <a:gs pos="0">
                <a:srgbClr val="D4E5F5"/>
              </a:gs>
              <a:gs pos="100000">
                <a:srgbClr val="70A4D5"/>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5" name="Google Shape;485;p45"/>
          <p:cNvSpPr txBox="1"/>
          <p:nvPr/>
        </p:nvSpPr>
        <p:spPr>
          <a:xfrm>
            <a:off x="5847088" y="3495425"/>
            <a:ext cx="558000" cy="530100"/>
          </a:xfrm>
          <a:prstGeom prst="rect">
            <a:avLst/>
          </a:prstGeom>
          <a:gradFill>
            <a:gsLst>
              <a:gs pos="0">
                <a:srgbClr val="D4E5F5"/>
              </a:gs>
              <a:gs pos="100000">
                <a:srgbClr val="70A4D5"/>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6" name="Google Shape;486;p45"/>
          <p:cNvSpPr txBox="1"/>
          <p:nvPr/>
        </p:nvSpPr>
        <p:spPr>
          <a:xfrm>
            <a:off x="5847088" y="4178050"/>
            <a:ext cx="558000" cy="530100"/>
          </a:xfrm>
          <a:prstGeom prst="rect">
            <a:avLst/>
          </a:prstGeom>
          <a:gradFill>
            <a:gsLst>
              <a:gs pos="0">
                <a:srgbClr val="D4E5F5"/>
              </a:gs>
              <a:gs pos="100000">
                <a:srgbClr val="70A4D5"/>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7" name="Google Shape;487;p45"/>
          <p:cNvSpPr txBox="1"/>
          <p:nvPr/>
        </p:nvSpPr>
        <p:spPr>
          <a:xfrm>
            <a:off x="7641275" y="1953425"/>
            <a:ext cx="837300" cy="2958000"/>
          </a:xfrm>
          <a:prstGeom prst="rect">
            <a:avLst/>
          </a:prstGeom>
          <a:gradFill>
            <a:gsLst>
              <a:gs pos="0">
                <a:srgbClr val="BFBFBF"/>
              </a:gs>
              <a:gs pos="100000">
                <a:srgbClr val="73737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8" name="Google Shape;488;p45"/>
          <p:cNvSpPr txBox="1"/>
          <p:nvPr/>
        </p:nvSpPr>
        <p:spPr>
          <a:xfrm>
            <a:off x="7780925" y="2130175"/>
            <a:ext cx="558000" cy="530100"/>
          </a:xfrm>
          <a:prstGeom prst="rect">
            <a:avLst/>
          </a:prstGeom>
          <a:gradFill>
            <a:gsLst>
              <a:gs pos="0">
                <a:srgbClr val="DBD4EB"/>
              </a:gs>
              <a:gs pos="100000">
                <a:srgbClr val="91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89" name="Google Shape;489;p45"/>
          <p:cNvSpPr txBox="1"/>
          <p:nvPr/>
        </p:nvSpPr>
        <p:spPr>
          <a:xfrm>
            <a:off x="7780925" y="3167375"/>
            <a:ext cx="558000" cy="530100"/>
          </a:xfrm>
          <a:prstGeom prst="rect">
            <a:avLst/>
          </a:prstGeom>
          <a:gradFill>
            <a:gsLst>
              <a:gs pos="0">
                <a:srgbClr val="DBD4EB"/>
              </a:gs>
              <a:gs pos="100000">
                <a:srgbClr val="91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90" name="Google Shape;490;p45"/>
          <p:cNvSpPr txBox="1"/>
          <p:nvPr/>
        </p:nvSpPr>
        <p:spPr>
          <a:xfrm>
            <a:off x="7780925" y="4178050"/>
            <a:ext cx="558000" cy="530100"/>
          </a:xfrm>
          <a:prstGeom prst="rect">
            <a:avLst/>
          </a:prstGeom>
          <a:gradFill>
            <a:gsLst>
              <a:gs pos="0">
                <a:srgbClr val="DBD4EB"/>
              </a:gs>
              <a:gs pos="100000">
                <a:srgbClr val="91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491" name="Google Shape;491;p45"/>
          <p:cNvCxnSpPr>
            <a:stCxn id="473" idx="3"/>
            <a:endCxn id="478" idx="1"/>
          </p:cNvCxnSpPr>
          <p:nvPr/>
        </p:nvCxnSpPr>
        <p:spPr>
          <a:xfrm>
            <a:off x="2946875" y="2395200"/>
            <a:ext cx="1056900" cy="0"/>
          </a:xfrm>
          <a:prstGeom prst="straightConnector1">
            <a:avLst/>
          </a:prstGeom>
          <a:noFill/>
          <a:ln w="9525" cap="flat" cmpd="sng">
            <a:solidFill>
              <a:schemeClr val="dk2"/>
            </a:solidFill>
            <a:prstDash val="solid"/>
            <a:round/>
            <a:headEnd type="none" w="med" len="med"/>
            <a:tailEnd type="triangle" w="med" len="med"/>
          </a:ln>
        </p:spPr>
      </p:cxnSp>
      <p:cxnSp>
        <p:nvCxnSpPr>
          <p:cNvPr id="492" name="Google Shape;492;p45"/>
          <p:cNvCxnSpPr>
            <a:stCxn id="474" idx="3"/>
            <a:endCxn id="479" idx="1"/>
          </p:cNvCxnSpPr>
          <p:nvPr/>
        </p:nvCxnSpPr>
        <p:spPr>
          <a:xfrm>
            <a:off x="2946875" y="3077825"/>
            <a:ext cx="1056900" cy="0"/>
          </a:xfrm>
          <a:prstGeom prst="straightConnector1">
            <a:avLst/>
          </a:prstGeom>
          <a:noFill/>
          <a:ln w="9525" cap="flat" cmpd="sng">
            <a:solidFill>
              <a:schemeClr val="dk2"/>
            </a:solidFill>
            <a:prstDash val="solid"/>
            <a:round/>
            <a:headEnd type="none" w="med" len="med"/>
            <a:tailEnd type="triangle" w="med" len="med"/>
          </a:ln>
        </p:spPr>
      </p:cxnSp>
      <p:cxnSp>
        <p:nvCxnSpPr>
          <p:cNvPr id="493" name="Google Shape;493;p45"/>
          <p:cNvCxnSpPr>
            <a:stCxn id="475" idx="3"/>
            <a:endCxn id="480" idx="1"/>
          </p:cNvCxnSpPr>
          <p:nvPr/>
        </p:nvCxnSpPr>
        <p:spPr>
          <a:xfrm>
            <a:off x="2946875" y="3760450"/>
            <a:ext cx="1056900" cy="0"/>
          </a:xfrm>
          <a:prstGeom prst="straightConnector1">
            <a:avLst/>
          </a:prstGeom>
          <a:noFill/>
          <a:ln w="9525" cap="flat" cmpd="sng">
            <a:solidFill>
              <a:schemeClr val="dk2"/>
            </a:solidFill>
            <a:prstDash val="solid"/>
            <a:round/>
            <a:headEnd type="none" w="med" len="med"/>
            <a:tailEnd type="triangle" w="med" len="med"/>
          </a:ln>
        </p:spPr>
      </p:cxnSp>
      <p:cxnSp>
        <p:nvCxnSpPr>
          <p:cNvPr id="494" name="Google Shape;494;p45"/>
          <p:cNvCxnSpPr>
            <a:stCxn id="476" idx="3"/>
            <a:endCxn id="481" idx="1"/>
          </p:cNvCxnSpPr>
          <p:nvPr/>
        </p:nvCxnSpPr>
        <p:spPr>
          <a:xfrm>
            <a:off x="2946875" y="4443075"/>
            <a:ext cx="1056900" cy="0"/>
          </a:xfrm>
          <a:prstGeom prst="straightConnector1">
            <a:avLst/>
          </a:prstGeom>
          <a:noFill/>
          <a:ln w="9525" cap="flat" cmpd="sng">
            <a:solidFill>
              <a:schemeClr val="dk2"/>
            </a:solidFill>
            <a:prstDash val="solid"/>
            <a:round/>
            <a:headEnd type="none" w="med" len="med"/>
            <a:tailEnd type="triangle" w="med" len="med"/>
          </a:ln>
        </p:spPr>
      </p:cxnSp>
      <p:cxnSp>
        <p:nvCxnSpPr>
          <p:cNvPr id="495" name="Google Shape;495;p45"/>
          <p:cNvCxnSpPr>
            <a:stCxn id="478" idx="3"/>
            <a:endCxn id="483" idx="1"/>
          </p:cNvCxnSpPr>
          <p:nvPr/>
        </p:nvCxnSpPr>
        <p:spPr>
          <a:xfrm>
            <a:off x="4561713" y="2395225"/>
            <a:ext cx="1285500" cy="0"/>
          </a:xfrm>
          <a:prstGeom prst="straightConnector1">
            <a:avLst/>
          </a:prstGeom>
          <a:noFill/>
          <a:ln w="9525" cap="flat" cmpd="sng">
            <a:solidFill>
              <a:schemeClr val="dk2"/>
            </a:solidFill>
            <a:prstDash val="solid"/>
            <a:round/>
            <a:headEnd type="none" w="med" len="med"/>
            <a:tailEnd type="triangle" w="med" len="med"/>
          </a:ln>
        </p:spPr>
      </p:cxnSp>
      <p:cxnSp>
        <p:nvCxnSpPr>
          <p:cNvPr id="496" name="Google Shape;496;p45"/>
          <p:cNvCxnSpPr>
            <a:stCxn id="479" idx="3"/>
            <a:endCxn id="484" idx="1"/>
          </p:cNvCxnSpPr>
          <p:nvPr/>
        </p:nvCxnSpPr>
        <p:spPr>
          <a:xfrm>
            <a:off x="4561713" y="3077850"/>
            <a:ext cx="1285500" cy="0"/>
          </a:xfrm>
          <a:prstGeom prst="straightConnector1">
            <a:avLst/>
          </a:prstGeom>
          <a:noFill/>
          <a:ln w="9525" cap="flat" cmpd="sng">
            <a:solidFill>
              <a:schemeClr val="dk2"/>
            </a:solidFill>
            <a:prstDash val="solid"/>
            <a:round/>
            <a:headEnd type="none" w="med" len="med"/>
            <a:tailEnd type="triangle" w="med" len="med"/>
          </a:ln>
        </p:spPr>
      </p:cxnSp>
      <p:cxnSp>
        <p:nvCxnSpPr>
          <p:cNvPr id="497" name="Google Shape;497;p45"/>
          <p:cNvCxnSpPr>
            <a:stCxn id="480" idx="3"/>
            <a:endCxn id="485" idx="1"/>
          </p:cNvCxnSpPr>
          <p:nvPr/>
        </p:nvCxnSpPr>
        <p:spPr>
          <a:xfrm>
            <a:off x="4561713" y="3760475"/>
            <a:ext cx="1285500" cy="0"/>
          </a:xfrm>
          <a:prstGeom prst="straightConnector1">
            <a:avLst/>
          </a:prstGeom>
          <a:noFill/>
          <a:ln w="9525" cap="flat" cmpd="sng">
            <a:solidFill>
              <a:schemeClr val="dk2"/>
            </a:solidFill>
            <a:prstDash val="solid"/>
            <a:round/>
            <a:headEnd type="none" w="med" len="med"/>
            <a:tailEnd type="triangle" w="med" len="med"/>
          </a:ln>
        </p:spPr>
      </p:cxnSp>
      <p:cxnSp>
        <p:nvCxnSpPr>
          <p:cNvPr id="498" name="Google Shape;498;p45"/>
          <p:cNvCxnSpPr>
            <a:stCxn id="481" idx="3"/>
            <a:endCxn id="486" idx="1"/>
          </p:cNvCxnSpPr>
          <p:nvPr/>
        </p:nvCxnSpPr>
        <p:spPr>
          <a:xfrm>
            <a:off x="4561713" y="4443100"/>
            <a:ext cx="1285500" cy="0"/>
          </a:xfrm>
          <a:prstGeom prst="straightConnector1">
            <a:avLst/>
          </a:prstGeom>
          <a:noFill/>
          <a:ln w="9525" cap="flat" cmpd="sng">
            <a:solidFill>
              <a:schemeClr val="dk2"/>
            </a:solidFill>
            <a:prstDash val="solid"/>
            <a:round/>
            <a:headEnd type="none" w="med" len="med"/>
            <a:tailEnd type="triangle" w="med" len="med"/>
          </a:ln>
        </p:spPr>
      </p:cxnSp>
      <p:cxnSp>
        <p:nvCxnSpPr>
          <p:cNvPr id="499" name="Google Shape;499;p45"/>
          <p:cNvCxnSpPr>
            <a:stCxn id="483" idx="3"/>
            <a:endCxn id="488" idx="1"/>
          </p:cNvCxnSpPr>
          <p:nvPr/>
        </p:nvCxnSpPr>
        <p:spPr>
          <a:xfrm>
            <a:off x="6405088" y="2395225"/>
            <a:ext cx="1375800" cy="0"/>
          </a:xfrm>
          <a:prstGeom prst="straightConnector1">
            <a:avLst/>
          </a:prstGeom>
          <a:noFill/>
          <a:ln w="9525" cap="flat" cmpd="sng">
            <a:solidFill>
              <a:schemeClr val="dk2"/>
            </a:solidFill>
            <a:prstDash val="solid"/>
            <a:round/>
            <a:headEnd type="none" w="med" len="med"/>
            <a:tailEnd type="triangle" w="med" len="med"/>
          </a:ln>
        </p:spPr>
      </p:cxnSp>
      <p:cxnSp>
        <p:nvCxnSpPr>
          <p:cNvPr id="500" name="Google Shape;500;p45"/>
          <p:cNvCxnSpPr>
            <a:stCxn id="484" idx="3"/>
            <a:endCxn id="488" idx="1"/>
          </p:cNvCxnSpPr>
          <p:nvPr/>
        </p:nvCxnSpPr>
        <p:spPr>
          <a:xfrm rot="10800000" flipH="1">
            <a:off x="6405088" y="2395350"/>
            <a:ext cx="1375800" cy="682500"/>
          </a:xfrm>
          <a:prstGeom prst="straightConnector1">
            <a:avLst/>
          </a:prstGeom>
          <a:noFill/>
          <a:ln w="9525" cap="flat" cmpd="sng">
            <a:solidFill>
              <a:schemeClr val="dk2"/>
            </a:solidFill>
            <a:prstDash val="solid"/>
            <a:round/>
            <a:headEnd type="none" w="med" len="med"/>
            <a:tailEnd type="triangle" w="med" len="med"/>
          </a:ln>
        </p:spPr>
      </p:cxnSp>
      <p:cxnSp>
        <p:nvCxnSpPr>
          <p:cNvPr id="501" name="Google Shape;501;p45"/>
          <p:cNvCxnSpPr>
            <a:stCxn id="485" idx="3"/>
            <a:endCxn id="488" idx="1"/>
          </p:cNvCxnSpPr>
          <p:nvPr/>
        </p:nvCxnSpPr>
        <p:spPr>
          <a:xfrm rot="10800000" flipH="1">
            <a:off x="6405088" y="2395175"/>
            <a:ext cx="1375800" cy="1365300"/>
          </a:xfrm>
          <a:prstGeom prst="straightConnector1">
            <a:avLst/>
          </a:prstGeom>
          <a:noFill/>
          <a:ln w="9525" cap="flat" cmpd="sng">
            <a:solidFill>
              <a:schemeClr val="dk2"/>
            </a:solidFill>
            <a:prstDash val="solid"/>
            <a:round/>
            <a:headEnd type="none" w="med" len="med"/>
            <a:tailEnd type="triangle" w="med" len="med"/>
          </a:ln>
        </p:spPr>
      </p:cxnSp>
      <p:cxnSp>
        <p:nvCxnSpPr>
          <p:cNvPr id="502" name="Google Shape;502;p45"/>
          <p:cNvCxnSpPr>
            <a:stCxn id="486" idx="3"/>
            <a:endCxn id="488" idx="1"/>
          </p:cNvCxnSpPr>
          <p:nvPr/>
        </p:nvCxnSpPr>
        <p:spPr>
          <a:xfrm rot="10800000" flipH="1">
            <a:off x="6405088" y="2395300"/>
            <a:ext cx="1375800" cy="2047800"/>
          </a:xfrm>
          <a:prstGeom prst="straightConnector1">
            <a:avLst/>
          </a:prstGeom>
          <a:noFill/>
          <a:ln w="9525" cap="flat" cmpd="sng">
            <a:solidFill>
              <a:schemeClr val="dk2"/>
            </a:solidFill>
            <a:prstDash val="solid"/>
            <a:round/>
            <a:headEnd type="none" w="med" len="med"/>
            <a:tailEnd type="triangle" w="med" len="med"/>
          </a:ln>
        </p:spPr>
      </p:cxnSp>
      <p:cxnSp>
        <p:nvCxnSpPr>
          <p:cNvPr id="503" name="Google Shape;503;p45"/>
          <p:cNvCxnSpPr>
            <a:stCxn id="483" idx="3"/>
            <a:endCxn id="489" idx="1"/>
          </p:cNvCxnSpPr>
          <p:nvPr/>
        </p:nvCxnSpPr>
        <p:spPr>
          <a:xfrm>
            <a:off x="6405088" y="2395225"/>
            <a:ext cx="1375800" cy="1037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45"/>
          <p:cNvCxnSpPr>
            <a:stCxn id="484" idx="3"/>
            <a:endCxn id="489" idx="1"/>
          </p:cNvCxnSpPr>
          <p:nvPr/>
        </p:nvCxnSpPr>
        <p:spPr>
          <a:xfrm>
            <a:off x="6405088" y="3077850"/>
            <a:ext cx="1375800" cy="354600"/>
          </a:xfrm>
          <a:prstGeom prst="straightConnector1">
            <a:avLst/>
          </a:prstGeom>
          <a:noFill/>
          <a:ln w="9525" cap="flat" cmpd="sng">
            <a:solidFill>
              <a:schemeClr val="dk2"/>
            </a:solidFill>
            <a:prstDash val="solid"/>
            <a:round/>
            <a:headEnd type="none" w="med" len="med"/>
            <a:tailEnd type="triangle" w="med" len="med"/>
          </a:ln>
        </p:spPr>
      </p:cxnSp>
      <p:cxnSp>
        <p:nvCxnSpPr>
          <p:cNvPr id="505" name="Google Shape;505;p45"/>
          <p:cNvCxnSpPr>
            <a:stCxn id="485" idx="3"/>
            <a:endCxn id="489" idx="1"/>
          </p:cNvCxnSpPr>
          <p:nvPr/>
        </p:nvCxnSpPr>
        <p:spPr>
          <a:xfrm rot="10800000" flipH="1">
            <a:off x="6405088" y="3432575"/>
            <a:ext cx="1375800" cy="327900"/>
          </a:xfrm>
          <a:prstGeom prst="straightConnector1">
            <a:avLst/>
          </a:prstGeom>
          <a:noFill/>
          <a:ln w="9525" cap="flat" cmpd="sng">
            <a:solidFill>
              <a:schemeClr val="dk2"/>
            </a:solidFill>
            <a:prstDash val="solid"/>
            <a:round/>
            <a:headEnd type="none" w="med" len="med"/>
            <a:tailEnd type="triangle" w="med" len="med"/>
          </a:ln>
        </p:spPr>
      </p:cxnSp>
      <p:cxnSp>
        <p:nvCxnSpPr>
          <p:cNvPr id="506" name="Google Shape;506;p45"/>
          <p:cNvCxnSpPr>
            <a:stCxn id="486" idx="3"/>
            <a:endCxn id="489" idx="1"/>
          </p:cNvCxnSpPr>
          <p:nvPr/>
        </p:nvCxnSpPr>
        <p:spPr>
          <a:xfrm rot="10800000" flipH="1">
            <a:off x="6405088" y="3432400"/>
            <a:ext cx="1375800" cy="101070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45"/>
          <p:cNvCxnSpPr>
            <a:stCxn id="483" idx="3"/>
            <a:endCxn id="490" idx="1"/>
          </p:cNvCxnSpPr>
          <p:nvPr/>
        </p:nvCxnSpPr>
        <p:spPr>
          <a:xfrm>
            <a:off x="6405088" y="2395225"/>
            <a:ext cx="1375800" cy="2047800"/>
          </a:xfrm>
          <a:prstGeom prst="straightConnector1">
            <a:avLst/>
          </a:prstGeom>
          <a:noFill/>
          <a:ln w="9525" cap="flat" cmpd="sng">
            <a:solidFill>
              <a:schemeClr val="dk2"/>
            </a:solidFill>
            <a:prstDash val="solid"/>
            <a:round/>
            <a:headEnd type="none" w="med" len="med"/>
            <a:tailEnd type="triangle" w="med" len="med"/>
          </a:ln>
        </p:spPr>
      </p:cxnSp>
      <p:cxnSp>
        <p:nvCxnSpPr>
          <p:cNvPr id="508" name="Google Shape;508;p45"/>
          <p:cNvCxnSpPr>
            <a:stCxn id="484" idx="3"/>
            <a:endCxn id="490" idx="1"/>
          </p:cNvCxnSpPr>
          <p:nvPr/>
        </p:nvCxnSpPr>
        <p:spPr>
          <a:xfrm>
            <a:off x="6405088" y="3077850"/>
            <a:ext cx="1375800" cy="1365300"/>
          </a:xfrm>
          <a:prstGeom prst="straightConnector1">
            <a:avLst/>
          </a:prstGeom>
          <a:noFill/>
          <a:ln w="9525" cap="flat" cmpd="sng">
            <a:solidFill>
              <a:schemeClr val="dk2"/>
            </a:solidFill>
            <a:prstDash val="solid"/>
            <a:round/>
            <a:headEnd type="none" w="med" len="med"/>
            <a:tailEnd type="triangle" w="med" len="med"/>
          </a:ln>
        </p:spPr>
      </p:cxnSp>
      <p:cxnSp>
        <p:nvCxnSpPr>
          <p:cNvPr id="509" name="Google Shape;509;p45"/>
          <p:cNvCxnSpPr>
            <a:stCxn id="485" idx="3"/>
            <a:endCxn id="490" idx="1"/>
          </p:cNvCxnSpPr>
          <p:nvPr/>
        </p:nvCxnSpPr>
        <p:spPr>
          <a:xfrm>
            <a:off x="6405088" y="3760475"/>
            <a:ext cx="1375800" cy="682500"/>
          </a:xfrm>
          <a:prstGeom prst="straightConnector1">
            <a:avLst/>
          </a:prstGeom>
          <a:noFill/>
          <a:ln w="9525" cap="flat" cmpd="sng">
            <a:solidFill>
              <a:schemeClr val="dk2"/>
            </a:solidFill>
            <a:prstDash val="solid"/>
            <a:round/>
            <a:headEnd type="none" w="med" len="med"/>
            <a:tailEnd type="triangle" w="med" len="med"/>
          </a:ln>
        </p:spPr>
      </p:cxnSp>
      <p:cxnSp>
        <p:nvCxnSpPr>
          <p:cNvPr id="510" name="Google Shape;510;p45"/>
          <p:cNvCxnSpPr>
            <a:stCxn id="486" idx="3"/>
            <a:endCxn id="490" idx="1"/>
          </p:cNvCxnSpPr>
          <p:nvPr/>
        </p:nvCxnSpPr>
        <p:spPr>
          <a:xfrm>
            <a:off x="6405088" y="4443100"/>
            <a:ext cx="1375800" cy="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45"/>
          <p:cNvSpPr txBox="1"/>
          <p:nvPr/>
        </p:nvSpPr>
        <p:spPr>
          <a:xfrm>
            <a:off x="665425" y="1940125"/>
            <a:ext cx="837300" cy="2958000"/>
          </a:xfrm>
          <a:prstGeom prst="rect">
            <a:avLst/>
          </a:prstGeom>
          <a:gradFill>
            <a:gsLst>
              <a:gs pos="0">
                <a:srgbClr val="F5D0D0"/>
              </a:gs>
              <a:gs pos="100000">
                <a:srgbClr val="D96868"/>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512" name="Google Shape;512;p45"/>
          <p:cNvCxnSpPr/>
          <p:nvPr/>
        </p:nvCxnSpPr>
        <p:spPr>
          <a:xfrm>
            <a:off x="678425" y="2669725"/>
            <a:ext cx="828000" cy="9300"/>
          </a:xfrm>
          <a:prstGeom prst="straightConnector1">
            <a:avLst/>
          </a:prstGeom>
          <a:noFill/>
          <a:ln w="9525" cap="flat" cmpd="sng">
            <a:solidFill>
              <a:schemeClr val="dk2"/>
            </a:solidFill>
            <a:prstDash val="solid"/>
            <a:round/>
            <a:headEnd type="none" w="med" len="med"/>
            <a:tailEnd type="none" w="med" len="med"/>
          </a:ln>
        </p:spPr>
      </p:cxnSp>
      <p:cxnSp>
        <p:nvCxnSpPr>
          <p:cNvPr id="513" name="Google Shape;513;p45"/>
          <p:cNvCxnSpPr>
            <a:stCxn id="511" idx="1"/>
            <a:endCxn id="511" idx="3"/>
          </p:cNvCxnSpPr>
          <p:nvPr/>
        </p:nvCxnSpPr>
        <p:spPr>
          <a:xfrm>
            <a:off x="665425" y="3419125"/>
            <a:ext cx="837300" cy="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5"/>
          <p:cNvCxnSpPr/>
          <p:nvPr/>
        </p:nvCxnSpPr>
        <p:spPr>
          <a:xfrm rot="10800000" flipH="1">
            <a:off x="669125" y="4130450"/>
            <a:ext cx="828900" cy="90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45"/>
          <p:cNvCxnSpPr>
            <a:endCxn id="473" idx="1"/>
          </p:cNvCxnSpPr>
          <p:nvPr/>
        </p:nvCxnSpPr>
        <p:spPr>
          <a:xfrm>
            <a:off x="1515275" y="2381100"/>
            <a:ext cx="873600" cy="14100"/>
          </a:xfrm>
          <a:prstGeom prst="straightConnector1">
            <a:avLst/>
          </a:prstGeom>
          <a:noFill/>
          <a:ln w="9525" cap="flat" cmpd="sng">
            <a:solidFill>
              <a:schemeClr val="dk2"/>
            </a:solidFill>
            <a:prstDash val="solid"/>
            <a:round/>
            <a:headEnd type="none" w="med" len="med"/>
            <a:tailEnd type="triangle" w="med" len="med"/>
          </a:ln>
        </p:spPr>
      </p:cxnSp>
      <p:cxnSp>
        <p:nvCxnSpPr>
          <p:cNvPr id="516" name="Google Shape;516;p45"/>
          <p:cNvCxnSpPr>
            <a:endCxn id="474" idx="1"/>
          </p:cNvCxnSpPr>
          <p:nvPr/>
        </p:nvCxnSpPr>
        <p:spPr>
          <a:xfrm>
            <a:off x="1515275" y="3073925"/>
            <a:ext cx="873600" cy="3900"/>
          </a:xfrm>
          <a:prstGeom prst="straightConnector1">
            <a:avLst/>
          </a:prstGeom>
          <a:noFill/>
          <a:ln w="9525" cap="flat" cmpd="sng">
            <a:solidFill>
              <a:schemeClr val="dk2"/>
            </a:solidFill>
            <a:prstDash val="solid"/>
            <a:round/>
            <a:headEnd type="none" w="med" len="med"/>
            <a:tailEnd type="triangle" w="med" len="med"/>
          </a:ln>
        </p:spPr>
      </p:cxnSp>
      <p:cxnSp>
        <p:nvCxnSpPr>
          <p:cNvPr id="517" name="Google Shape;517;p45"/>
          <p:cNvCxnSpPr>
            <a:endCxn id="475" idx="1"/>
          </p:cNvCxnSpPr>
          <p:nvPr/>
        </p:nvCxnSpPr>
        <p:spPr>
          <a:xfrm rot="10800000" flipH="1">
            <a:off x="1523975" y="3760450"/>
            <a:ext cx="864900" cy="6300"/>
          </a:xfrm>
          <a:prstGeom prst="straightConnector1">
            <a:avLst/>
          </a:prstGeom>
          <a:noFill/>
          <a:ln w="9525" cap="flat" cmpd="sng">
            <a:solidFill>
              <a:schemeClr val="dk2"/>
            </a:solidFill>
            <a:prstDash val="solid"/>
            <a:round/>
            <a:headEnd type="none" w="med" len="med"/>
            <a:tailEnd type="triangle" w="med" len="med"/>
          </a:ln>
        </p:spPr>
      </p:cxnSp>
      <p:cxnSp>
        <p:nvCxnSpPr>
          <p:cNvPr id="518" name="Google Shape;518;p45"/>
          <p:cNvCxnSpPr>
            <a:endCxn id="476" idx="1"/>
          </p:cNvCxnSpPr>
          <p:nvPr/>
        </p:nvCxnSpPr>
        <p:spPr>
          <a:xfrm rot="10800000" flipH="1">
            <a:off x="1506575" y="4443075"/>
            <a:ext cx="882300" cy="24900"/>
          </a:xfrm>
          <a:prstGeom prst="straightConnector1">
            <a:avLst/>
          </a:prstGeom>
          <a:noFill/>
          <a:ln w="9525" cap="flat" cmpd="sng">
            <a:solidFill>
              <a:schemeClr val="dk2"/>
            </a:solidFill>
            <a:prstDash val="solid"/>
            <a:round/>
            <a:headEnd type="none" w="med" len="med"/>
            <a:tailEnd type="triangle" w="med" len="med"/>
          </a:ln>
        </p:spPr>
      </p:cxnSp>
      <p:sp>
        <p:nvSpPr>
          <p:cNvPr id="519" name="Google Shape;519;p45"/>
          <p:cNvSpPr/>
          <p:nvPr/>
        </p:nvSpPr>
        <p:spPr>
          <a:xfrm>
            <a:off x="474400" y="1342725"/>
            <a:ext cx="893100" cy="407100"/>
          </a:xfrm>
          <a:prstGeom prst="wedgeRectCallout">
            <a:avLst>
              <a:gd name="adj1" fmla="val -20833"/>
              <a:gd name="adj2" fmla="val 6250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Input</a:t>
            </a:r>
            <a:endParaRPr/>
          </a:p>
        </p:txBody>
      </p:sp>
      <p:sp>
        <p:nvSpPr>
          <p:cNvPr id="520" name="Google Shape;520;p45"/>
          <p:cNvSpPr/>
          <p:nvPr/>
        </p:nvSpPr>
        <p:spPr>
          <a:xfrm>
            <a:off x="1943000" y="1349375"/>
            <a:ext cx="1296000" cy="407100"/>
          </a:xfrm>
          <a:prstGeom prst="wedgeRectCallout">
            <a:avLst>
              <a:gd name="adj1" fmla="val -20833"/>
              <a:gd name="adj2" fmla="val 625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t>RDD constructed by to read different portions of the source</a:t>
            </a:r>
            <a:endParaRPr sz="800"/>
          </a:p>
        </p:txBody>
      </p:sp>
      <p:sp>
        <p:nvSpPr>
          <p:cNvPr id="521" name="Google Shape;521;p45"/>
          <p:cNvSpPr/>
          <p:nvPr/>
        </p:nvSpPr>
        <p:spPr>
          <a:xfrm>
            <a:off x="3655863" y="1349375"/>
            <a:ext cx="1045500" cy="407100"/>
          </a:xfrm>
          <a:prstGeom prst="wedgeRectCallout">
            <a:avLst>
              <a:gd name="adj1" fmla="val -20833"/>
              <a:gd name="adj2" fmla="val 62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t>RDD constructed by filtering records</a:t>
            </a:r>
            <a:endParaRPr sz="800"/>
          </a:p>
        </p:txBody>
      </p:sp>
      <p:sp>
        <p:nvSpPr>
          <p:cNvPr id="522" name="Google Shape;522;p45"/>
          <p:cNvSpPr/>
          <p:nvPr/>
        </p:nvSpPr>
        <p:spPr>
          <a:xfrm>
            <a:off x="5603338" y="1349375"/>
            <a:ext cx="1045500" cy="407100"/>
          </a:xfrm>
          <a:prstGeom prst="wedgeRectCallout">
            <a:avLst>
              <a:gd name="adj1" fmla="val -20833"/>
              <a:gd name="adj2" fmla="val 625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t>RDD constructed by transforming each record</a:t>
            </a:r>
            <a:endParaRPr sz="800"/>
          </a:p>
        </p:txBody>
      </p:sp>
      <p:sp>
        <p:nvSpPr>
          <p:cNvPr id="523" name="Google Shape;523;p45"/>
          <p:cNvSpPr/>
          <p:nvPr/>
        </p:nvSpPr>
        <p:spPr>
          <a:xfrm>
            <a:off x="7537175" y="1349375"/>
            <a:ext cx="1045500" cy="407100"/>
          </a:xfrm>
          <a:prstGeom prst="wedgeRectCallout">
            <a:avLst>
              <a:gd name="adj1" fmla="val -20833"/>
              <a:gd name="adj2" fmla="val 6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t>RDD constructed by aggregating on some key</a:t>
            </a: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anim calcmode="lin" valueType="num">
                                      <p:cBhvr additive="base">
                                        <p:cTn id="7" dur="1000"/>
                                        <p:tgtEl>
                                          <p:spTgt spid="511"/>
                                        </p:tgtEl>
                                        <p:attrNameLst>
                                          <p:attrName>ppt_w</p:attrName>
                                        </p:attrNameLst>
                                      </p:cBhvr>
                                      <p:tavLst>
                                        <p:tav tm="0">
                                          <p:val>
                                            <p:strVal val="0"/>
                                          </p:val>
                                        </p:tav>
                                        <p:tav tm="100000">
                                          <p:val>
                                            <p:strVal val="#ppt_w"/>
                                          </p:val>
                                        </p:tav>
                                      </p:tavLst>
                                    </p:anim>
                                    <p:anim calcmode="lin" valueType="num">
                                      <p:cBhvr additive="base">
                                        <p:cTn id="8" dur="1000"/>
                                        <p:tgtEl>
                                          <p:spTgt spid="511"/>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1000"/>
                                        <p:tgtEl>
                                          <p:spTgt spid="5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72"/>
                                        </p:tgtEl>
                                        <p:attrNameLst>
                                          <p:attrName>style.visibility</p:attrName>
                                        </p:attrNameLst>
                                      </p:cBhvr>
                                      <p:to>
                                        <p:strVal val="visible"/>
                                      </p:to>
                                    </p:set>
                                    <p:animEffect transition="in" filter="fade">
                                      <p:cBhvr>
                                        <p:cTn id="16" dur="1000"/>
                                        <p:tgtEl>
                                          <p:spTgt spid="472"/>
                                        </p:tgtEl>
                                      </p:cBhvr>
                                    </p:animEffect>
                                  </p:childTnLst>
                                </p:cTn>
                              </p:par>
                              <p:par>
                                <p:cTn id="17" presetID="10" presetClass="entr" presetSubtype="0" fill="hold" nodeType="withEffect">
                                  <p:stCondLst>
                                    <p:cond delay="0"/>
                                  </p:stCondLst>
                                  <p:childTnLst>
                                    <p:set>
                                      <p:cBhvr>
                                        <p:cTn id="18" dur="1" fill="hold">
                                          <p:stCondLst>
                                            <p:cond delay="0"/>
                                          </p:stCondLst>
                                        </p:cTn>
                                        <p:tgtEl>
                                          <p:spTgt spid="520"/>
                                        </p:tgtEl>
                                        <p:attrNameLst>
                                          <p:attrName>style.visibility</p:attrName>
                                        </p:attrNameLst>
                                      </p:cBhvr>
                                      <p:to>
                                        <p:strVal val="visible"/>
                                      </p:to>
                                    </p:set>
                                    <p:animEffect transition="in" filter="fade">
                                      <p:cBhvr>
                                        <p:cTn id="19" dur="1000"/>
                                        <p:tgtEl>
                                          <p:spTgt spid="5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12"/>
                                        </p:tgtEl>
                                        <p:attrNameLst>
                                          <p:attrName>style.visibility</p:attrName>
                                        </p:attrNameLst>
                                      </p:cBhvr>
                                      <p:to>
                                        <p:strVal val="visible"/>
                                      </p:to>
                                    </p:set>
                                    <p:animEffect transition="in" filter="fade">
                                      <p:cBhvr>
                                        <p:cTn id="24" dur="1000"/>
                                        <p:tgtEl>
                                          <p:spTgt spid="512"/>
                                        </p:tgtEl>
                                      </p:cBhvr>
                                    </p:animEffect>
                                  </p:childTnLst>
                                </p:cTn>
                              </p:par>
                              <p:par>
                                <p:cTn id="25" presetID="10" presetClass="entr" presetSubtype="0" fill="hold" nodeType="withEffect">
                                  <p:stCondLst>
                                    <p:cond delay="0"/>
                                  </p:stCondLst>
                                  <p:childTnLst>
                                    <p:set>
                                      <p:cBhvr>
                                        <p:cTn id="26" dur="1" fill="hold">
                                          <p:stCondLst>
                                            <p:cond delay="0"/>
                                          </p:stCondLst>
                                        </p:cTn>
                                        <p:tgtEl>
                                          <p:spTgt spid="513"/>
                                        </p:tgtEl>
                                        <p:attrNameLst>
                                          <p:attrName>style.visibility</p:attrName>
                                        </p:attrNameLst>
                                      </p:cBhvr>
                                      <p:to>
                                        <p:strVal val="visible"/>
                                      </p:to>
                                    </p:set>
                                    <p:animEffect transition="in" filter="fade">
                                      <p:cBhvr>
                                        <p:cTn id="27" dur="1000"/>
                                        <p:tgtEl>
                                          <p:spTgt spid="513"/>
                                        </p:tgtEl>
                                      </p:cBhvr>
                                    </p:animEffect>
                                  </p:childTnLst>
                                </p:cTn>
                              </p:par>
                              <p:par>
                                <p:cTn id="28" presetID="10" presetClass="entr" presetSubtype="0" fill="hold" nodeType="withEffect">
                                  <p:stCondLst>
                                    <p:cond delay="0"/>
                                  </p:stCondLst>
                                  <p:childTnLst>
                                    <p:set>
                                      <p:cBhvr>
                                        <p:cTn id="29" dur="1" fill="hold">
                                          <p:stCondLst>
                                            <p:cond delay="0"/>
                                          </p:stCondLst>
                                        </p:cTn>
                                        <p:tgtEl>
                                          <p:spTgt spid="514"/>
                                        </p:tgtEl>
                                        <p:attrNameLst>
                                          <p:attrName>style.visibility</p:attrName>
                                        </p:attrNameLst>
                                      </p:cBhvr>
                                      <p:to>
                                        <p:strVal val="visible"/>
                                      </p:to>
                                    </p:set>
                                    <p:animEffect transition="in" filter="fade">
                                      <p:cBhvr>
                                        <p:cTn id="30" dur="1000"/>
                                        <p:tgtEl>
                                          <p:spTgt spid="5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73"/>
                                        </p:tgtEl>
                                        <p:attrNameLst>
                                          <p:attrName>style.visibility</p:attrName>
                                        </p:attrNameLst>
                                      </p:cBhvr>
                                      <p:to>
                                        <p:strVal val="visible"/>
                                      </p:to>
                                    </p:set>
                                    <p:animEffect transition="in" filter="fade">
                                      <p:cBhvr>
                                        <p:cTn id="35" dur="1000"/>
                                        <p:tgtEl>
                                          <p:spTgt spid="473"/>
                                        </p:tgtEl>
                                      </p:cBhvr>
                                    </p:animEffect>
                                  </p:childTnLst>
                                </p:cTn>
                              </p:par>
                              <p:par>
                                <p:cTn id="36" presetID="10" presetClass="entr" presetSubtype="0" fill="hold" nodeType="withEffect">
                                  <p:stCondLst>
                                    <p:cond delay="0"/>
                                  </p:stCondLst>
                                  <p:childTnLst>
                                    <p:set>
                                      <p:cBhvr>
                                        <p:cTn id="37" dur="1" fill="hold">
                                          <p:stCondLst>
                                            <p:cond delay="0"/>
                                          </p:stCondLst>
                                        </p:cTn>
                                        <p:tgtEl>
                                          <p:spTgt spid="474"/>
                                        </p:tgtEl>
                                        <p:attrNameLst>
                                          <p:attrName>style.visibility</p:attrName>
                                        </p:attrNameLst>
                                      </p:cBhvr>
                                      <p:to>
                                        <p:strVal val="visible"/>
                                      </p:to>
                                    </p:set>
                                    <p:animEffect transition="in" filter="fade">
                                      <p:cBhvr>
                                        <p:cTn id="38" dur="1000"/>
                                        <p:tgtEl>
                                          <p:spTgt spid="474"/>
                                        </p:tgtEl>
                                      </p:cBhvr>
                                    </p:animEffect>
                                  </p:childTnLst>
                                </p:cTn>
                              </p:par>
                              <p:par>
                                <p:cTn id="39" presetID="10" presetClass="entr" presetSubtype="0" fill="hold" nodeType="withEffect">
                                  <p:stCondLst>
                                    <p:cond delay="0"/>
                                  </p:stCondLst>
                                  <p:childTnLst>
                                    <p:set>
                                      <p:cBhvr>
                                        <p:cTn id="40" dur="1" fill="hold">
                                          <p:stCondLst>
                                            <p:cond delay="0"/>
                                          </p:stCondLst>
                                        </p:cTn>
                                        <p:tgtEl>
                                          <p:spTgt spid="475"/>
                                        </p:tgtEl>
                                        <p:attrNameLst>
                                          <p:attrName>style.visibility</p:attrName>
                                        </p:attrNameLst>
                                      </p:cBhvr>
                                      <p:to>
                                        <p:strVal val="visible"/>
                                      </p:to>
                                    </p:set>
                                    <p:animEffect transition="in" filter="fade">
                                      <p:cBhvr>
                                        <p:cTn id="41" dur="1000"/>
                                        <p:tgtEl>
                                          <p:spTgt spid="475"/>
                                        </p:tgtEl>
                                      </p:cBhvr>
                                    </p:animEffect>
                                  </p:childTnLst>
                                </p:cTn>
                              </p:par>
                              <p:par>
                                <p:cTn id="42" presetID="10" presetClass="entr" presetSubtype="0" fill="hold" nodeType="withEffect">
                                  <p:stCondLst>
                                    <p:cond delay="0"/>
                                  </p:stCondLst>
                                  <p:childTnLst>
                                    <p:set>
                                      <p:cBhvr>
                                        <p:cTn id="43" dur="1" fill="hold">
                                          <p:stCondLst>
                                            <p:cond delay="0"/>
                                          </p:stCondLst>
                                        </p:cTn>
                                        <p:tgtEl>
                                          <p:spTgt spid="476"/>
                                        </p:tgtEl>
                                        <p:attrNameLst>
                                          <p:attrName>style.visibility</p:attrName>
                                        </p:attrNameLst>
                                      </p:cBhvr>
                                      <p:to>
                                        <p:strVal val="visible"/>
                                      </p:to>
                                    </p:set>
                                    <p:animEffect transition="in" filter="fade">
                                      <p:cBhvr>
                                        <p:cTn id="44" dur="1000"/>
                                        <p:tgtEl>
                                          <p:spTgt spid="476"/>
                                        </p:tgtEl>
                                      </p:cBhvr>
                                    </p:animEffect>
                                  </p:childTnLst>
                                </p:cTn>
                              </p:par>
                              <p:par>
                                <p:cTn id="45" presetID="10" presetClass="entr" presetSubtype="0" fill="hold" nodeType="withEffect">
                                  <p:stCondLst>
                                    <p:cond delay="0"/>
                                  </p:stCondLst>
                                  <p:childTnLst>
                                    <p:set>
                                      <p:cBhvr>
                                        <p:cTn id="46" dur="1" fill="hold">
                                          <p:stCondLst>
                                            <p:cond delay="0"/>
                                          </p:stCondLst>
                                        </p:cTn>
                                        <p:tgtEl>
                                          <p:spTgt spid="516"/>
                                        </p:tgtEl>
                                        <p:attrNameLst>
                                          <p:attrName>style.visibility</p:attrName>
                                        </p:attrNameLst>
                                      </p:cBhvr>
                                      <p:to>
                                        <p:strVal val="visible"/>
                                      </p:to>
                                    </p:set>
                                    <p:animEffect transition="in" filter="fade">
                                      <p:cBhvr>
                                        <p:cTn id="47" dur="1000"/>
                                        <p:tgtEl>
                                          <p:spTgt spid="516"/>
                                        </p:tgtEl>
                                      </p:cBhvr>
                                    </p:animEffect>
                                  </p:childTnLst>
                                </p:cTn>
                              </p:par>
                              <p:par>
                                <p:cTn id="48" presetID="10" presetClass="entr" presetSubtype="0" fill="hold" nodeType="withEffect">
                                  <p:stCondLst>
                                    <p:cond delay="0"/>
                                  </p:stCondLst>
                                  <p:childTnLst>
                                    <p:set>
                                      <p:cBhvr>
                                        <p:cTn id="49" dur="1" fill="hold">
                                          <p:stCondLst>
                                            <p:cond delay="0"/>
                                          </p:stCondLst>
                                        </p:cTn>
                                        <p:tgtEl>
                                          <p:spTgt spid="517"/>
                                        </p:tgtEl>
                                        <p:attrNameLst>
                                          <p:attrName>style.visibility</p:attrName>
                                        </p:attrNameLst>
                                      </p:cBhvr>
                                      <p:to>
                                        <p:strVal val="visible"/>
                                      </p:to>
                                    </p:set>
                                    <p:animEffect transition="in" filter="fade">
                                      <p:cBhvr>
                                        <p:cTn id="50" dur="1000"/>
                                        <p:tgtEl>
                                          <p:spTgt spid="517"/>
                                        </p:tgtEl>
                                      </p:cBhvr>
                                    </p:animEffect>
                                  </p:childTnLst>
                                </p:cTn>
                              </p:par>
                              <p:par>
                                <p:cTn id="51" presetID="10" presetClass="entr" presetSubtype="0" fill="hold" nodeType="withEffect">
                                  <p:stCondLst>
                                    <p:cond delay="0"/>
                                  </p:stCondLst>
                                  <p:childTnLst>
                                    <p:set>
                                      <p:cBhvr>
                                        <p:cTn id="52" dur="1" fill="hold">
                                          <p:stCondLst>
                                            <p:cond delay="0"/>
                                          </p:stCondLst>
                                        </p:cTn>
                                        <p:tgtEl>
                                          <p:spTgt spid="518"/>
                                        </p:tgtEl>
                                        <p:attrNameLst>
                                          <p:attrName>style.visibility</p:attrName>
                                        </p:attrNameLst>
                                      </p:cBhvr>
                                      <p:to>
                                        <p:strVal val="visible"/>
                                      </p:to>
                                    </p:set>
                                    <p:animEffect transition="in" filter="fade">
                                      <p:cBhvr>
                                        <p:cTn id="53" dur="1000"/>
                                        <p:tgtEl>
                                          <p:spTgt spid="518"/>
                                        </p:tgtEl>
                                      </p:cBhvr>
                                    </p:animEffect>
                                  </p:childTnLst>
                                </p:cTn>
                              </p:par>
                              <p:par>
                                <p:cTn id="54" presetID="10" presetClass="entr" presetSubtype="0" fill="hold" nodeType="withEffect">
                                  <p:stCondLst>
                                    <p:cond delay="0"/>
                                  </p:stCondLst>
                                  <p:childTnLst>
                                    <p:set>
                                      <p:cBhvr>
                                        <p:cTn id="55" dur="1" fill="hold">
                                          <p:stCondLst>
                                            <p:cond delay="0"/>
                                          </p:stCondLst>
                                        </p:cTn>
                                        <p:tgtEl>
                                          <p:spTgt spid="515"/>
                                        </p:tgtEl>
                                        <p:attrNameLst>
                                          <p:attrName>style.visibility</p:attrName>
                                        </p:attrNameLst>
                                      </p:cBhvr>
                                      <p:to>
                                        <p:strVal val="visible"/>
                                      </p:to>
                                    </p:set>
                                    <p:animEffect transition="in" filter="fade">
                                      <p:cBhvr>
                                        <p:cTn id="56" dur="1000"/>
                                        <p:tgtEl>
                                          <p:spTgt spid="5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1"/>
                                        </p:tgtEl>
                                        <p:attrNameLst>
                                          <p:attrName>style.visibility</p:attrName>
                                        </p:attrNameLst>
                                      </p:cBhvr>
                                      <p:to>
                                        <p:strVal val="visible"/>
                                      </p:to>
                                    </p:set>
                                    <p:animEffect transition="in" filter="fade">
                                      <p:cBhvr>
                                        <p:cTn id="61" dur="1000"/>
                                        <p:tgtEl>
                                          <p:spTgt spid="521"/>
                                        </p:tgtEl>
                                      </p:cBhvr>
                                    </p:animEffect>
                                  </p:childTnLst>
                                </p:cTn>
                              </p:par>
                              <p:par>
                                <p:cTn id="62" presetID="10" presetClass="entr" presetSubtype="0" fill="hold" nodeType="withEffect">
                                  <p:stCondLst>
                                    <p:cond delay="0"/>
                                  </p:stCondLst>
                                  <p:childTnLst>
                                    <p:set>
                                      <p:cBhvr>
                                        <p:cTn id="63" dur="1" fill="hold">
                                          <p:stCondLst>
                                            <p:cond delay="0"/>
                                          </p:stCondLst>
                                        </p:cTn>
                                        <p:tgtEl>
                                          <p:spTgt spid="477"/>
                                        </p:tgtEl>
                                        <p:attrNameLst>
                                          <p:attrName>style.visibility</p:attrName>
                                        </p:attrNameLst>
                                      </p:cBhvr>
                                      <p:to>
                                        <p:strVal val="visible"/>
                                      </p:to>
                                    </p:set>
                                    <p:animEffect transition="in" filter="fade">
                                      <p:cBhvr>
                                        <p:cTn id="64" dur="1000"/>
                                        <p:tgtEl>
                                          <p:spTgt spid="47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78"/>
                                        </p:tgtEl>
                                        <p:attrNameLst>
                                          <p:attrName>style.visibility</p:attrName>
                                        </p:attrNameLst>
                                      </p:cBhvr>
                                      <p:to>
                                        <p:strVal val="visible"/>
                                      </p:to>
                                    </p:set>
                                    <p:animEffect transition="in" filter="fade">
                                      <p:cBhvr>
                                        <p:cTn id="69" dur="1000"/>
                                        <p:tgtEl>
                                          <p:spTgt spid="478"/>
                                        </p:tgtEl>
                                      </p:cBhvr>
                                    </p:animEffect>
                                  </p:childTnLst>
                                </p:cTn>
                              </p:par>
                              <p:par>
                                <p:cTn id="70" presetID="10" presetClass="entr" presetSubtype="0" fill="hold" nodeType="withEffect">
                                  <p:stCondLst>
                                    <p:cond delay="0"/>
                                  </p:stCondLst>
                                  <p:childTnLst>
                                    <p:set>
                                      <p:cBhvr>
                                        <p:cTn id="71" dur="1" fill="hold">
                                          <p:stCondLst>
                                            <p:cond delay="0"/>
                                          </p:stCondLst>
                                        </p:cTn>
                                        <p:tgtEl>
                                          <p:spTgt spid="479"/>
                                        </p:tgtEl>
                                        <p:attrNameLst>
                                          <p:attrName>style.visibility</p:attrName>
                                        </p:attrNameLst>
                                      </p:cBhvr>
                                      <p:to>
                                        <p:strVal val="visible"/>
                                      </p:to>
                                    </p:set>
                                    <p:animEffect transition="in" filter="fade">
                                      <p:cBhvr>
                                        <p:cTn id="72" dur="1000"/>
                                        <p:tgtEl>
                                          <p:spTgt spid="479"/>
                                        </p:tgtEl>
                                      </p:cBhvr>
                                    </p:animEffect>
                                  </p:childTnLst>
                                </p:cTn>
                              </p:par>
                              <p:par>
                                <p:cTn id="73" presetID="10" presetClass="entr" presetSubtype="0" fill="hold" nodeType="withEffect">
                                  <p:stCondLst>
                                    <p:cond delay="0"/>
                                  </p:stCondLst>
                                  <p:childTnLst>
                                    <p:set>
                                      <p:cBhvr>
                                        <p:cTn id="74" dur="1" fill="hold">
                                          <p:stCondLst>
                                            <p:cond delay="0"/>
                                          </p:stCondLst>
                                        </p:cTn>
                                        <p:tgtEl>
                                          <p:spTgt spid="480"/>
                                        </p:tgtEl>
                                        <p:attrNameLst>
                                          <p:attrName>style.visibility</p:attrName>
                                        </p:attrNameLst>
                                      </p:cBhvr>
                                      <p:to>
                                        <p:strVal val="visible"/>
                                      </p:to>
                                    </p:set>
                                    <p:animEffect transition="in" filter="fade">
                                      <p:cBhvr>
                                        <p:cTn id="75" dur="1000"/>
                                        <p:tgtEl>
                                          <p:spTgt spid="480"/>
                                        </p:tgtEl>
                                      </p:cBhvr>
                                    </p:animEffect>
                                  </p:childTnLst>
                                </p:cTn>
                              </p:par>
                              <p:par>
                                <p:cTn id="76" presetID="10" presetClass="entr" presetSubtype="0" fill="hold" nodeType="withEffect">
                                  <p:stCondLst>
                                    <p:cond delay="0"/>
                                  </p:stCondLst>
                                  <p:childTnLst>
                                    <p:set>
                                      <p:cBhvr>
                                        <p:cTn id="77" dur="1" fill="hold">
                                          <p:stCondLst>
                                            <p:cond delay="0"/>
                                          </p:stCondLst>
                                        </p:cTn>
                                        <p:tgtEl>
                                          <p:spTgt spid="481"/>
                                        </p:tgtEl>
                                        <p:attrNameLst>
                                          <p:attrName>style.visibility</p:attrName>
                                        </p:attrNameLst>
                                      </p:cBhvr>
                                      <p:to>
                                        <p:strVal val="visible"/>
                                      </p:to>
                                    </p:set>
                                    <p:animEffect transition="in" filter="fade">
                                      <p:cBhvr>
                                        <p:cTn id="78" dur="1000"/>
                                        <p:tgtEl>
                                          <p:spTgt spid="481"/>
                                        </p:tgtEl>
                                      </p:cBhvr>
                                    </p:animEffect>
                                  </p:childTnLst>
                                </p:cTn>
                              </p:par>
                              <p:par>
                                <p:cTn id="79" presetID="10" presetClass="entr" presetSubtype="0" fill="hold" nodeType="withEffect">
                                  <p:stCondLst>
                                    <p:cond delay="0"/>
                                  </p:stCondLst>
                                  <p:childTnLst>
                                    <p:set>
                                      <p:cBhvr>
                                        <p:cTn id="80" dur="1" fill="hold">
                                          <p:stCondLst>
                                            <p:cond delay="0"/>
                                          </p:stCondLst>
                                        </p:cTn>
                                        <p:tgtEl>
                                          <p:spTgt spid="491"/>
                                        </p:tgtEl>
                                        <p:attrNameLst>
                                          <p:attrName>style.visibility</p:attrName>
                                        </p:attrNameLst>
                                      </p:cBhvr>
                                      <p:to>
                                        <p:strVal val="visible"/>
                                      </p:to>
                                    </p:set>
                                    <p:animEffect transition="in" filter="fade">
                                      <p:cBhvr>
                                        <p:cTn id="81" dur="1000"/>
                                        <p:tgtEl>
                                          <p:spTgt spid="491"/>
                                        </p:tgtEl>
                                      </p:cBhvr>
                                    </p:animEffect>
                                  </p:childTnLst>
                                </p:cTn>
                              </p:par>
                              <p:par>
                                <p:cTn id="82" presetID="10" presetClass="entr" presetSubtype="0" fill="hold" nodeType="withEffect">
                                  <p:stCondLst>
                                    <p:cond delay="0"/>
                                  </p:stCondLst>
                                  <p:childTnLst>
                                    <p:set>
                                      <p:cBhvr>
                                        <p:cTn id="83" dur="1" fill="hold">
                                          <p:stCondLst>
                                            <p:cond delay="0"/>
                                          </p:stCondLst>
                                        </p:cTn>
                                        <p:tgtEl>
                                          <p:spTgt spid="492"/>
                                        </p:tgtEl>
                                        <p:attrNameLst>
                                          <p:attrName>style.visibility</p:attrName>
                                        </p:attrNameLst>
                                      </p:cBhvr>
                                      <p:to>
                                        <p:strVal val="visible"/>
                                      </p:to>
                                    </p:set>
                                    <p:animEffect transition="in" filter="fade">
                                      <p:cBhvr>
                                        <p:cTn id="84" dur="1000"/>
                                        <p:tgtEl>
                                          <p:spTgt spid="492"/>
                                        </p:tgtEl>
                                      </p:cBhvr>
                                    </p:animEffect>
                                  </p:childTnLst>
                                </p:cTn>
                              </p:par>
                              <p:par>
                                <p:cTn id="85" presetID="10" presetClass="entr" presetSubtype="0" fill="hold" nodeType="withEffect">
                                  <p:stCondLst>
                                    <p:cond delay="0"/>
                                  </p:stCondLst>
                                  <p:childTnLst>
                                    <p:set>
                                      <p:cBhvr>
                                        <p:cTn id="86" dur="1" fill="hold">
                                          <p:stCondLst>
                                            <p:cond delay="0"/>
                                          </p:stCondLst>
                                        </p:cTn>
                                        <p:tgtEl>
                                          <p:spTgt spid="493"/>
                                        </p:tgtEl>
                                        <p:attrNameLst>
                                          <p:attrName>style.visibility</p:attrName>
                                        </p:attrNameLst>
                                      </p:cBhvr>
                                      <p:to>
                                        <p:strVal val="visible"/>
                                      </p:to>
                                    </p:set>
                                    <p:animEffect transition="in" filter="fade">
                                      <p:cBhvr>
                                        <p:cTn id="87" dur="1000"/>
                                        <p:tgtEl>
                                          <p:spTgt spid="493"/>
                                        </p:tgtEl>
                                      </p:cBhvr>
                                    </p:animEffect>
                                  </p:childTnLst>
                                </p:cTn>
                              </p:par>
                              <p:par>
                                <p:cTn id="88" presetID="10" presetClass="entr" presetSubtype="0" fill="hold" nodeType="withEffect">
                                  <p:stCondLst>
                                    <p:cond delay="0"/>
                                  </p:stCondLst>
                                  <p:childTnLst>
                                    <p:set>
                                      <p:cBhvr>
                                        <p:cTn id="89" dur="1" fill="hold">
                                          <p:stCondLst>
                                            <p:cond delay="0"/>
                                          </p:stCondLst>
                                        </p:cTn>
                                        <p:tgtEl>
                                          <p:spTgt spid="494"/>
                                        </p:tgtEl>
                                        <p:attrNameLst>
                                          <p:attrName>style.visibility</p:attrName>
                                        </p:attrNameLst>
                                      </p:cBhvr>
                                      <p:to>
                                        <p:strVal val="visible"/>
                                      </p:to>
                                    </p:set>
                                    <p:animEffect transition="in" filter="fade">
                                      <p:cBhvr>
                                        <p:cTn id="90" dur="1000"/>
                                        <p:tgtEl>
                                          <p:spTgt spid="49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22"/>
                                        </p:tgtEl>
                                        <p:attrNameLst>
                                          <p:attrName>style.visibility</p:attrName>
                                        </p:attrNameLst>
                                      </p:cBhvr>
                                      <p:to>
                                        <p:strVal val="visible"/>
                                      </p:to>
                                    </p:set>
                                    <p:animEffect transition="in" filter="fade">
                                      <p:cBhvr>
                                        <p:cTn id="95" dur="1000"/>
                                        <p:tgtEl>
                                          <p:spTgt spid="522"/>
                                        </p:tgtEl>
                                      </p:cBhvr>
                                    </p:animEffect>
                                  </p:childTnLst>
                                </p:cTn>
                              </p:par>
                              <p:par>
                                <p:cTn id="96" presetID="10" presetClass="entr" presetSubtype="0" fill="hold" nodeType="withEffect">
                                  <p:stCondLst>
                                    <p:cond delay="0"/>
                                  </p:stCondLst>
                                  <p:childTnLst>
                                    <p:set>
                                      <p:cBhvr>
                                        <p:cTn id="97" dur="1" fill="hold">
                                          <p:stCondLst>
                                            <p:cond delay="0"/>
                                          </p:stCondLst>
                                        </p:cTn>
                                        <p:tgtEl>
                                          <p:spTgt spid="482"/>
                                        </p:tgtEl>
                                        <p:attrNameLst>
                                          <p:attrName>style.visibility</p:attrName>
                                        </p:attrNameLst>
                                      </p:cBhvr>
                                      <p:to>
                                        <p:strVal val="visible"/>
                                      </p:to>
                                    </p:set>
                                    <p:animEffect transition="in" filter="fade">
                                      <p:cBhvr>
                                        <p:cTn id="98" dur="1000"/>
                                        <p:tgtEl>
                                          <p:spTgt spid="48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83"/>
                                        </p:tgtEl>
                                        <p:attrNameLst>
                                          <p:attrName>style.visibility</p:attrName>
                                        </p:attrNameLst>
                                      </p:cBhvr>
                                      <p:to>
                                        <p:strVal val="visible"/>
                                      </p:to>
                                    </p:set>
                                    <p:animEffect transition="in" filter="fade">
                                      <p:cBhvr>
                                        <p:cTn id="103" dur="1000"/>
                                        <p:tgtEl>
                                          <p:spTgt spid="483"/>
                                        </p:tgtEl>
                                      </p:cBhvr>
                                    </p:animEffect>
                                  </p:childTnLst>
                                </p:cTn>
                              </p:par>
                              <p:par>
                                <p:cTn id="104" presetID="10" presetClass="entr" presetSubtype="0" fill="hold" nodeType="withEffect">
                                  <p:stCondLst>
                                    <p:cond delay="0"/>
                                  </p:stCondLst>
                                  <p:childTnLst>
                                    <p:set>
                                      <p:cBhvr>
                                        <p:cTn id="105" dur="1" fill="hold">
                                          <p:stCondLst>
                                            <p:cond delay="0"/>
                                          </p:stCondLst>
                                        </p:cTn>
                                        <p:tgtEl>
                                          <p:spTgt spid="484"/>
                                        </p:tgtEl>
                                        <p:attrNameLst>
                                          <p:attrName>style.visibility</p:attrName>
                                        </p:attrNameLst>
                                      </p:cBhvr>
                                      <p:to>
                                        <p:strVal val="visible"/>
                                      </p:to>
                                    </p:set>
                                    <p:animEffect transition="in" filter="fade">
                                      <p:cBhvr>
                                        <p:cTn id="106" dur="1000"/>
                                        <p:tgtEl>
                                          <p:spTgt spid="484"/>
                                        </p:tgtEl>
                                      </p:cBhvr>
                                    </p:animEffect>
                                  </p:childTnLst>
                                </p:cTn>
                              </p:par>
                              <p:par>
                                <p:cTn id="107" presetID="10" presetClass="entr" presetSubtype="0" fill="hold" nodeType="withEffect">
                                  <p:stCondLst>
                                    <p:cond delay="0"/>
                                  </p:stCondLst>
                                  <p:childTnLst>
                                    <p:set>
                                      <p:cBhvr>
                                        <p:cTn id="108" dur="1" fill="hold">
                                          <p:stCondLst>
                                            <p:cond delay="0"/>
                                          </p:stCondLst>
                                        </p:cTn>
                                        <p:tgtEl>
                                          <p:spTgt spid="485"/>
                                        </p:tgtEl>
                                        <p:attrNameLst>
                                          <p:attrName>style.visibility</p:attrName>
                                        </p:attrNameLst>
                                      </p:cBhvr>
                                      <p:to>
                                        <p:strVal val="visible"/>
                                      </p:to>
                                    </p:set>
                                    <p:animEffect transition="in" filter="fade">
                                      <p:cBhvr>
                                        <p:cTn id="109" dur="1000"/>
                                        <p:tgtEl>
                                          <p:spTgt spid="485"/>
                                        </p:tgtEl>
                                      </p:cBhvr>
                                    </p:animEffect>
                                  </p:childTnLst>
                                </p:cTn>
                              </p:par>
                              <p:par>
                                <p:cTn id="110" presetID="10" presetClass="entr" presetSubtype="0" fill="hold" nodeType="withEffect">
                                  <p:stCondLst>
                                    <p:cond delay="0"/>
                                  </p:stCondLst>
                                  <p:childTnLst>
                                    <p:set>
                                      <p:cBhvr>
                                        <p:cTn id="111" dur="1" fill="hold">
                                          <p:stCondLst>
                                            <p:cond delay="0"/>
                                          </p:stCondLst>
                                        </p:cTn>
                                        <p:tgtEl>
                                          <p:spTgt spid="486"/>
                                        </p:tgtEl>
                                        <p:attrNameLst>
                                          <p:attrName>style.visibility</p:attrName>
                                        </p:attrNameLst>
                                      </p:cBhvr>
                                      <p:to>
                                        <p:strVal val="visible"/>
                                      </p:to>
                                    </p:set>
                                    <p:animEffect transition="in" filter="fade">
                                      <p:cBhvr>
                                        <p:cTn id="112" dur="1000"/>
                                        <p:tgtEl>
                                          <p:spTgt spid="486"/>
                                        </p:tgtEl>
                                      </p:cBhvr>
                                    </p:animEffect>
                                  </p:childTnLst>
                                </p:cTn>
                              </p:par>
                              <p:par>
                                <p:cTn id="113" presetID="10" presetClass="entr" presetSubtype="0" fill="hold" nodeType="withEffect">
                                  <p:stCondLst>
                                    <p:cond delay="0"/>
                                  </p:stCondLst>
                                  <p:childTnLst>
                                    <p:set>
                                      <p:cBhvr>
                                        <p:cTn id="114" dur="1" fill="hold">
                                          <p:stCondLst>
                                            <p:cond delay="0"/>
                                          </p:stCondLst>
                                        </p:cTn>
                                        <p:tgtEl>
                                          <p:spTgt spid="495"/>
                                        </p:tgtEl>
                                        <p:attrNameLst>
                                          <p:attrName>style.visibility</p:attrName>
                                        </p:attrNameLst>
                                      </p:cBhvr>
                                      <p:to>
                                        <p:strVal val="visible"/>
                                      </p:to>
                                    </p:set>
                                    <p:animEffect transition="in" filter="fade">
                                      <p:cBhvr>
                                        <p:cTn id="115" dur="1000"/>
                                        <p:tgtEl>
                                          <p:spTgt spid="495"/>
                                        </p:tgtEl>
                                      </p:cBhvr>
                                    </p:animEffect>
                                  </p:childTnLst>
                                </p:cTn>
                              </p:par>
                              <p:par>
                                <p:cTn id="116" presetID="10" presetClass="entr" presetSubtype="0" fill="hold" nodeType="withEffect">
                                  <p:stCondLst>
                                    <p:cond delay="0"/>
                                  </p:stCondLst>
                                  <p:childTnLst>
                                    <p:set>
                                      <p:cBhvr>
                                        <p:cTn id="117" dur="1" fill="hold">
                                          <p:stCondLst>
                                            <p:cond delay="0"/>
                                          </p:stCondLst>
                                        </p:cTn>
                                        <p:tgtEl>
                                          <p:spTgt spid="495"/>
                                        </p:tgtEl>
                                        <p:attrNameLst>
                                          <p:attrName>style.visibility</p:attrName>
                                        </p:attrNameLst>
                                      </p:cBhvr>
                                      <p:to>
                                        <p:strVal val="visible"/>
                                      </p:to>
                                    </p:set>
                                    <p:animEffect transition="in" filter="fade">
                                      <p:cBhvr>
                                        <p:cTn id="118" dur="1000"/>
                                        <p:tgtEl>
                                          <p:spTgt spid="495"/>
                                        </p:tgtEl>
                                      </p:cBhvr>
                                    </p:animEffect>
                                  </p:childTnLst>
                                </p:cTn>
                              </p:par>
                              <p:par>
                                <p:cTn id="119" presetID="10" presetClass="entr" presetSubtype="0" fill="hold" nodeType="withEffect">
                                  <p:stCondLst>
                                    <p:cond delay="0"/>
                                  </p:stCondLst>
                                  <p:childTnLst>
                                    <p:set>
                                      <p:cBhvr>
                                        <p:cTn id="120" dur="1" fill="hold">
                                          <p:stCondLst>
                                            <p:cond delay="0"/>
                                          </p:stCondLst>
                                        </p:cTn>
                                        <p:tgtEl>
                                          <p:spTgt spid="496"/>
                                        </p:tgtEl>
                                        <p:attrNameLst>
                                          <p:attrName>style.visibility</p:attrName>
                                        </p:attrNameLst>
                                      </p:cBhvr>
                                      <p:to>
                                        <p:strVal val="visible"/>
                                      </p:to>
                                    </p:set>
                                    <p:animEffect transition="in" filter="fade">
                                      <p:cBhvr>
                                        <p:cTn id="121" dur="1000"/>
                                        <p:tgtEl>
                                          <p:spTgt spid="496"/>
                                        </p:tgtEl>
                                      </p:cBhvr>
                                    </p:animEffect>
                                  </p:childTnLst>
                                </p:cTn>
                              </p:par>
                              <p:par>
                                <p:cTn id="122" presetID="10" presetClass="entr" presetSubtype="0" fill="hold" nodeType="withEffect">
                                  <p:stCondLst>
                                    <p:cond delay="0"/>
                                  </p:stCondLst>
                                  <p:childTnLst>
                                    <p:set>
                                      <p:cBhvr>
                                        <p:cTn id="123" dur="1" fill="hold">
                                          <p:stCondLst>
                                            <p:cond delay="0"/>
                                          </p:stCondLst>
                                        </p:cTn>
                                        <p:tgtEl>
                                          <p:spTgt spid="497"/>
                                        </p:tgtEl>
                                        <p:attrNameLst>
                                          <p:attrName>style.visibility</p:attrName>
                                        </p:attrNameLst>
                                      </p:cBhvr>
                                      <p:to>
                                        <p:strVal val="visible"/>
                                      </p:to>
                                    </p:set>
                                    <p:animEffect transition="in" filter="fade">
                                      <p:cBhvr>
                                        <p:cTn id="124" dur="1000"/>
                                        <p:tgtEl>
                                          <p:spTgt spid="497"/>
                                        </p:tgtEl>
                                      </p:cBhvr>
                                    </p:animEffect>
                                  </p:childTnLst>
                                </p:cTn>
                              </p:par>
                              <p:par>
                                <p:cTn id="125" presetID="10" presetClass="entr" presetSubtype="0" fill="hold" nodeType="withEffect">
                                  <p:stCondLst>
                                    <p:cond delay="0"/>
                                  </p:stCondLst>
                                  <p:childTnLst>
                                    <p:set>
                                      <p:cBhvr>
                                        <p:cTn id="126" dur="1" fill="hold">
                                          <p:stCondLst>
                                            <p:cond delay="0"/>
                                          </p:stCondLst>
                                        </p:cTn>
                                        <p:tgtEl>
                                          <p:spTgt spid="498"/>
                                        </p:tgtEl>
                                        <p:attrNameLst>
                                          <p:attrName>style.visibility</p:attrName>
                                        </p:attrNameLst>
                                      </p:cBhvr>
                                      <p:to>
                                        <p:strVal val="visible"/>
                                      </p:to>
                                    </p:set>
                                    <p:animEffect transition="in" filter="fade">
                                      <p:cBhvr>
                                        <p:cTn id="127" dur="1000"/>
                                        <p:tgtEl>
                                          <p:spTgt spid="49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87"/>
                                        </p:tgtEl>
                                        <p:attrNameLst>
                                          <p:attrName>style.visibility</p:attrName>
                                        </p:attrNameLst>
                                      </p:cBhvr>
                                      <p:to>
                                        <p:strVal val="visible"/>
                                      </p:to>
                                    </p:set>
                                    <p:animEffect transition="in" filter="fade">
                                      <p:cBhvr>
                                        <p:cTn id="132" dur="1000"/>
                                        <p:tgtEl>
                                          <p:spTgt spid="487"/>
                                        </p:tgtEl>
                                      </p:cBhvr>
                                    </p:animEffect>
                                  </p:childTnLst>
                                </p:cTn>
                              </p:par>
                              <p:par>
                                <p:cTn id="133" presetID="10" presetClass="entr" presetSubtype="0" fill="hold" nodeType="withEffect">
                                  <p:stCondLst>
                                    <p:cond delay="0"/>
                                  </p:stCondLst>
                                  <p:childTnLst>
                                    <p:set>
                                      <p:cBhvr>
                                        <p:cTn id="134" dur="1" fill="hold">
                                          <p:stCondLst>
                                            <p:cond delay="0"/>
                                          </p:stCondLst>
                                        </p:cTn>
                                        <p:tgtEl>
                                          <p:spTgt spid="523"/>
                                        </p:tgtEl>
                                        <p:attrNameLst>
                                          <p:attrName>style.visibility</p:attrName>
                                        </p:attrNameLst>
                                      </p:cBhvr>
                                      <p:to>
                                        <p:strVal val="visible"/>
                                      </p:to>
                                    </p:set>
                                    <p:animEffect transition="in" filter="fade">
                                      <p:cBhvr>
                                        <p:cTn id="135" dur="1000"/>
                                        <p:tgtEl>
                                          <p:spTgt spid="52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1000"/>
                                        <p:tgtEl>
                                          <p:spTgt spid="488"/>
                                        </p:tgtEl>
                                      </p:cBhvr>
                                    </p:animEffect>
                                  </p:childTnLst>
                                </p:cTn>
                              </p:par>
                              <p:par>
                                <p:cTn id="141" presetID="10" presetClass="entr" presetSubtype="0" fill="hold" nodeType="withEffect">
                                  <p:stCondLst>
                                    <p:cond delay="0"/>
                                  </p:stCondLst>
                                  <p:childTnLst>
                                    <p:set>
                                      <p:cBhvr>
                                        <p:cTn id="142" dur="1" fill="hold">
                                          <p:stCondLst>
                                            <p:cond delay="0"/>
                                          </p:stCondLst>
                                        </p:cTn>
                                        <p:tgtEl>
                                          <p:spTgt spid="499"/>
                                        </p:tgtEl>
                                        <p:attrNameLst>
                                          <p:attrName>style.visibility</p:attrName>
                                        </p:attrNameLst>
                                      </p:cBhvr>
                                      <p:to>
                                        <p:strVal val="visible"/>
                                      </p:to>
                                    </p:set>
                                    <p:animEffect transition="in" filter="fade">
                                      <p:cBhvr>
                                        <p:cTn id="143" dur="1000"/>
                                        <p:tgtEl>
                                          <p:spTgt spid="499"/>
                                        </p:tgtEl>
                                      </p:cBhvr>
                                    </p:animEffect>
                                  </p:childTnLst>
                                </p:cTn>
                              </p:par>
                              <p:par>
                                <p:cTn id="144" presetID="10" presetClass="entr" presetSubtype="0" fill="hold" nodeType="withEffect">
                                  <p:stCondLst>
                                    <p:cond delay="0"/>
                                  </p:stCondLst>
                                  <p:childTnLst>
                                    <p:set>
                                      <p:cBhvr>
                                        <p:cTn id="145" dur="1" fill="hold">
                                          <p:stCondLst>
                                            <p:cond delay="0"/>
                                          </p:stCondLst>
                                        </p:cTn>
                                        <p:tgtEl>
                                          <p:spTgt spid="500"/>
                                        </p:tgtEl>
                                        <p:attrNameLst>
                                          <p:attrName>style.visibility</p:attrName>
                                        </p:attrNameLst>
                                      </p:cBhvr>
                                      <p:to>
                                        <p:strVal val="visible"/>
                                      </p:to>
                                    </p:set>
                                    <p:animEffect transition="in" filter="fade">
                                      <p:cBhvr>
                                        <p:cTn id="146" dur="1000"/>
                                        <p:tgtEl>
                                          <p:spTgt spid="500"/>
                                        </p:tgtEl>
                                      </p:cBhvr>
                                    </p:animEffect>
                                  </p:childTnLst>
                                </p:cTn>
                              </p:par>
                              <p:par>
                                <p:cTn id="147" presetID="10" presetClass="entr" presetSubtype="0" fill="hold" nodeType="withEffect">
                                  <p:stCondLst>
                                    <p:cond delay="0"/>
                                  </p:stCondLst>
                                  <p:childTnLst>
                                    <p:set>
                                      <p:cBhvr>
                                        <p:cTn id="148" dur="1" fill="hold">
                                          <p:stCondLst>
                                            <p:cond delay="0"/>
                                          </p:stCondLst>
                                        </p:cTn>
                                        <p:tgtEl>
                                          <p:spTgt spid="501"/>
                                        </p:tgtEl>
                                        <p:attrNameLst>
                                          <p:attrName>style.visibility</p:attrName>
                                        </p:attrNameLst>
                                      </p:cBhvr>
                                      <p:to>
                                        <p:strVal val="visible"/>
                                      </p:to>
                                    </p:set>
                                    <p:animEffect transition="in" filter="fade">
                                      <p:cBhvr>
                                        <p:cTn id="149" dur="1000"/>
                                        <p:tgtEl>
                                          <p:spTgt spid="501"/>
                                        </p:tgtEl>
                                      </p:cBhvr>
                                    </p:animEffect>
                                  </p:childTnLst>
                                </p:cTn>
                              </p:par>
                              <p:par>
                                <p:cTn id="150" presetID="10" presetClass="entr" presetSubtype="0" fill="hold" nodeType="withEffect">
                                  <p:stCondLst>
                                    <p:cond delay="0"/>
                                  </p:stCondLst>
                                  <p:childTnLst>
                                    <p:set>
                                      <p:cBhvr>
                                        <p:cTn id="151" dur="1" fill="hold">
                                          <p:stCondLst>
                                            <p:cond delay="0"/>
                                          </p:stCondLst>
                                        </p:cTn>
                                        <p:tgtEl>
                                          <p:spTgt spid="502"/>
                                        </p:tgtEl>
                                        <p:attrNameLst>
                                          <p:attrName>style.visibility</p:attrName>
                                        </p:attrNameLst>
                                      </p:cBhvr>
                                      <p:to>
                                        <p:strVal val="visible"/>
                                      </p:to>
                                    </p:set>
                                    <p:animEffect transition="in" filter="fade">
                                      <p:cBhvr>
                                        <p:cTn id="152" dur="1000"/>
                                        <p:tgtEl>
                                          <p:spTgt spid="50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489"/>
                                        </p:tgtEl>
                                        <p:attrNameLst>
                                          <p:attrName>style.visibility</p:attrName>
                                        </p:attrNameLst>
                                      </p:cBhvr>
                                      <p:to>
                                        <p:strVal val="visible"/>
                                      </p:to>
                                    </p:set>
                                    <p:animEffect transition="in" filter="fade">
                                      <p:cBhvr>
                                        <p:cTn id="157" dur="1000"/>
                                        <p:tgtEl>
                                          <p:spTgt spid="489"/>
                                        </p:tgtEl>
                                      </p:cBhvr>
                                    </p:animEffect>
                                  </p:childTnLst>
                                </p:cTn>
                              </p:par>
                              <p:par>
                                <p:cTn id="158" presetID="10" presetClass="entr" presetSubtype="0" fill="hold" nodeType="withEffect">
                                  <p:stCondLst>
                                    <p:cond delay="0"/>
                                  </p:stCondLst>
                                  <p:childTnLst>
                                    <p:set>
                                      <p:cBhvr>
                                        <p:cTn id="159" dur="1" fill="hold">
                                          <p:stCondLst>
                                            <p:cond delay="0"/>
                                          </p:stCondLst>
                                        </p:cTn>
                                        <p:tgtEl>
                                          <p:spTgt spid="503"/>
                                        </p:tgtEl>
                                        <p:attrNameLst>
                                          <p:attrName>style.visibility</p:attrName>
                                        </p:attrNameLst>
                                      </p:cBhvr>
                                      <p:to>
                                        <p:strVal val="visible"/>
                                      </p:to>
                                    </p:set>
                                    <p:animEffect transition="in" filter="fade">
                                      <p:cBhvr>
                                        <p:cTn id="160" dur="1000"/>
                                        <p:tgtEl>
                                          <p:spTgt spid="503"/>
                                        </p:tgtEl>
                                      </p:cBhvr>
                                    </p:animEffect>
                                  </p:childTnLst>
                                </p:cTn>
                              </p:par>
                              <p:par>
                                <p:cTn id="161" presetID="10" presetClass="entr" presetSubtype="0" fill="hold" nodeType="withEffect">
                                  <p:stCondLst>
                                    <p:cond delay="0"/>
                                  </p:stCondLst>
                                  <p:childTnLst>
                                    <p:set>
                                      <p:cBhvr>
                                        <p:cTn id="162" dur="1" fill="hold">
                                          <p:stCondLst>
                                            <p:cond delay="0"/>
                                          </p:stCondLst>
                                        </p:cTn>
                                        <p:tgtEl>
                                          <p:spTgt spid="504"/>
                                        </p:tgtEl>
                                        <p:attrNameLst>
                                          <p:attrName>style.visibility</p:attrName>
                                        </p:attrNameLst>
                                      </p:cBhvr>
                                      <p:to>
                                        <p:strVal val="visible"/>
                                      </p:to>
                                    </p:set>
                                    <p:animEffect transition="in" filter="fade">
                                      <p:cBhvr>
                                        <p:cTn id="163" dur="1000"/>
                                        <p:tgtEl>
                                          <p:spTgt spid="504"/>
                                        </p:tgtEl>
                                      </p:cBhvr>
                                    </p:animEffect>
                                  </p:childTnLst>
                                </p:cTn>
                              </p:par>
                              <p:par>
                                <p:cTn id="164" presetID="10" presetClass="entr" presetSubtype="0" fill="hold" nodeType="withEffect">
                                  <p:stCondLst>
                                    <p:cond delay="0"/>
                                  </p:stCondLst>
                                  <p:childTnLst>
                                    <p:set>
                                      <p:cBhvr>
                                        <p:cTn id="165" dur="1" fill="hold">
                                          <p:stCondLst>
                                            <p:cond delay="0"/>
                                          </p:stCondLst>
                                        </p:cTn>
                                        <p:tgtEl>
                                          <p:spTgt spid="505"/>
                                        </p:tgtEl>
                                        <p:attrNameLst>
                                          <p:attrName>style.visibility</p:attrName>
                                        </p:attrNameLst>
                                      </p:cBhvr>
                                      <p:to>
                                        <p:strVal val="visible"/>
                                      </p:to>
                                    </p:set>
                                    <p:animEffect transition="in" filter="fade">
                                      <p:cBhvr>
                                        <p:cTn id="166" dur="1000"/>
                                        <p:tgtEl>
                                          <p:spTgt spid="505"/>
                                        </p:tgtEl>
                                      </p:cBhvr>
                                    </p:animEffect>
                                  </p:childTnLst>
                                </p:cTn>
                              </p:par>
                              <p:par>
                                <p:cTn id="167" presetID="10" presetClass="entr" presetSubtype="0" fill="hold" nodeType="withEffect">
                                  <p:stCondLst>
                                    <p:cond delay="0"/>
                                  </p:stCondLst>
                                  <p:childTnLst>
                                    <p:set>
                                      <p:cBhvr>
                                        <p:cTn id="168" dur="1" fill="hold">
                                          <p:stCondLst>
                                            <p:cond delay="0"/>
                                          </p:stCondLst>
                                        </p:cTn>
                                        <p:tgtEl>
                                          <p:spTgt spid="506"/>
                                        </p:tgtEl>
                                        <p:attrNameLst>
                                          <p:attrName>style.visibility</p:attrName>
                                        </p:attrNameLst>
                                      </p:cBhvr>
                                      <p:to>
                                        <p:strVal val="visible"/>
                                      </p:to>
                                    </p:set>
                                    <p:animEffect transition="in" filter="fade">
                                      <p:cBhvr>
                                        <p:cTn id="169" dur="1000"/>
                                        <p:tgtEl>
                                          <p:spTgt spid="506"/>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nodeType="clickEffect">
                                  <p:stCondLst>
                                    <p:cond delay="0"/>
                                  </p:stCondLst>
                                  <p:childTnLst>
                                    <p:set>
                                      <p:cBhvr>
                                        <p:cTn id="173" dur="1" fill="hold">
                                          <p:stCondLst>
                                            <p:cond delay="0"/>
                                          </p:stCondLst>
                                        </p:cTn>
                                        <p:tgtEl>
                                          <p:spTgt spid="490"/>
                                        </p:tgtEl>
                                        <p:attrNameLst>
                                          <p:attrName>style.visibility</p:attrName>
                                        </p:attrNameLst>
                                      </p:cBhvr>
                                      <p:to>
                                        <p:strVal val="visible"/>
                                      </p:to>
                                    </p:set>
                                    <p:animEffect transition="in" filter="fade">
                                      <p:cBhvr>
                                        <p:cTn id="174" dur="1000"/>
                                        <p:tgtEl>
                                          <p:spTgt spid="490"/>
                                        </p:tgtEl>
                                      </p:cBhvr>
                                    </p:animEffect>
                                  </p:childTnLst>
                                </p:cTn>
                              </p:par>
                              <p:par>
                                <p:cTn id="175" presetID="10" presetClass="entr" presetSubtype="0" fill="hold" nodeType="withEffect">
                                  <p:stCondLst>
                                    <p:cond delay="0"/>
                                  </p:stCondLst>
                                  <p:childTnLst>
                                    <p:set>
                                      <p:cBhvr>
                                        <p:cTn id="176" dur="1" fill="hold">
                                          <p:stCondLst>
                                            <p:cond delay="0"/>
                                          </p:stCondLst>
                                        </p:cTn>
                                        <p:tgtEl>
                                          <p:spTgt spid="507"/>
                                        </p:tgtEl>
                                        <p:attrNameLst>
                                          <p:attrName>style.visibility</p:attrName>
                                        </p:attrNameLst>
                                      </p:cBhvr>
                                      <p:to>
                                        <p:strVal val="visible"/>
                                      </p:to>
                                    </p:set>
                                    <p:animEffect transition="in" filter="fade">
                                      <p:cBhvr>
                                        <p:cTn id="177" dur="1000"/>
                                        <p:tgtEl>
                                          <p:spTgt spid="507"/>
                                        </p:tgtEl>
                                      </p:cBhvr>
                                    </p:animEffect>
                                  </p:childTnLst>
                                </p:cTn>
                              </p:par>
                              <p:par>
                                <p:cTn id="178" presetID="10" presetClass="entr" presetSubtype="0" fill="hold" nodeType="withEffect">
                                  <p:stCondLst>
                                    <p:cond delay="0"/>
                                  </p:stCondLst>
                                  <p:childTnLst>
                                    <p:set>
                                      <p:cBhvr>
                                        <p:cTn id="179" dur="1" fill="hold">
                                          <p:stCondLst>
                                            <p:cond delay="0"/>
                                          </p:stCondLst>
                                        </p:cTn>
                                        <p:tgtEl>
                                          <p:spTgt spid="508"/>
                                        </p:tgtEl>
                                        <p:attrNameLst>
                                          <p:attrName>style.visibility</p:attrName>
                                        </p:attrNameLst>
                                      </p:cBhvr>
                                      <p:to>
                                        <p:strVal val="visible"/>
                                      </p:to>
                                    </p:set>
                                    <p:animEffect transition="in" filter="fade">
                                      <p:cBhvr>
                                        <p:cTn id="180" dur="1000"/>
                                        <p:tgtEl>
                                          <p:spTgt spid="508"/>
                                        </p:tgtEl>
                                      </p:cBhvr>
                                    </p:animEffect>
                                  </p:childTnLst>
                                </p:cTn>
                              </p:par>
                              <p:par>
                                <p:cTn id="181" presetID="10" presetClass="entr" presetSubtype="0" fill="hold" nodeType="withEffect">
                                  <p:stCondLst>
                                    <p:cond delay="0"/>
                                  </p:stCondLst>
                                  <p:childTnLst>
                                    <p:set>
                                      <p:cBhvr>
                                        <p:cTn id="182" dur="1" fill="hold">
                                          <p:stCondLst>
                                            <p:cond delay="0"/>
                                          </p:stCondLst>
                                        </p:cTn>
                                        <p:tgtEl>
                                          <p:spTgt spid="509"/>
                                        </p:tgtEl>
                                        <p:attrNameLst>
                                          <p:attrName>style.visibility</p:attrName>
                                        </p:attrNameLst>
                                      </p:cBhvr>
                                      <p:to>
                                        <p:strVal val="visible"/>
                                      </p:to>
                                    </p:set>
                                    <p:animEffect transition="in" filter="fade">
                                      <p:cBhvr>
                                        <p:cTn id="183" dur="1000"/>
                                        <p:tgtEl>
                                          <p:spTgt spid="509"/>
                                        </p:tgtEl>
                                      </p:cBhvr>
                                    </p:animEffect>
                                  </p:childTnLst>
                                </p:cTn>
                              </p:par>
                              <p:par>
                                <p:cTn id="184" presetID="10" presetClass="entr" presetSubtype="0" fill="hold" nodeType="withEffect">
                                  <p:stCondLst>
                                    <p:cond delay="0"/>
                                  </p:stCondLst>
                                  <p:childTnLst>
                                    <p:set>
                                      <p:cBhvr>
                                        <p:cTn id="185" dur="1" fill="hold">
                                          <p:stCondLst>
                                            <p:cond delay="0"/>
                                          </p:stCondLst>
                                        </p:cTn>
                                        <p:tgtEl>
                                          <p:spTgt spid="510"/>
                                        </p:tgtEl>
                                        <p:attrNameLst>
                                          <p:attrName>style.visibility</p:attrName>
                                        </p:attrNameLst>
                                      </p:cBhvr>
                                      <p:to>
                                        <p:strVal val="visible"/>
                                      </p:to>
                                    </p:set>
                                    <p:animEffect transition="in" filter="fade">
                                      <p:cBhvr>
                                        <p:cTn id="186" dur="10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RDD Q&amp;A</a:t>
            </a:r>
            <a:endParaRPr/>
          </a:p>
        </p:txBody>
      </p:sp>
      <p:sp>
        <p:nvSpPr>
          <p:cNvPr id="529" name="Google Shape;529;p46"/>
          <p:cNvSpPr txBox="1">
            <a:spLocks noGrp="1"/>
          </p:cNvSpPr>
          <p:nvPr>
            <p:ph type="body" idx="1"/>
          </p:nvPr>
        </p:nvSpPr>
        <p:spPr>
          <a:xfrm>
            <a:off x="311700" y="1266325"/>
            <a:ext cx="85206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783F04"/>
                </a:solidFill>
              </a:rPr>
              <a:t>Q1. Why do we need to create multiple RDDs. Why can’t we update existing RDD?</a:t>
            </a:r>
            <a:endParaRPr sz="1200">
              <a:solidFill>
                <a:srgbClr val="783F04"/>
              </a:solidFill>
            </a:endParaRPr>
          </a:p>
          <a:p>
            <a:pPr marL="0" lvl="0" indent="0" algn="l" rtl="0">
              <a:spcBef>
                <a:spcPts val="1600"/>
              </a:spcBef>
              <a:spcAft>
                <a:spcPts val="0"/>
              </a:spcAft>
              <a:buNone/>
            </a:pPr>
            <a:r>
              <a:rPr lang="en-GB" sz="1200"/>
              <a:t>RDDs are immutable, once created they can not be modified. To update the RDD, reconstruct it or create another RDD to transform it. Also, RDDs do not contain the data, and computation happens only when you need the final output (when you call the </a:t>
            </a:r>
            <a:r>
              <a:rPr lang="en-GB" sz="1200" b="1">
                <a:solidFill>
                  <a:srgbClr val="38761D"/>
                </a:solidFill>
              </a:rPr>
              <a:t>action</a:t>
            </a:r>
            <a:r>
              <a:rPr lang="en-GB" sz="1200" b="1"/>
              <a:t> </a:t>
            </a:r>
            <a:r>
              <a:rPr lang="en-GB" sz="1200">
                <a:solidFill>
                  <a:srgbClr val="FF00FF"/>
                </a:solidFill>
              </a:rPr>
              <a:t>[more to be discussed later]</a:t>
            </a:r>
            <a:r>
              <a:rPr lang="en-GB" sz="1200"/>
              <a:t>), so reconstructing an RDD before the trigger has no performance penalty. Also, Spark performs optimisation to compact operations together, many a times, adding extra transformation (not involving shuffle) also does not impact the performance.</a:t>
            </a:r>
            <a:endParaRPr sz="1200"/>
          </a:p>
          <a:p>
            <a:pPr marL="0" lvl="0" indent="0" algn="l" rtl="0">
              <a:spcBef>
                <a:spcPts val="1600"/>
              </a:spcBef>
              <a:spcAft>
                <a:spcPts val="0"/>
              </a:spcAft>
              <a:buNone/>
            </a:pPr>
            <a:r>
              <a:rPr lang="en-GB" sz="1200">
                <a:solidFill>
                  <a:srgbClr val="783F04"/>
                </a:solidFill>
              </a:rPr>
              <a:t>Q2. If multiple RDDs are created, one corresponding to each transformation, wouldn’t the data be duplicated across each RDD?</a:t>
            </a:r>
            <a:endParaRPr sz="1200">
              <a:solidFill>
                <a:srgbClr val="783F04"/>
              </a:solidFill>
            </a:endParaRPr>
          </a:p>
          <a:p>
            <a:pPr marL="0" lvl="0" indent="0" algn="l" rtl="0">
              <a:spcBef>
                <a:spcPts val="1600"/>
              </a:spcBef>
              <a:spcAft>
                <a:spcPts val="1600"/>
              </a:spcAft>
              <a:buNone/>
            </a:pPr>
            <a:r>
              <a:rPr lang="en-GB" sz="1200"/>
              <a:t>RDDs do not contain the data, rather they maintain the pointer to the actual data (for the RDD reading from the source) or the information about what transformation to perform on the parent RDD. The RDD lineage maintains the information about what transformation data will undergo when </a:t>
            </a:r>
            <a:r>
              <a:rPr lang="en-GB" sz="1200" b="1">
                <a:solidFill>
                  <a:srgbClr val="38761D"/>
                </a:solidFill>
              </a:rPr>
              <a:t>action</a:t>
            </a:r>
            <a:r>
              <a:rPr lang="en-GB" sz="1200" b="1"/>
              <a:t> </a:t>
            </a:r>
            <a:r>
              <a:rPr lang="en-GB" sz="1200">
                <a:solidFill>
                  <a:srgbClr val="FF00FF"/>
                </a:solidFill>
              </a:rPr>
              <a:t>[more to be discussed later]</a:t>
            </a:r>
            <a:r>
              <a:rPr lang="en-GB" sz="1200"/>
              <a:t> is called. When the user wants the final output, pipeline (lineage) of the RDD is triggered and data is processed on the fly. So, intermediate output may be produced, but they will be temporary and the entire data of the source won’t be duplicated.</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 calcmode="lin" valueType="num">
                                      <p:cBhvr additive="base">
                                        <p:cTn id="7" dur="1000"/>
                                        <p:tgtEl>
                                          <p:spTgt spid="529">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529">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29">
                                            <p:txEl>
                                              <p:pRg st="1" end="1"/>
                                            </p:txEl>
                                          </p:spTgt>
                                        </p:tgtEl>
                                        <p:attrNameLst>
                                          <p:attrName>style.visibility</p:attrName>
                                        </p:attrNameLst>
                                      </p:cBhvr>
                                      <p:to>
                                        <p:strVal val="visible"/>
                                      </p:to>
                                    </p:set>
                                    <p:anim calcmode="lin" valueType="num">
                                      <p:cBhvr additive="base">
                                        <p:cTn id="13" dur="1000"/>
                                        <p:tgtEl>
                                          <p:spTgt spid="529">
                                            <p:txEl>
                                              <p:pRg st="1" end="1"/>
                                            </p:txEl>
                                          </p:spTgt>
                                        </p:tgtEl>
                                        <p:attrNameLst>
                                          <p:attrName>ppt_w</p:attrName>
                                        </p:attrNameLst>
                                      </p:cBhvr>
                                      <p:tavLst>
                                        <p:tav tm="0">
                                          <p:val>
                                            <p:strVal val="0"/>
                                          </p:val>
                                        </p:tav>
                                        <p:tav tm="100000">
                                          <p:val>
                                            <p:strVal val="#ppt_w"/>
                                          </p:val>
                                        </p:tav>
                                      </p:tavLst>
                                    </p:anim>
                                    <p:anim calcmode="lin" valueType="num">
                                      <p:cBhvr additive="base">
                                        <p:cTn id="14" dur="1000"/>
                                        <p:tgtEl>
                                          <p:spTgt spid="529">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529">
                                            <p:txEl>
                                              <p:pRg st="2" end="2"/>
                                            </p:txEl>
                                          </p:spTgt>
                                        </p:tgtEl>
                                        <p:attrNameLst>
                                          <p:attrName>style.visibility</p:attrName>
                                        </p:attrNameLst>
                                      </p:cBhvr>
                                      <p:to>
                                        <p:strVal val="visible"/>
                                      </p:to>
                                    </p:set>
                                    <p:anim calcmode="lin" valueType="num">
                                      <p:cBhvr additive="base">
                                        <p:cTn id="19" dur="1000"/>
                                        <p:tgtEl>
                                          <p:spTgt spid="529">
                                            <p:txEl>
                                              <p:pRg st="2" end="2"/>
                                            </p:txEl>
                                          </p:spTgt>
                                        </p:tgtEl>
                                        <p:attrNameLst>
                                          <p:attrName>ppt_w</p:attrName>
                                        </p:attrNameLst>
                                      </p:cBhvr>
                                      <p:tavLst>
                                        <p:tav tm="0">
                                          <p:val>
                                            <p:strVal val="0"/>
                                          </p:val>
                                        </p:tav>
                                        <p:tav tm="100000">
                                          <p:val>
                                            <p:strVal val="#ppt_w"/>
                                          </p:val>
                                        </p:tav>
                                      </p:tavLst>
                                    </p:anim>
                                    <p:anim calcmode="lin" valueType="num">
                                      <p:cBhvr additive="base">
                                        <p:cTn id="20" dur="1000"/>
                                        <p:tgtEl>
                                          <p:spTgt spid="529">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29">
                                            <p:txEl>
                                              <p:pRg st="3" end="3"/>
                                            </p:txEl>
                                          </p:spTgt>
                                        </p:tgtEl>
                                        <p:attrNameLst>
                                          <p:attrName>style.visibility</p:attrName>
                                        </p:attrNameLst>
                                      </p:cBhvr>
                                      <p:to>
                                        <p:strVal val="visible"/>
                                      </p:to>
                                    </p:set>
                                    <p:anim calcmode="lin" valueType="num">
                                      <p:cBhvr additive="base">
                                        <p:cTn id="25" dur="1000"/>
                                        <p:tgtEl>
                                          <p:spTgt spid="529">
                                            <p:txEl>
                                              <p:pRg st="3" end="3"/>
                                            </p:txEl>
                                          </p:spTgt>
                                        </p:tgtEl>
                                        <p:attrNameLst>
                                          <p:attrName>ppt_w</p:attrName>
                                        </p:attrNameLst>
                                      </p:cBhvr>
                                      <p:tavLst>
                                        <p:tav tm="0">
                                          <p:val>
                                            <p:strVal val="0"/>
                                          </p:val>
                                        </p:tav>
                                        <p:tav tm="100000">
                                          <p:val>
                                            <p:strVal val="#ppt_w"/>
                                          </p:val>
                                        </p:tav>
                                      </p:tavLst>
                                    </p:anim>
                                    <p:anim calcmode="lin" valueType="num">
                                      <p:cBhvr additive="base">
                                        <p:cTn id="26" dur="1000"/>
                                        <p:tgtEl>
                                          <p:spTgt spid="529">
                                            <p:txEl>
                                              <p:pRg st="3" end="3"/>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7"/>
          <p:cNvSpPr txBox="1">
            <a:spLocks noGrp="1"/>
          </p:cNvSpPr>
          <p:nvPr>
            <p:ph type="body" idx="1"/>
          </p:nvPr>
        </p:nvSpPr>
        <p:spPr>
          <a:xfrm>
            <a:off x="311700" y="1266325"/>
            <a:ext cx="8520600" cy="37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783F04"/>
                </a:solidFill>
              </a:rPr>
              <a:t>Q3. What does </a:t>
            </a:r>
            <a:r>
              <a:rPr lang="en-GB" sz="1200" b="1">
                <a:solidFill>
                  <a:srgbClr val="9900FF"/>
                </a:solidFill>
              </a:rPr>
              <a:t>resilience</a:t>
            </a:r>
            <a:r>
              <a:rPr lang="en-GB" sz="1200">
                <a:solidFill>
                  <a:srgbClr val="783F04"/>
                </a:solidFill>
              </a:rPr>
              <a:t> mean in RDD?</a:t>
            </a:r>
            <a:endParaRPr sz="1200">
              <a:solidFill>
                <a:srgbClr val="783F04"/>
              </a:solidFill>
            </a:endParaRPr>
          </a:p>
          <a:p>
            <a:pPr marL="0" lvl="0" indent="0" algn="l" rtl="0">
              <a:spcBef>
                <a:spcPts val="1600"/>
              </a:spcBef>
              <a:spcAft>
                <a:spcPts val="0"/>
              </a:spcAft>
              <a:buNone/>
            </a:pPr>
            <a:r>
              <a:rPr lang="en-GB" sz="1200"/>
              <a:t>Each partition is processed in parallel and one of the process fails, it is automatically restarted (for the configured number of times). Also, only the portion of the data that process was supposed to read will be scanned and the entire source won’t be re-read. The lineage is traced back and not all the parent RDDs are recomputed, only the partitions of the parent RDD which had any role in creating the failed partition of the child RDD are recomputed. So, failure while processing a partition is handled transparently without user even noticing it on high level.</a:t>
            </a:r>
            <a:endParaRPr sz="1200"/>
          </a:p>
          <a:p>
            <a:pPr marL="0" lvl="0" indent="0" algn="l" rtl="0">
              <a:spcBef>
                <a:spcPts val="1600"/>
              </a:spcBef>
              <a:spcAft>
                <a:spcPts val="0"/>
              </a:spcAft>
              <a:buNone/>
            </a:pPr>
            <a:r>
              <a:rPr lang="en-GB" sz="1200">
                <a:solidFill>
                  <a:srgbClr val="783F04"/>
                </a:solidFill>
              </a:rPr>
              <a:t>Q4. What is benefit of being </a:t>
            </a:r>
            <a:r>
              <a:rPr lang="en-GB" sz="1200" b="1">
                <a:solidFill>
                  <a:srgbClr val="9900FF"/>
                </a:solidFill>
              </a:rPr>
              <a:t>distributed</a:t>
            </a:r>
            <a:r>
              <a:rPr lang="en-GB" sz="1200">
                <a:solidFill>
                  <a:srgbClr val="783F04"/>
                </a:solidFill>
              </a:rPr>
              <a:t> for an RDD?</a:t>
            </a:r>
            <a:endParaRPr sz="1200">
              <a:solidFill>
                <a:srgbClr val="783F04"/>
              </a:solidFill>
            </a:endParaRPr>
          </a:p>
          <a:p>
            <a:pPr marL="0" lvl="0" indent="0" algn="l" rtl="0">
              <a:spcBef>
                <a:spcPts val="1600"/>
              </a:spcBef>
              <a:spcAft>
                <a:spcPts val="1600"/>
              </a:spcAft>
              <a:buNone/>
            </a:pPr>
            <a:r>
              <a:rPr lang="en-GB" sz="1200"/>
              <a:t>Each partition is processed in parallel and one of the process fails. For each partition, one </a:t>
            </a:r>
            <a:r>
              <a:rPr lang="en-GB" sz="1200" b="1">
                <a:solidFill>
                  <a:srgbClr val="38761D"/>
                </a:solidFill>
              </a:rPr>
              <a:t>task</a:t>
            </a:r>
            <a:r>
              <a:rPr lang="en-GB" sz="1200"/>
              <a:t> </a:t>
            </a:r>
            <a:r>
              <a:rPr lang="en-GB" sz="1200">
                <a:solidFill>
                  <a:srgbClr val="FF00FF"/>
                </a:solidFill>
              </a:rPr>
              <a:t>[more to be discussed later]</a:t>
            </a:r>
            <a:r>
              <a:rPr lang="en-GB" sz="1200"/>
              <a:t> is executed by </a:t>
            </a:r>
            <a:r>
              <a:rPr lang="en-GB" sz="1200" b="1">
                <a:solidFill>
                  <a:srgbClr val="38761D"/>
                </a:solidFill>
              </a:rPr>
              <a:t>executor </a:t>
            </a:r>
            <a:r>
              <a:rPr lang="en-GB" sz="1200">
                <a:solidFill>
                  <a:srgbClr val="FF00FF"/>
                </a:solidFill>
              </a:rPr>
              <a:t>[more to be discussed later]</a:t>
            </a:r>
            <a:r>
              <a:rPr lang="en-GB" sz="1200"/>
              <a:t> (a process running on the worker machines). These tasks can be spread across multiple machines of the cluster. Hence, being distributed helps getting the results of data analysis faster or meeting the timelines when performing heavy-weight data analysis by scaling out the cluster.</a:t>
            </a:r>
            <a:endParaRPr sz="1200"/>
          </a:p>
        </p:txBody>
      </p:sp>
      <p:sp>
        <p:nvSpPr>
          <p:cNvPr id="535" name="Google Shape;535;p4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RDD Q&amp;A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34">
                                            <p:txEl>
                                              <p:pRg st="0" end="0"/>
                                            </p:txEl>
                                          </p:spTgt>
                                        </p:tgtEl>
                                        <p:attrNameLst>
                                          <p:attrName>style.visibility</p:attrName>
                                        </p:attrNameLst>
                                      </p:cBhvr>
                                      <p:to>
                                        <p:strVal val="visible"/>
                                      </p:to>
                                    </p:set>
                                    <p:anim calcmode="lin" valueType="num">
                                      <p:cBhvr additive="base">
                                        <p:cTn id="7" dur="1000"/>
                                        <p:tgtEl>
                                          <p:spTgt spid="534">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534">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34">
                                            <p:txEl>
                                              <p:pRg st="1" end="1"/>
                                            </p:txEl>
                                          </p:spTgt>
                                        </p:tgtEl>
                                        <p:attrNameLst>
                                          <p:attrName>style.visibility</p:attrName>
                                        </p:attrNameLst>
                                      </p:cBhvr>
                                      <p:to>
                                        <p:strVal val="visible"/>
                                      </p:to>
                                    </p:set>
                                    <p:anim calcmode="lin" valueType="num">
                                      <p:cBhvr additive="base">
                                        <p:cTn id="13" dur="1000"/>
                                        <p:tgtEl>
                                          <p:spTgt spid="534">
                                            <p:txEl>
                                              <p:pRg st="1" end="1"/>
                                            </p:txEl>
                                          </p:spTgt>
                                        </p:tgtEl>
                                        <p:attrNameLst>
                                          <p:attrName>ppt_w</p:attrName>
                                        </p:attrNameLst>
                                      </p:cBhvr>
                                      <p:tavLst>
                                        <p:tav tm="0">
                                          <p:val>
                                            <p:strVal val="0"/>
                                          </p:val>
                                        </p:tav>
                                        <p:tav tm="100000">
                                          <p:val>
                                            <p:strVal val="#ppt_w"/>
                                          </p:val>
                                        </p:tav>
                                      </p:tavLst>
                                    </p:anim>
                                    <p:anim calcmode="lin" valueType="num">
                                      <p:cBhvr additive="base">
                                        <p:cTn id="14" dur="1000"/>
                                        <p:tgtEl>
                                          <p:spTgt spid="534">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534">
                                            <p:txEl>
                                              <p:pRg st="2" end="2"/>
                                            </p:txEl>
                                          </p:spTgt>
                                        </p:tgtEl>
                                        <p:attrNameLst>
                                          <p:attrName>style.visibility</p:attrName>
                                        </p:attrNameLst>
                                      </p:cBhvr>
                                      <p:to>
                                        <p:strVal val="visible"/>
                                      </p:to>
                                    </p:set>
                                    <p:anim calcmode="lin" valueType="num">
                                      <p:cBhvr additive="base">
                                        <p:cTn id="19" dur="1000"/>
                                        <p:tgtEl>
                                          <p:spTgt spid="534">
                                            <p:txEl>
                                              <p:pRg st="2" end="2"/>
                                            </p:txEl>
                                          </p:spTgt>
                                        </p:tgtEl>
                                        <p:attrNameLst>
                                          <p:attrName>ppt_w</p:attrName>
                                        </p:attrNameLst>
                                      </p:cBhvr>
                                      <p:tavLst>
                                        <p:tav tm="0">
                                          <p:val>
                                            <p:strVal val="0"/>
                                          </p:val>
                                        </p:tav>
                                        <p:tav tm="100000">
                                          <p:val>
                                            <p:strVal val="#ppt_w"/>
                                          </p:val>
                                        </p:tav>
                                      </p:tavLst>
                                    </p:anim>
                                    <p:anim calcmode="lin" valueType="num">
                                      <p:cBhvr additive="base">
                                        <p:cTn id="20" dur="1000"/>
                                        <p:tgtEl>
                                          <p:spTgt spid="534">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34">
                                            <p:txEl>
                                              <p:pRg st="3" end="3"/>
                                            </p:txEl>
                                          </p:spTgt>
                                        </p:tgtEl>
                                        <p:attrNameLst>
                                          <p:attrName>style.visibility</p:attrName>
                                        </p:attrNameLst>
                                      </p:cBhvr>
                                      <p:to>
                                        <p:strVal val="visible"/>
                                      </p:to>
                                    </p:set>
                                    <p:anim calcmode="lin" valueType="num">
                                      <p:cBhvr additive="base">
                                        <p:cTn id="25" dur="1000"/>
                                        <p:tgtEl>
                                          <p:spTgt spid="534">
                                            <p:txEl>
                                              <p:pRg st="3" end="3"/>
                                            </p:txEl>
                                          </p:spTgt>
                                        </p:tgtEl>
                                        <p:attrNameLst>
                                          <p:attrName>ppt_w</p:attrName>
                                        </p:attrNameLst>
                                      </p:cBhvr>
                                      <p:tavLst>
                                        <p:tav tm="0">
                                          <p:val>
                                            <p:strVal val="0"/>
                                          </p:val>
                                        </p:tav>
                                        <p:tav tm="100000">
                                          <p:val>
                                            <p:strVal val="#ppt_w"/>
                                          </p:val>
                                        </p:tav>
                                      </p:tavLst>
                                    </p:anim>
                                    <p:anim calcmode="lin" valueType="num">
                                      <p:cBhvr additive="base">
                                        <p:cTn id="26" dur="1000"/>
                                        <p:tgtEl>
                                          <p:spTgt spid="534">
                                            <p:txEl>
                                              <p:pRg st="3" end="3"/>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8"/>
          <p:cNvSpPr txBox="1">
            <a:spLocks noGrp="1"/>
          </p:cNvSpPr>
          <p:nvPr>
            <p:ph type="title"/>
          </p:nvPr>
        </p:nvSpPr>
        <p:spPr>
          <a:xfrm>
            <a:off x="490250" y="526350"/>
            <a:ext cx="76839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Concepts of Spark: Architecture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Terminology to be discovered</a:t>
            </a:r>
            <a:endParaRPr/>
          </a:p>
        </p:txBody>
      </p:sp>
      <p:sp>
        <p:nvSpPr>
          <p:cNvPr id="546" name="Google Shape;546;p4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SparkContext</a:t>
            </a:r>
            <a:endParaRPr/>
          </a:p>
          <a:p>
            <a:pPr marL="914400" lvl="1" indent="-317500" algn="l" rtl="0">
              <a:spcBef>
                <a:spcPts val="0"/>
              </a:spcBef>
              <a:spcAft>
                <a:spcPts val="0"/>
              </a:spcAft>
              <a:buSzPts val="1400"/>
              <a:buAutoNum type="alphaLcPeriod"/>
            </a:pPr>
            <a:r>
              <a:rPr lang="en-GB"/>
              <a:t>SparkConf</a:t>
            </a:r>
            <a:endParaRPr/>
          </a:p>
          <a:p>
            <a:pPr marL="457200" lvl="0" indent="-342900" algn="l" rtl="0">
              <a:spcBef>
                <a:spcPts val="0"/>
              </a:spcBef>
              <a:spcAft>
                <a:spcPts val="0"/>
              </a:spcAft>
              <a:buSzPts val="1800"/>
              <a:buAutoNum type="arabicPeriod"/>
            </a:pPr>
            <a:r>
              <a:rPr lang="en-GB"/>
              <a:t>Worker Nodes</a:t>
            </a:r>
            <a:endParaRPr/>
          </a:p>
          <a:p>
            <a:pPr marL="457200" lvl="0" indent="-342900" algn="l" rtl="0">
              <a:spcBef>
                <a:spcPts val="0"/>
              </a:spcBef>
              <a:spcAft>
                <a:spcPts val="0"/>
              </a:spcAft>
              <a:buSzPts val="1800"/>
              <a:buAutoNum type="arabicPeriod"/>
            </a:pPr>
            <a:r>
              <a:rPr lang="en-GB"/>
              <a:t>Executors</a:t>
            </a:r>
            <a:endParaRPr/>
          </a:p>
          <a:p>
            <a:pPr marL="457200" lvl="0" indent="-342900" algn="l" rtl="0">
              <a:spcBef>
                <a:spcPts val="0"/>
              </a:spcBef>
              <a:spcAft>
                <a:spcPts val="0"/>
              </a:spcAft>
              <a:buSzPts val="1800"/>
              <a:buAutoNum type="arabicPeriod"/>
            </a:pPr>
            <a:r>
              <a:rPr lang="en-GB"/>
              <a:t>Driver Machine</a:t>
            </a:r>
            <a:endParaRPr/>
          </a:p>
          <a:p>
            <a:pPr marL="457200" lvl="0" indent="-342900" algn="l" rtl="0">
              <a:spcBef>
                <a:spcPts val="0"/>
              </a:spcBef>
              <a:spcAft>
                <a:spcPts val="0"/>
              </a:spcAft>
              <a:buSzPts val="1800"/>
              <a:buAutoNum type="arabicPeriod"/>
            </a:pPr>
            <a:r>
              <a:rPr lang="en-GB"/>
              <a:t>Cluster Managers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Main entry point for Spark functionality.</a:t>
            </a:r>
            <a:endParaRPr/>
          </a:p>
          <a:p>
            <a:pPr marL="457200" lvl="0" indent="-342900" algn="l" rtl="0">
              <a:spcBef>
                <a:spcPts val="0"/>
              </a:spcBef>
              <a:spcAft>
                <a:spcPts val="0"/>
              </a:spcAft>
              <a:buSzPts val="1800"/>
              <a:buChar char="●"/>
            </a:pPr>
            <a:r>
              <a:rPr lang="en-GB"/>
              <a:t>A </a:t>
            </a:r>
            <a:r>
              <a:rPr lang="en-GB" b="1">
                <a:solidFill>
                  <a:srgbClr val="783F04"/>
                </a:solidFill>
              </a:rPr>
              <a:t>SparkContext</a:t>
            </a:r>
            <a:r>
              <a:rPr lang="en-GB"/>
              <a:t> represents the connection to a Spark cluster, and can be used to create RDDs, accumulators and broadcast variables on that cluster.</a:t>
            </a:r>
            <a:endParaRPr/>
          </a:p>
          <a:p>
            <a:pPr marL="457200" lvl="0" indent="-342900" algn="l" rtl="0">
              <a:spcBef>
                <a:spcPts val="0"/>
              </a:spcBef>
              <a:spcAft>
                <a:spcPts val="0"/>
              </a:spcAft>
              <a:buSzPts val="1800"/>
              <a:buChar char="●"/>
            </a:pPr>
            <a:r>
              <a:rPr lang="en-GB"/>
              <a:t>With default constructor, it loads settings from system properties</a:t>
            </a:r>
            <a:endParaRPr/>
          </a:p>
          <a:p>
            <a:pPr marL="914400" lvl="1" indent="-317500" algn="l" rtl="0">
              <a:spcBef>
                <a:spcPts val="0"/>
              </a:spcBef>
              <a:spcAft>
                <a:spcPts val="0"/>
              </a:spcAft>
              <a:buSzPts val="1400"/>
              <a:buChar char="○"/>
            </a:pPr>
            <a:r>
              <a:rPr lang="en-GB" b="1">
                <a:solidFill>
                  <a:srgbClr val="9900FF"/>
                </a:solidFill>
              </a:rPr>
              <a:t>SparkContext</a:t>
            </a:r>
            <a:r>
              <a:rPr lang="en-GB"/>
              <a:t>()</a:t>
            </a:r>
            <a:endParaRPr sz="1400"/>
          </a:p>
          <a:p>
            <a:pPr marL="457200" lvl="0" indent="-342900" algn="l" rtl="0">
              <a:spcBef>
                <a:spcPts val="0"/>
              </a:spcBef>
              <a:spcAft>
                <a:spcPts val="0"/>
              </a:spcAft>
              <a:buSzPts val="1800"/>
              <a:buChar char="●"/>
            </a:pPr>
            <a:r>
              <a:rPr lang="en-GB"/>
              <a:t>It can be constructed with a Spark Config object as a parameter describing the application configuration.</a:t>
            </a:r>
            <a:endParaRPr/>
          </a:p>
          <a:p>
            <a:pPr marL="914400" lvl="1" indent="-317500" algn="l" rtl="0">
              <a:spcBef>
                <a:spcPts val="0"/>
              </a:spcBef>
              <a:spcAft>
                <a:spcPts val="0"/>
              </a:spcAft>
              <a:buSzPts val="1400"/>
              <a:buChar char="○"/>
            </a:pPr>
            <a:r>
              <a:rPr lang="en-GB" b="1">
                <a:solidFill>
                  <a:srgbClr val="9900FF"/>
                </a:solidFill>
              </a:rPr>
              <a:t>SparkContext</a:t>
            </a:r>
            <a:r>
              <a:rPr lang="en-GB"/>
              <a:t>(</a:t>
            </a:r>
            <a:r>
              <a:rPr lang="en-GB" b="1">
                <a:solidFill>
                  <a:srgbClr val="0000FF"/>
                </a:solidFill>
              </a:rPr>
              <a:t>SparkConf</a:t>
            </a:r>
            <a:r>
              <a:rPr lang="en-GB"/>
              <a:t> config) </a:t>
            </a:r>
            <a:endParaRPr/>
          </a:p>
          <a:p>
            <a:pPr marL="1371600" lvl="2" indent="-317500" algn="l" rtl="0">
              <a:spcBef>
                <a:spcPts val="0"/>
              </a:spcBef>
              <a:spcAft>
                <a:spcPts val="0"/>
              </a:spcAft>
              <a:buSzPts val="1400"/>
              <a:buChar char="■"/>
            </a:pPr>
            <a:r>
              <a:rPr lang="en-GB"/>
              <a:t>Any settings in this config overrides the default configs as well as system properties.</a:t>
            </a:r>
            <a:endParaRPr/>
          </a:p>
        </p:txBody>
      </p:sp>
      <p:sp>
        <p:nvSpPr>
          <p:cNvPr id="552" name="Google Shape;552;p5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Spark Context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1">
                                            <p:txEl>
                                              <p:pRg st="0" end="0"/>
                                            </p:txEl>
                                          </p:spTgt>
                                        </p:tgtEl>
                                        <p:attrNameLst>
                                          <p:attrName>style.visibility</p:attrName>
                                        </p:attrNameLst>
                                      </p:cBhvr>
                                      <p:to>
                                        <p:strVal val="visible"/>
                                      </p:to>
                                    </p:set>
                                    <p:animEffect transition="in" filter="fade">
                                      <p:cBhvr>
                                        <p:cTn id="7" dur="1000"/>
                                        <p:tgtEl>
                                          <p:spTgt spid="5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1">
                                            <p:txEl>
                                              <p:pRg st="1" end="1"/>
                                            </p:txEl>
                                          </p:spTgt>
                                        </p:tgtEl>
                                        <p:attrNameLst>
                                          <p:attrName>style.visibility</p:attrName>
                                        </p:attrNameLst>
                                      </p:cBhvr>
                                      <p:to>
                                        <p:strVal val="visible"/>
                                      </p:to>
                                    </p:set>
                                    <p:animEffect transition="in" filter="fade">
                                      <p:cBhvr>
                                        <p:cTn id="12" dur="1000"/>
                                        <p:tgtEl>
                                          <p:spTgt spid="5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1">
                                            <p:txEl>
                                              <p:pRg st="2" end="2"/>
                                            </p:txEl>
                                          </p:spTgt>
                                        </p:tgtEl>
                                        <p:attrNameLst>
                                          <p:attrName>style.visibility</p:attrName>
                                        </p:attrNameLst>
                                      </p:cBhvr>
                                      <p:to>
                                        <p:strVal val="visible"/>
                                      </p:to>
                                    </p:set>
                                    <p:animEffect transition="in" filter="fade">
                                      <p:cBhvr>
                                        <p:cTn id="17" dur="1000"/>
                                        <p:tgtEl>
                                          <p:spTgt spid="5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1">
                                            <p:txEl>
                                              <p:pRg st="3" end="3"/>
                                            </p:txEl>
                                          </p:spTgt>
                                        </p:tgtEl>
                                        <p:attrNameLst>
                                          <p:attrName>style.visibility</p:attrName>
                                        </p:attrNameLst>
                                      </p:cBhvr>
                                      <p:to>
                                        <p:strVal val="visible"/>
                                      </p:to>
                                    </p:set>
                                    <p:animEffect transition="in" filter="fade">
                                      <p:cBhvr>
                                        <p:cTn id="22" dur="1000"/>
                                        <p:tgtEl>
                                          <p:spTgt spid="5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1">
                                            <p:txEl>
                                              <p:pRg st="4" end="4"/>
                                            </p:txEl>
                                          </p:spTgt>
                                        </p:tgtEl>
                                        <p:attrNameLst>
                                          <p:attrName>style.visibility</p:attrName>
                                        </p:attrNameLst>
                                      </p:cBhvr>
                                      <p:to>
                                        <p:strVal val="visible"/>
                                      </p:to>
                                    </p:set>
                                    <p:animEffect transition="in" filter="fade">
                                      <p:cBhvr>
                                        <p:cTn id="27" dur="1000"/>
                                        <p:tgtEl>
                                          <p:spTgt spid="5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51">
                                            <p:txEl>
                                              <p:pRg st="5" end="5"/>
                                            </p:txEl>
                                          </p:spTgt>
                                        </p:tgtEl>
                                        <p:attrNameLst>
                                          <p:attrName>style.visibility</p:attrName>
                                        </p:attrNameLst>
                                      </p:cBhvr>
                                      <p:to>
                                        <p:strVal val="visible"/>
                                      </p:to>
                                    </p:set>
                                    <p:animEffect transition="in" filter="fade">
                                      <p:cBhvr>
                                        <p:cTn id="32" dur="1000"/>
                                        <p:tgtEl>
                                          <p:spTgt spid="5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1">
                                            <p:txEl>
                                              <p:pRg st="6" end="6"/>
                                            </p:txEl>
                                          </p:spTgt>
                                        </p:tgtEl>
                                        <p:attrNameLst>
                                          <p:attrName>style.visibility</p:attrName>
                                        </p:attrNameLst>
                                      </p:cBhvr>
                                      <p:to>
                                        <p:strVal val="visible"/>
                                      </p:to>
                                    </p:set>
                                    <p:animEffect transition="in" filter="fade">
                                      <p:cBhvr>
                                        <p:cTn id="37" dur="1000"/>
                                        <p:tgtEl>
                                          <p:spTgt spid="5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Only one SparkContext should be active per JVM.</a:t>
            </a:r>
            <a:endParaRPr/>
          </a:p>
          <a:p>
            <a:pPr marL="457200" lvl="0" indent="-342900" algn="l" rtl="0">
              <a:spcBef>
                <a:spcPts val="0"/>
              </a:spcBef>
              <a:spcAft>
                <a:spcPts val="0"/>
              </a:spcAft>
              <a:buSzPts val="1800"/>
              <a:buChar char="●"/>
            </a:pPr>
            <a:r>
              <a:rPr lang="en-GB"/>
              <a:t>You must stop() the active SparkContext before creating a new one.</a:t>
            </a:r>
            <a:endParaRPr/>
          </a:p>
          <a:p>
            <a:pPr marL="457200" lvl="0" indent="-342900" algn="l" rtl="0">
              <a:spcBef>
                <a:spcPts val="0"/>
              </a:spcBef>
              <a:spcAft>
                <a:spcPts val="0"/>
              </a:spcAft>
              <a:buSzPts val="1800"/>
              <a:buChar char="●"/>
            </a:pPr>
            <a:r>
              <a:rPr lang="en-GB"/>
              <a:t>Some of the methods available on the SparkContext are:</a:t>
            </a:r>
            <a:endParaRPr/>
          </a:p>
          <a:p>
            <a:pPr marL="914400" lvl="1" indent="-317500" algn="l" rtl="0">
              <a:spcBef>
                <a:spcPts val="0"/>
              </a:spcBef>
              <a:spcAft>
                <a:spcPts val="0"/>
              </a:spcAft>
              <a:buSzPts val="1400"/>
              <a:buChar char="○"/>
            </a:pPr>
            <a:r>
              <a:rPr lang="en-GB" b="1"/>
              <a:t>textFile</a:t>
            </a:r>
            <a:r>
              <a:rPr lang="en-GB"/>
              <a:t>(String path, int minPartitions)</a:t>
            </a:r>
            <a:endParaRPr/>
          </a:p>
          <a:p>
            <a:pPr marL="1371600" lvl="2" indent="-317500" algn="l" rtl="0">
              <a:spcBef>
                <a:spcPts val="0"/>
              </a:spcBef>
              <a:spcAft>
                <a:spcPts val="0"/>
              </a:spcAft>
              <a:buSzPts val="1400"/>
              <a:buChar char="■"/>
            </a:pPr>
            <a:r>
              <a:rPr lang="en-GB"/>
              <a:t>Read a text file from HDFS, a local file system (available on all nodes), or any Hadoop-supported file system URI, and return it as an RDD of Strings.</a:t>
            </a:r>
            <a:endParaRPr/>
          </a:p>
          <a:p>
            <a:pPr marL="914400" lvl="1" indent="-317500" algn="l" rtl="0">
              <a:spcBef>
                <a:spcPts val="0"/>
              </a:spcBef>
              <a:spcAft>
                <a:spcPts val="0"/>
              </a:spcAft>
              <a:buSzPts val="1400"/>
              <a:buChar char="○"/>
            </a:pPr>
            <a:r>
              <a:rPr lang="en-GB" b="1"/>
              <a:t>addJar</a:t>
            </a:r>
            <a:r>
              <a:rPr lang="en-GB"/>
              <a:t>(String path)</a:t>
            </a:r>
            <a:endParaRPr/>
          </a:p>
          <a:p>
            <a:pPr marL="1371600" lvl="2" indent="-317500" algn="l" rtl="0">
              <a:spcBef>
                <a:spcPts val="0"/>
              </a:spcBef>
              <a:spcAft>
                <a:spcPts val="0"/>
              </a:spcAft>
              <a:buSzPts val="1400"/>
              <a:buChar char="■"/>
            </a:pPr>
            <a:r>
              <a:rPr lang="en-GB"/>
              <a:t>Adds a JAR dependency for all tasks to be executed on this SparkContext in the future.</a:t>
            </a:r>
            <a:endParaRPr/>
          </a:p>
          <a:p>
            <a:pPr marL="914400" lvl="1" indent="-317500" algn="l" rtl="0">
              <a:spcBef>
                <a:spcPts val="0"/>
              </a:spcBef>
              <a:spcAft>
                <a:spcPts val="0"/>
              </a:spcAft>
              <a:buSzPts val="1400"/>
              <a:buChar char="○"/>
            </a:pPr>
            <a:r>
              <a:rPr lang="en-GB" b="1"/>
              <a:t>addFile</a:t>
            </a:r>
            <a:r>
              <a:rPr lang="en-GB"/>
              <a:t>(String path)</a:t>
            </a:r>
            <a:endParaRPr/>
          </a:p>
          <a:p>
            <a:pPr marL="1371600" lvl="2" indent="-317500" algn="l" rtl="0">
              <a:spcBef>
                <a:spcPts val="0"/>
              </a:spcBef>
              <a:spcAft>
                <a:spcPts val="0"/>
              </a:spcAft>
              <a:buSzPts val="1400"/>
              <a:buChar char="■"/>
            </a:pPr>
            <a:r>
              <a:rPr lang="en-GB"/>
              <a:t>Add a file to be downloaded with this Spark job on every node.</a:t>
            </a:r>
            <a:endParaRPr/>
          </a:p>
        </p:txBody>
      </p:sp>
      <p:sp>
        <p:nvSpPr>
          <p:cNvPr id="558" name="Google Shape;558;p5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Spark Context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Effect transition="in" filter="fade">
                                      <p:cBhvr>
                                        <p:cTn id="7" dur="1000"/>
                                        <p:tgtEl>
                                          <p:spTgt spid="5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7">
                                            <p:txEl>
                                              <p:pRg st="1" end="1"/>
                                            </p:txEl>
                                          </p:spTgt>
                                        </p:tgtEl>
                                        <p:attrNameLst>
                                          <p:attrName>style.visibility</p:attrName>
                                        </p:attrNameLst>
                                      </p:cBhvr>
                                      <p:to>
                                        <p:strVal val="visible"/>
                                      </p:to>
                                    </p:set>
                                    <p:animEffect transition="in" filter="fade">
                                      <p:cBhvr>
                                        <p:cTn id="12" dur="1000"/>
                                        <p:tgtEl>
                                          <p:spTgt spid="5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7">
                                            <p:txEl>
                                              <p:pRg st="2" end="2"/>
                                            </p:txEl>
                                          </p:spTgt>
                                        </p:tgtEl>
                                        <p:attrNameLst>
                                          <p:attrName>style.visibility</p:attrName>
                                        </p:attrNameLst>
                                      </p:cBhvr>
                                      <p:to>
                                        <p:strVal val="visible"/>
                                      </p:to>
                                    </p:set>
                                    <p:animEffect transition="in" filter="fade">
                                      <p:cBhvr>
                                        <p:cTn id="17" dur="1000"/>
                                        <p:tgtEl>
                                          <p:spTgt spid="5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7">
                                            <p:txEl>
                                              <p:pRg st="3" end="3"/>
                                            </p:txEl>
                                          </p:spTgt>
                                        </p:tgtEl>
                                        <p:attrNameLst>
                                          <p:attrName>style.visibility</p:attrName>
                                        </p:attrNameLst>
                                      </p:cBhvr>
                                      <p:to>
                                        <p:strVal val="visible"/>
                                      </p:to>
                                    </p:set>
                                    <p:animEffect transition="in" filter="fade">
                                      <p:cBhvr>
                                        <p:cTn id="22" dur="1000"/>
                                        <p:tgtEl>
                                          <p:spTgt spid="5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7">
                                            <p:txEl>
                                              <p:pRg st="4" end="4"/>
                                            </p:txEl>
                                          </p:spTgt>
                                        </p:tgtEl>
                                        <p:attrNameLst>
                                          <p:attrName>style.visibility</p:attrName>
                                        </p:attrNameLst>
                                      </p:cBhvr>
                                      <p:to>
                                        <p:strVal val="visible"/>
                                      </p:to>
                                    </p:set>
                                    <p:animEffect transition="in" filter="fade">
                                      <p:cBhvr>
                                        <p:cTn id="27" dur="1000"/>
                                        <p:tgtEl>
                                          <p:spTgt spid="5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57">
                                            <p:txEl>
                                              <p:pRg st="5" end="5"/>
                                            </p:txEl>
                                          </p:spTgt>
                                        </p:tgtEl>
                                        <p:attrNameLst>
                                          <p:attrName>style.visibility</p:attrName>
                                        </p:attrNameLst>
                                      </p:cBhvr>
                                      <p:to>
                                        <p:strVal val="visible"/>
                                      </p:to>
                                    </p:set>
                                    <p:animEffect transition="in" filter="fade">
                                      <p:cBhvr>
                                        <p:cTn id="32" dur="1000"/>
                                        <p:tgtEl>
                                          <p:spTgt spid="5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7">
                                            <p:txEl>
                                              <p:pRg st="6" end="6"/>
                                            </p:txEl>
                                          </p:spTgt>
                                        </p:tgtEl>
                                        <p:attrNameLst>
                                          <p:attrName>style.visibility</p:attrName>
                                        </p:attrNameLst>
                                      </p:cBhvr>
                                      <p:to>
                                        <p:strVal val="visible"/>
                                      </p:to>
                                    </p:set>
                                    <p:animEffect transition="in" filter="fade">
                                      <p:cBhvr>
                                        <p:cTn id="37" dur="1000"/>
                                        <p:tgtEl>
                                          <p:spTgt spid="55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7">
                                            <p:txEl>
                                              <p:pRg st="7" end="7"/>
                                            </p:txEl>
                                          </p:spTgt>
                                        </p:tgtEl>
                                        <p:attrNameLst>
                                          <p:attrName>style.visibility</p:attrName>
                                        </p:attrNameLst>
                                      </p:cBhvr>
                                      <p:to>
                                        <p:strVal val="visible"/>
                                      </p:to>
                                    </p:set>
                                    <p:animEffect transition="in" filter="fade">
                                      <p:cBhvr>
                                        <p:cTn id="42" dur="1000"/>
                                        <p:tgtEl>
                                          <p:spTgt spid="55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7">
                                            <p:txEl>
                                              <p:pRg st="8" end="8"/>
                                            </p:txEl>
                                          </p:spTgt>
                                        </p:tgtEl>
                                        <p:attrNameLst>
                                          <p:attrName>style.visibility</p:attrName>
                                        </p:attrNameLst>
                                      </p:cBhvr>
                                      <p:to>
                                        <p:strVal val="visible"/>
                                      </p:to>
                                    </p:set>
                                    <p:animEffect transition="in" filter="fade">
                                      <p:cBhvr>
                                        <p:cTn id="47" dur="1000"/>
                                        <p:tgtEl>
                                          <p:spTgt spid="55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Importance of Data</a:t>
            </a:r>
            <a:endParaRPr/>
          </a:p>
        </p:txBody>
      </p:sp>
      <p:sp>
        <p:nvSpPr>
          <p:cNvPr id="91" name="Google Shape;91;p17"/>
          <p:cNvSpPr txBox="1">
            <a:spLocks noGrp="1"/>
          </p:cNvSpPr>
          <p:nvPr>
            <p:ph type="body" idx="1"/>
          </p:nvPr>
        </p:nvSpPr>
        <p:spPr>
          <a:xfrm>
            <a:off x="311700" y="1266325"/>
            <a:ext cx="8520600" cy="3617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Bank</a:t>
            </a:r>
            <a:endParaRPr b="1"/>
          </a:p>
          <a:p>
            <a:pPr marL="914400" lvl="1" indent="-317500" algn="l" rtl="0">
              <a:spcBef>
                <a:spcPts val="0"/>
              </a:spcBef>
              <a:spcAft>
                <a:spcPts val="0"/>
              </a:spcAft>
              <a:buSzPts val="1400"/>
              <a:buChar char="○"/>
            </a:pPr>
            <a:r>
              <a:rPr lang="en-GB"/>
              <a:t>Spending Patterns</a:t>
            </a:r>
            <a:endParaRPr/>
          </a:p>
          <a:p>
            <a:pPr marL="914400" lvl="1" indent="-317500" algn="l" rtl="0">
              <a:spcBef>
                <a:spcPts val="0"/>
              </a:spcBef>
              <a:spcAft>
                <a:spcPts val="0"/>
              </a:spcAft>
              <a:buSzPts val="1400"/>
              <a:buChar char="○"/>
            </a:pPr>
            <a:r>
              <a:rPr lang="en-GB"/>
              <a:t>Credit Score</a:t>
            </a:r>
            <a:endParaRPr/>
          </a:p>
          <a:p>
            <a:pPr marL="457200" lvl="0" indent="-342900" algn="l" rtl="0">
              <a:spcBef>
                <a:spcPts val="0"/>
              </a:spcBef>
              <a:spcAft>
                <a:spcPts val="0"/>
              </a:spcAft>
              <a:buSzPts val="1800"/>
              <a:buChar char="●"/>
            </a:pPr>
            <a:r>
              <a:rPr lang="en-GB" b="1"/>
              <a:t>Mobility</a:t>
            </a:r>
            <a:endParaRPr b="1"/>
          </a:p>
          <a:p>
            <a:pPr marL="914400" lvl="1" indent="-317500" algn="l" rtl="0">
              <a:spcBef>
                <a:spcPts val="0"/>
              </a:spcBef>
              <a:spcAft>
                <a:spcPts val="0"/>
              </a:spcAft>
              <a:buSzPts val="1400"/>
              <a:buChar char="○"/>
            </a:pPr>
            <a:r>
              <a:rPr lang="en-GB"/>
              <a:t>Spreading the reach</a:t>
            </a:r>
            <a:endParaRPr/>
          </a:p>
          <a:p>
            <a:pPr marL="914400" lvl="1" indent="-317500" algn="l" rtl="0">
              <a:spcBef>
                <a:spcPts val="0"/>
              </a:spcBef>
              <a:spcAft>
                <a:spcPts val="0"/>
              </a:spcAft>
              <a:buSzPts val="1400"/>
              <a:buChar char="○"/>
            </a:pPr>
            <a:r>
              <a:rPr lang="en-GB"/>
              <a:t>Analyse areas of growth</a:t>
            </a:r>
            <a:endParaRPr/>
          </a:p>
          <a:p>
            <a:pPr marL="914400" lvl="1" indent="-317500" algn="l" rtl="0">
              <a:spcBef>
                <a:spcPts val="0"/>
              </a:spcBef>
              <a:spcAft>
                <a:spcPts val="0"/>
              </a:spcAft>
              <a:buSzPts val="1400"/>
              <a:buChar char="○"/>
            </a:pPr>
            <a:r>
              <a:rPr lang="en-GB"/>
              <a:t>Telematics</a:t>
            </a:r>
            <a:endParaRPr/>
          </a:p>
          <a:p>
            <a:pPr marL="457200" lvl="0" indent="-342900" algn="l" rtl="0">
              <a:spcBef>
                <a:spcPts val="0"/>
              </a:spcBef>
              <a:spcAft>
                <a:spcPts val="0"/>
              </a:spcAft>
              <a:buSzPts val="1800"/>
              <a:buChar char="●"/>
            </a:pPr>
            <a:r>
              <a:rPr lang="en-GB" b="1"/>
              <a:t>Retail</a:t>
            </a:r>
            <a:endParaRPr b="1"/>
          </a:p>
          <a:p>
            <a:pPr marL="914400" lvl="1" indent="-317500" algn="l" rtl="0">
              <a:spcBef>
                <a:spcPts val="0"/>
              </a:spcBef>
              <a:spcAft>
                <a:spcPts val="0"/>
              </a:spcAft>
              <a:buSzPts val="1400"/>
              <a:buChar char="○"/>
            </a:pPr>
            <a:r>
              <a:rPr lang="en-GB"/>
              <a:t>Clickstream</a:t>
            </a:r>
            <a:endParaRPr/>
          </a:p>
          <a:p>
            <a:pPr marL="914400" lvl="1" indent="-317500" algn="l" rtl="0">
              <a:spcBef>
                <a:spcPts val="0"/>
              </a:spcBef>
              <a:spcAft>
                <a:spcPts val="0"/>
              </a:spcAft>
              <a:buSzPts val="1400"/>
              <a:buChar char="○"/>
            </a:pPr>
            <a:r>
              <a:rPr lang="en-GB"/>
              <a:t>Consumer behavior/loyalty/segmentation</a:t>
            </a:r>
            <a:endParaRPr/>
          </a:p>
          <a:p>
            <a:pPr marL="457200" lvl="0" indent="-342900" algn="l" rtl="0">
              <a:spcBef>
                <a:spcPts val="0"/>
              </a:spcBef>
              <a:spcAft>
                <a:spcPts val="0"/>
              </a:spcAft>
              <a:buSzPts val="1800"/>
              <a:buChar char="●"/>
            </a:pPr>
            <a:r>
              <a:rPr lang="en-GB" b="1"/>
              <a:t>Telecommunication</a:t>
            </a:r>
            <a:endParaRPr b="1"/>
          </a:p>
          <a:p>
            <a:pPr marL="914400" lvl="1" indent="-317500" algn="l" rtl="0">
              <a:spcBef>
                <a:spcPts val="0"/>
              </a:spcBef>
              <a:spcAft>
                <a:spcPts val="0"/>
              </a:spcAft>
              <a:buSzPts val="1400"/>
              <a:buChar char="○"/>
            </a:pPr>
            <a:r>
              <a:rPr lang="en-GB"/>
              <a:t>Network optimisation (throughput/latency)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10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10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1000"/>
                                        <p:tgtEl>
                                          <p:spTgt spid="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xEl>
                                              <p:pRg st="3" end="3"/>
                                            </p:txEl>
                                          </p:spTgt>
                                        </p:tgtEl>
                                        <p:attrNameLst>
                                          <p:attrName>style.visibility</p:attrName>
                                        </p:attrNameLst>
                                      </p:cBhvr>
                                      <p:to>
                                        <p:strVal val="visible"/>
                                      </p:to>
                                    </p:set>
                                    <p:animEffect transition="in" filter="fade">
                                      <p:cBhvr>
                                        <p:cTn id="22" dur="1000"/>
                                        <p:tgtEl>
                                          <p:spTgt spid="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1">
                                            <p:txEl>
                                              <p:pRg st="4" end="4"/>
                                            </p:txEl>
                                          </p:spTgt>
                                        </p:tgtEl>
                                        <p:attrNameLst>
                                          <p:attrName>style.visibility</p:attrName>
                                        </p:attrNameLst>
                                      </p:cBhvr>
                                      <p:to>
                                        <p:strVal val="visible"/>
                                      </p:to>
                                    </p:set>
                                    <p:animEffect transition="in" filter="fade">
                                      <p:cBhvr>
                                        <p:cTn id="27" dur="1000"/>
                                        <p:tgtEl>
                                          <p:spTgt spid="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1">
                                            <p:txEl>
                                              <p:pRg st="5" end="5"/>
                                            </p:txEl>
                                          </p:spTgt>
                                        </p:tgtEl>
                                        <p:attrNameLst>
                                          <p:attrName>style.visibility</p:attrName>
                                        </p:attrNameLst>
                                      </p:cBhvr>
                                      <p:to>
                                        <p:strVal val="visible"/>
                                      </p:to>
                                    </p:set>
                                    <p:animEffect transition="in" filter="fade">
                                      <p:cBhvr>
                                        <p:cTn id="32" dur="1000"/>
                                        <p:tgtEl>
                                          <p:spTgt spid="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1">
                                            <p:txEl>
                                              <p:pRg st="6" end="6"/>
                                            </p:txEl>
                                          </p:spTgt>
                                        </p:tgtEl>
                                        <p:attrNameLst>
                                          <p:attrName>style.visibility</p:attrName>
                                        </p:attrNameLst>
                                      </p:cBhvr>
                                      <p:to>
                                        <p:strVal val="visible"/>
                                      </p:to>
                                    </p:set>
                                    <p:animEffect transition="in" filter="fade">
                                      <p:cBhvr>
                                        <p:cTn id="37" dur="1000"/>
                                        <p:tgtEl>
                                          <p:spTgt spid="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1">
                                            <p:txEl>
                                              <p:pRg st="7" end="7"/>
                                            </p:txEl>
                                          </p:spTgt>
                                        </p:tgtEl>
                                        <p:attrNameLst>
                                          <p:attrName>style.visibility</p:attrName>
                                        </p:attrNameLst>
                                      </p:cBhvr>
                                      <p:to>
                                        <p:strVal val="visible"/>
                                      </p:to>
                                    </p:set>
                                    <p:animEffect transition="in" filter="fade">
                                      <p:cBhvr>
                                        <p:cTn id="42" dur="1000"/>
                                        <p:tgtEl>
                                          <p:spTgt spid="9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1">
                                            <p:txEl>
                                              <p:pRg st="8" end="8"/>
                                            </p:txEl>
                                          </p:spTgt>
                                        </p:tgtEl>
                                        <p:attrNameLst>
                                          <p:attrName>style.visibility</p:attrName>
                                        </p:attrNameLst>
                                      </p:cBhvr>
                                      <p:to>
                                        <p:strVal val="visible"/>
                                      </p:to>
                                    </p:set>
                                    <p:animEffect transition="in" filter="fade">
                                      <p:cBhvr>
                                        <p:cTn id="47" dur="1000"/>
                                        <p:tgtEl>
                                          <p:spTgt spid="9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1">
                                            <p:txEl>
                                              <p:pRg st="9" end="9"/>
                                            </p:txEl>
                                          </p:spTgt>
                                        </p:tgtEl>
                                        <p:attrNameLst>
                                          <p:attrName>style.visibility</p:attrName>
                                        </p:attrNameLst>
                                      </p:cBhvr>
                                      <p:to>
                                        <p:strVal val="visible"/>
                                      </p:to>
                                    </p:set>
                                    <p:animEffect transition="in" filter="fade">
                                      <p:cBhvr>
                                        <p:cTn id="52" dur="1000"/>
                                        <p:tgtEl>
                                          <p:spTgt spid="9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1">
                                            <p:txEl>
                                              <p:pRg st="10" end="10"/>
                                            </p:txEl>
                                          </p:spTgt>
                                        </p:tgtEl>
                                        <p:attrNameLst>
                                          <p:attrName>style.visibility</p:attrName>
                                        </p:attrNameLst>
                                      </p:cBhvr>
                                      <p:to>
                                        <p:strVal val="visible"/>
                                      </p:to>
                                    </p:set>
                                    <p:animEffect transition="in" filter="fade">
                                      <p:cBhvr>
                                        <p:cTn id="57" dur="1000"/>
                                        <p:tgtEl>
                                          <p:spTgt spid="9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1">
                                            <p:txEl>
                                              <p:pRg st="11" end="11"/>
                                            </p:txEl>
                                          </p:spTgt>
                                        </p:tgtEl>
                                        <p:attrNameLst>
                                          <p:attrName>style.visibility</p:attrName>
                                        </p:attrNameLst>
                                      </p:cBhvr>
                                      <p:to>
                                        <p:strVal val="visible"/>
                                      </p:to>
                                    </p:set>
                                    <p:animEffect transition="in" filter="fade">
                                      <p:cBhvr>
                                        <p:cTn id="62" dur="1000"/>
                                        <p:tgtEl>
                                          <p:spTgt spid="9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Cluster Manager</a:t>
            </a:r>
            <a:endParaRPr/>
          </a:p>
        </p:txBody>
      </p:sp>
      <p:sp>
        <p:nvSpPr>
          <p:cNvPr id="564" name="Google Shape;564;p52"/>
          <p:cNvSpPr txBox="1">
            <a:spLocks noGrp="1"/>
          </p:cNvSpPr>
          <p:nvPr>
            <p:ph type="body" idx="1"/>
          </p:nvPr>
        </p:nvSpPr>
        <p:spPr>
          <a:xfrm>
            <a:off x="311700" y="1247675"/>
            <a:ext cx="8520600" cy="36621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GB" sz="1700"/>
              <a:t>An external service for acquiring resources on the cluster (e.g. standalone manager, Mesos, YARN)</a:t>
            </a:r>
            <a:endParaRPr sz="1700"/>
          </a:p>
          <a:p>
            <a:pPr marL="457200" lvl="0" indent="-336550" algn="l" rtl="0">
              <a:spcBef>
                <a:spcPts val="0"/>
              </a:spcBef>
              <a:spcAft>
                <a:spcPts val="0"/>
              </a:spcAft>
              <a:buSzPts val="1700"/>
              <a:buChar char="●"/>
            </a:pPr>
            <a:r>
              <a:rPr lang="en-GB" sz="1700"/>
              <a:t>The system currently supports several cluster managers:</a:t>
            </a:r>
            <a:endParaRPr sz="1700"/>
          </a:p>
          <a:p>
            <a:pPr marL="914400" lvl="1" indent="-311150" algn="l" rtl="0">
              <a:spcBef>
                <a:spcPts val="0"/>
              </a:spcBef>
              <a:spcAft>
                <a:spcPts val="0"/>
              </a:spcAft>
              <a:buSzPts val="1300"/>
              <a:buChar char="○"/>
            </a:pPr>
            <a:r>
              <a:rPr lang="en-GB" sz="1300" b="1"/>
              <a:t>Standalone</a:t>
            </a:r>
            <a:endParaRPr sz="1300" b="1"/>
          </a:p>
          <a:p>
            <a:pPr marL="1371600" lvl="2" indent="-311150" algn="l" rtl="0">
              <a:spcBef>
                <a:spcPts val="0"/>
              </a:spcBef>
              <a:spcAft>
                <a:spcPts val="0"/>
              </a:spcAft>
              <a:buSzPts val="1300"/>
              <a:buChar char="■"/>
            </a:pPr>
            <a:r>
              <a:rPr lang="en-GB" sz="1300"/>
              <a:t>simple cluster manager included with Spark that makes it easy to set up a cluster.</a:t>
            </a:r>
            <a:endParaRPr sz="1300"/>
          </a:p>
          <a:p>
            <a:pPr marL="914400" lvl="1" indent="-311150" algn="l" rtl="0">
              <a:spcBef>
                <a:spcPts val="0"/>
              </a:spcBef>
              <a:spcAft>
                <a:spcPts val="0"/>
              </a:spcAft>
              <a:buSzPts val="1300"/>
              <a:buChar char="○"/>
            </a:pPr>
            <a:r>
              <a:rPr lang="en-GB" sz="1300" b="1"/>
              <a:t>Apache Mesos</a:t>
            </a:r>
            <a:endParaRPr sz="1300" b="1"/>
          </a:p>
          <a:p>
            <a:pPr marL="1371600" lvl="2" indent="-311150" algn="l" rtl="0">
              <a:spcBef>
                <a:spcPts val="0"/>
              </a:spcBef>
              <a:spcAft>
                <a:spcPts val="0"/>
              </a:spcAft>
              <a:buSzPts val="1300"/>
              <a:buChar char="■"/>
            </a:pPr>
            <a:r>
              <a:rPr lang="en-GB" sz="1300"/>
              <a:t>a general cluster manager that can also run Hadoop MapReduce and service applications.</a:t>
            </a:r>
            <a:endParaRPr sz="1300"/>
          </a:p>
          <a:p>
            <a:pPr marL="914400" lvl="1" indent="-311150" algn="l" rtl="0">
              <a:spcBef>
                <a:spcPts val="0"/>
              </a:spcBef>
              <a:spcAft>
                <a:spcPts val="0"/>
              </a:spcAft>
              <a:buSzPts val="1300"/>
              <a:buChar char="○"/>
            </a:pPr>
            <a:r>
              <a:rPr lang="en-GB" sz="1300" b="1"/>
              <a:t>Hadoop YARN</a:t>
            </a:r>
            <a:endParaRPr sz="1300" b="1"/>
          </a:p>
          <a:p>
            <a:pPr marL="1371600" lvl="2" indent="-311150" algn="l" rtl="0">
              <a:spcBef>
                <a:spcPts val="0"/>
              </a:spcBef>
              <a:spcAft>
                <a:spcPts val="0"/>
              </a:spcAft>
              <a:buSzPts val="1300"/>
              <a:buChar char="■"/>
            </a:pPr>
            <a:r>
              <a:rPr lang="en-GB" sz="1300"/>
              <a:t>the resource manager in Hadoop 2.</a:t>
            </a:r>
            <a:endParaRPr sz="1300"/>
          </a:p>
          <a:p>
            <a:pPr marL="914400" lvl="1" indent="-311150" algn="l" rtl="0">
              <a:spcBef>
                <a:spcPts val="0"/>
              </a:spcBef>
              <a:spcAft>
                <a:spcPts val="0"/>
              </a:spcAft>
              <a:buSzPts val="1300"/>
              <a:buChar char="○"/>
            </a:pPr>
            <a:r>
              <a:rPr lang="en-GB" sz="1300" b="1"/>
              <a:t>Kubernetes</a:t>
            </a:r>
            <a:endParaRPr sz="1300" b="1"/>
          </a:p>
          <a:p>
            <a:pPr marL="1371600" lvl="2" indent="-311150" algn="l" rtl="0">
              <a:spcBef>
                <a:spcPts val="0"/>
              </a:spcBef>
              <a:spcAft>
                <a:spcPts val="0"/>
              </a:spcAft>
              <a:buSzPts val="1300"/>
              <a:buChar char="■"/>
            </a:pPr>
            <a:r>
              <a:rPr lang="en-GB" sz="1300"/>
              <a:t>an open-source system for automating deployment, scaling, and management of containerized applications.</a:t>
            </a:r>
            <a:endParaRPr sz="1300"/>
          </a:p>
          <a:p>
            <a:pPr marL="914400" lvl="1" indent="-311150" algn="l" rtl="0">
              <a:spcBef>
                <a:spcPts val="0"/>
              </a:spcBef>
              <a:spcAft>
                <a:spcPts val="0"/>
              </a:spcAft>
              <a:buSzPts val="1300"/>
              <a:buChar char="○"/>
            </a:pPr>
            <a:r>
              <a:rPr lang="en-GB" sz="1300"/>
              <a:t>A third-party project (not supported by the Spark project) exists to add support for </a:t>
            </a:r>
            <a:r>
              <a:rPr lang="en-GB" sz="1300" b="1"/>
              <a:t>Nomad</a:t>
            </a:r>
            <a:r>
              <a:rPr lang="en-GB" sz="1300"/>
              <a:t> as a cluster manager (now deprecated).</a:t>
            </a:r>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Effect transition="in" filter="fade">
                                      <p:cBhvr>
                                        <p:cTn id="7" dur="1000"/>
                                        <p:tgtEl>
                                          <p:spTgt spid="5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
                                            <p:txEl>
                                              <p:pRg st="1" end="1"/>
                                            </p:txEl>
                                          </p:spTgt>
                                        </p:tgtEl>
                                        <p:attrNameLst>
                                          <p:attrName>style.visibility</p:attrName>
                                        </p:attrNameLst>
                                      </p:cBhvr>
                                      <p:to>
                                        <p:strVal val="visible"/>
                                      </p:to>
                                    </p:set>
                                    <p:animEffect transition="in" filter="fade">
                                      <p:cBhvr>
                                        <p:cTn id="12" dur="1000"/>
                                        <p:tgtEl>
                                          <p:spTgt spid="5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
                                            <p:txEl>
                                              <p:pRg st="2" end="2"/>
                                            </p:txEl>
                                          </p:spTgt>
                                        </p:tgtEl>
                                        <p:attrNameLst>
                                          <p:attrName>style.visibility</p:attrName>
                                        </p:attrNameLst>
                                      </p:cBhvr>
                                      <p:to>
                                        <p:strVal val="visible"/>
                                      </p:to>
                                    </p:set>
                                    <p:animEffect transition="in" filter="fade">
                                      <p:cBhvr>
                                        <p:cTn id="17" dur="1000"/>
                                        <p:tgtEl>
                                          <p:spTgt spid="5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4">
                                            <p:txEl>
                                              <p:pRg st="3" end="3"/>
                                            </p:txEl>
                                          </p:spTgt>
                                        </p:tgtEl>
                                        <p:attrNameLst>
                                          <p:attrName>style.visibility</p:attrName>
                                        </p:attrNameLst>
                                      </p:cBhvr>
                                      <p:to>
                                        <p:strVal val="visible"/>
                                      </p:to>
                                    </p:set>
                                    <p:animEffect transition="in" filter="fade">
                                      <p:cBhvr>
                                        <p:cTn id="22" dur="1000"/>
                                        <p:tgtEl>
                                          <p:spTgt spid="5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4">
                                            <p:txEl>
                                              <p:pRg st="4" end="4"/>
                                            </p:txEl>
                                          </p:spTgt>
                                        </p:tgtEl>
                                        <p:attrNameLst>
                                          <p:attrName>style.visibility</p:attrName>
                                        </p:attrNameLst>
                                      </p:cBhvr>
                                      <p:to>
                                        <p:strVal val="visible"/>
                                      </p:to>
                                    </p:set>
                                    <p:animEffect transition="in" filter="fade">
                                      <p:cBhvr>
                                        <p:cTn id="27" dur="1000"/>
                                        <p:tgtEl>
                                          <p:spTgt spid="5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4">
                                            <p:txEl>
                                              <p:pRg st="5" end="5"/>
                                            </p:txEl>
                                          </p:spTgt>
                                        </p:tgtEl>
                                        <p:attrNameLst>
                                          <p:attrName>style.visibility</p:attrName>
                                        </p:attrNameLst>
                                      </p:cBhvr>
                                      <p:to>
                                        <p:strVal val="visible"/>
                                      </p:to>
                                    </p:set>
                                    <p:animEffect transition="in" filter="fade">
                                      <p:cBhvr>
                                        <p:cTn id="32" dur="1000"/>
                                        <p:tgtEl>
                                          <p:spTgt spid="5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64">
                                            <p:txEl>
                                              <p:pRg st="6" end="6"/>
                                            </p:txEl>
                                          </p:spTgt>
                                        </p:tgtEl>
                                        <p:attrNameLst>
                                          <p:attrName>style.visibility</p:attrName>
                                        </p:attrNameLst>
                                      </p:cBhvr>
                                      <p:to>
                                        <p:strVal val="visible"/>
                                      </p:to>
                                    </p:set>
                                    <p:animEffect transition="in" filter="fade">
                                      <p:cBhvr>
                                        <p:cTn id="37" dur="1000"/>
                                        <p:tgtEl>
                                          <p:spTgt spid="5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64">
                                            <p:txEl>
                                              <p:pRg st="7" end="7"/>
                                            </p:txEl>
                                          </p:spTgt>
                                        </p:tgtEl>
                                        <p:attrNameLst>
                                          <p:attrName>style.visibility</p:attrName>
                                        </p:attrNameLst>
                                      </p:cBhvr>
                                      <p:to>
                                        <p:strVal val="visible"/>
                                      </p:to>
                                    </p:set>
                                    <p:animEffect transition="in" filter="fade">
                                      <p:cBhvr>
                                        <p:cTn id="42" dur="1000"/>
                                        <p:tgtEl>
                                          <p:spTgt spid="56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64">
                                            <p:txEl>
                                              <p:pRg st="8" end="8"/>
                                            </p:txEl>
                                          </p:spTgt>
                                        </p:tgtEl>
                                        <p:attrNameLst>
                                          <p:attrName>style.visibility</p:attrName>
                                        </p:attrNameLst>
                                      </p:cBhvr>
                                      <p:to>
                                        <p:strVal val="visible"/>
                                      </p:to>
                                    </p:set>
                                    <p:animEffect transition="in" filter="fade">
                                      <p:cBhvr>
                                        <p:cTn id="47" dur="1000"/>
                                        <p:tgtEl>
                                          <p:spTgt spid="56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4">
                                            <p:txEl>
                                              <p:pRg st="9" end="9"/>
                                            </p:txEl>
                                          </p:spTgt>
                                        </p:tgtEl>
                                        <p:attrNameLst>
                                          <p:attrName>style.visibility</p:attrName>
                                        </p:attrNameLst>
                                      </p:cBhvr>
                                      <p:to>
                                        <p:strVal val="visible"/>
                                      </p:to>
                                    </p:set>
                                    <p:animEffect transition="in" filter="fade">
                                      <p:cBhvr>
                                        <p:cTn id="52" dur="1000"/>
                                        <p:tgtEl>
                                          <p:spTgt spid="56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64">
                                            <p:txEl>
                                              <p:pRg st="10" end="10"/>
                                            </p:txEl>
                                          </p:spTgt>
                                        </p:tgtEl>
                                        <p:attrNameLst>
                                          <p:attrName>style.visibility</p:attrName>
                                        </p:attrNameLst>
                                      </p:cBhvr>
                                      <p:to>
                                        <p:strVal val="visible"/>
                                      </p:to>
                                    </p:set>
                                    <p:animEffect transition="in" filter="fade">
                                      <p:cBhvr>
                                        <p:cTn id="57" dur="1000"/>
                                        <p:tgtEl>
                                          <p:spTgt spid="56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Spark Architecture</a:t>
            </a:r>
            <a:endParaRPr/>
          </a:p>
        </p:txBody>
      </p:sp>
      <p:sp>
        <p:nvSpPr>
          <p:cNvPr id="570" name="Google Shape;570;p53"/>
          <p:cNvSpPr txBox="1">
            <a:spLocks noGrp="1"/>
          </p:cNvSpPr>
          <p:nvPr>
            <p:ph type="body" idx="1"/>
          </p:nvPr>
        </p:nvSpPr>
        <p:spPr>
          <a:xfrm>
            <a:off x="311700" y="1197050"/>
            <a:ext cx="8520600" cy="3816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There are lots of worker nodes where a service called executor runs. It owns resources and runs tasks within it. There could be multiple executors running on one machine.</a:t>
            </a:r>
            <a:endParaRPr/>
          </a:p>
          <a:p>
            <a:pPr marL="457200" lvl="0" indent="-342900" algn="l" rtl="0">
              <a:spcBef>
                <a:spcPts val="0"/>
              </a:spcBef>
              <a:spcAft>
                <a:spcPts val="0"/>
              </a:spcAft>
              <a:buSzPts val="1800"/>
              <a:buChar char="●"/>
            </a:pPr>
            <a:r>
              <a:rPr lang="en-GB"/>
              <a:t>To run on a cluster, the SparkContext, created on the driver node can </a:t>
            </a:r>
            <a:r>
              <a:rPr lang="en-GB" b="1"/>
              <a:t>connect</a:t>
            </a:r>
            <a:r>
              <a:rPr lang="en-GB"/>
              <a:t> to several types of </a:t>
            </a:r>
            <a:r>
              <a:rPr lang="en-GB" b="1"/>
              <a:t>cluster managers</a:t>
            </a:r>
            <a:r>
              <a:rPr lang="en-GB"/>
              <a:t> (either Spark’s own standalone cluster manager, Mesos or YARN), which allocate resources across applications. </a:t>
            </a:r>
            <a:endParaRPr/>
          </a:p>
          <a:p>
            <a:pPr marL="457200" lvl="0" indent="-342900" algn="l" rtl="0">
              <a:spcBef>
                <a:spcPts val="0"/>
              </a:spcBef>
              <a:spcAft>
                <a:spcPts val="0"/>
              </a:spcAft>
              <a:buSzPts val="1800"/>
              <a:buChar char="●"/>
            </a:pPr>
            <a:r>
              <a:rPr lang="en-GB"/>
              <a:t>Once connected, Spark acquires </a:t>
            </a:r>
            <a:r>
              <a:rPr lang="en-GB" b="1"/>
              <a:t>executors</a:t>
            </a:r>
            <a:r>
              <a:rPr lang="en-GB"/>
              <a:t> on nodes in the cluster, that run computations and store data for the application.</a:t>
            </a:r>
            <a:endParaRPr/>
          </a:p>
          <a:p>
            <a:pPr marL="457200" lvl="0" indent="-342900" algn="l" rtl="0">
              <a:spcBef>
                <a:spcPts val="0"/>
              </a:spcBef>
              <a:spcAft>
                <a:spcPts val="0"/>
              </a:spcAft>
              <a:buSzPts val="1800"/>
              <a:buChar char="●"/>
            </a:pPr>
            <a:r>
              <a:rPr lang="en-GB"/>
              <a:t>Next, it sends your application code (defined by JAR or Python files passed to SparkContext) to the executors.</a:t>
            </a:r>
            <a:endParaRPr/>
          </a:p>
          <a:p>
            <a:pPr marL="457200" lvl="0" indent="-342900" algn="l" rtl="0">
              <a:spcBef>
                <a:spcPts val="0"/>
              </a:spcBef>
              <a:spcAft>
                <a:spcPts val="0"/>
              </a:spcAft>
              <a:buSzPts val="1800"/>
              <a:buChar char="●"/>
            </a:pPr>
            <a:r>
              <a:rPr lang="en-GB"/>
              <a:t>Finally, SparkContext sends tasks to the executors to run.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animEffect transition="in" filter="fade">
                                      <p:cBhvr>
                                        <p:cTn id="7" dur="1000"/>
                                        <p:tgtEl>
                                          <p:spTgt spid="5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0">
                                            <p:txEl>
                                              <p:pRg st="1" end="1"/>
                                            </p:txEl>
                                          </p:spTgt>
                                        </p:tgtEl>
                                        <p:attrNameLst>
                                          <p:attrName>style.visibility</p:attrName>
                                        </p:attrNameLst>
                                      </p:cBhvr>
                                      <p:to>
                                        <p:strVal val="visible"/>
                                      </p:to>
                                    </p:set>
                                    <p:animEffect transition="in" filter="fade">
                                      <p:cBhvr>
                                        <p:cTn id="12" dur="1000"/>
                                        <p:tgtEl>
                                          <p:spTgt spid="5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0">
                                            <p:txEl>
                                              <p:pRg st="2" end="2"/>
                                            </p:txEl>
                                          </p:spTgt>
                                        </p:tgtEl>
                                        <p:attrNameLst>
                                          <p:attrName>style.visibility</p:attrName>
                                        </p:attrNameLst>
                                      </p:cBhvr>
                                      <p:to>
                                        <p:strVal val="visible"/>
                                      </p:to>
                                    </p:set>
                                    <p:animEffect transition="in" filter="fade">
                                      <p:cBhvr>
                                        <p:cTn id="17" dur="1000"/>
                                        <p:tgtEl>
                                          <p:spTgt spid="5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0">
                                            <p:txEl>
                                              <p:pRg st="3" end="3"/>
                                            </p:txEl>
                                          </p:spTgt>
                                        </p:tgtEl>
                                        <p:attrNameLst>
                                          <p:attrName>style.visibility</p:attrName>
                                        </p:attrNameLst>
                                      </p:cBhvr>
                                      <p:to>
                                        <p:strVal val="visible"/>
                                      </p:to>
                                    </p:set>
                                    <p:animEffect transition="in" filter="fade">
                                      <p:cBhvr>
                                        <p:cTn id="22" dur="1000"/>
                                        <p:tgtEl>
                                          <p:spTgt spid="5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0">
                                            <p:txEl>
                                              <p:pRg st="4" end="4"/>
                                            </p:txEl>
                                          </p:spTgt>
                                        </p:tgtEl>
                                        <p:attrNameLst>
                                          <p:attrName>style.visibility</p:attrName>
                                        </p:attrNameLst>
                                      </p:cBhvr>
                                      <p:to>
                                        <p:strVal val="visible"/>
                                      </p:to>
                                    </p:set>
                                    <p:animEffect transition="in" filter="fade">
                                      <p:cBhvr>
                                        <p:cTn id="27" dur="1000"/>
                                        <p:tgtEl>
                                          <p:spTgt spid="5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Spark Architecture</a:t>
            </a:r>
            <a:endParaRPr/>
          </a:p>
        </p:txBody>
      </p:sp>
      <p:sp>
        <p:nvSpPr>
          <p:cNvPr id="576" name="Google Shape;576;p54"/>
          <p:cNvSpPr txBox="1"/>
          <p:nvPr/>
        </p:nvSpPr>
        <p:spPr>
          <a:xfrm>
            <a:off x="455750" y="2175150"/>
            <a:ext cx="2446500" cy="98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77" name="Google Shape;577;p54"/>
          <p:cNvSpPr txBox="1"/>
          <p:nvPr/>
        </p:nvSpPr>
        <p:spPr>
          <a:xfrm>
            <a:off x="585975" y="2296075"/>
            <a:ext cx="2167500" cy="241800"/>
          </a:xfrm>
          <a:prstGeom prst="rect">
            <a:avLst/>
          </a:prstGeom>
          <a:gradFill>
            <a:gsLst>
              <a:gs pos="0">
                <a:srgbClr val="7CC9C2"/>
              </a:gs>
              <a:gs pos="100000">
                <a:srgbClr val="3F837D"/>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solidFill>
                  <a:srgbClr val="FFFFFF"/>
                </a:solidFill>
                <a:latin typeface="Open Sans"/>
                <a:ea typeface="Open Sans"/>
                <a:cs typeface="Open Sans"/>
                <a:sym typeface="Open Sans"/>
              </a:rPr>
              <a:t>Driver Program</a:t>
            </a:r>
            <a:endParaRPr sz="1000" b="1">
              <a:solidFill>
                <a:srgbClr val="FFFFFF"/>
              </a:solidFill>
              <a:latin typeface="Open Sans"/>
              <a:ea typeface="Open Sans"/>
              <a:cs typeface="Open Sans"/>
              <a:sym typeface="Open Sans"/>
            </a:endParaRPr>
          </a:p>
        </p:txBody>
      </p:sp>
      <p:sp>
        <p:nvSpPr>
          <p:cNvPr id="578" name="Google Shape;578;p54"/>
          <p:cNvSpPr txBox="1"/>
          <p:nvPr/>
        </p:nvSpPr>
        <p:spPr>
          <a:xfrm>
            <a:off x="585975" y="2658875"/>
            <a:ext cx="2167500" cy="390600"/>
          </a:xfrm>
          <a:prstGeom prst="rect">
            <a:avLst/>
          </a:prstGeom>
          <a:gradFill>
            <a:gsLst>
              <a:gs pos="0">
                <a:srgbClr val="FFF6DB"/>
              </a:gs>
              <a:gs pos="100000">
                <a:srgbClr val="FAD25C"/>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Open Sans"/>
                <a:ea typeface="Open Sans"/>
                <a:cs typeface="Open Sans"/>
                <a:sym typeface="Open Sans"/>
              </a:rPr>
              <a:t>Spark Context</a:t>
            </a:r>
            <a:endParaRPr>
              <a:latin typeface="Open Sans"/>
              <a:ea typeface="Open Sans"/>
              <a:cs typeface="Open Sans"/>
              <a:sym typeface="Open Sans"/>
            </a:endParaRPr>
          </a:p>
        </p:txBody>
      </p:sp>
      <p:sp>
        <p:nvSpPr>
          <p:cNvPr id="579" name="Google Shape;579;p54"/>
          <p:cNvSpPr txBox="1"/>
          <p:nvPr/>
        </p:nvSpPr>
        <p:spPr>
          <a:xfrm>
            <a:off x="3478950" y="2606800"/>
            <a:ext cx="1897500" cy="511500"/>
          </a:xfrm>
          <a:prstGeom prst="rect">
            <a:avLst/>
          </a:prstGeom>
          <a:gradFill>
            <a:gsLst>
              <a:gs pos="0">
                <a:srgbClr val="F5D0D0"/>
              </a:gs>
              <a:gs pos="100000">
                <a:srgbClr val="D96868"/>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Open Sans"/>
                <a:ea typeface="Open Sans"/>
                <a:cs typeface="Open Sans"/>
                <a:sym typeface="Open Sans"/>
              </a:rPr>
              <a:t>Cluster Manager</a:t>
            </a:r>
            <a:endParaRPr>
              <a:latin typeface="Open Sans"/>
              <a:ea typeface="Open Sans"/>
              <a:cs typeface="Open Sans"/>
              <a:sym typeface="Open Sans"/>
            </a:endParaRPr>
          </a:p>
        </p:txBody>
      </p:sp>
      <p:sp>
        <p:nvSpPr>
          <p:cNvPr id="580" name="Google Shape;580;p54"/>
          <p:cNvSpPr txBox="1"/>
          <p:nvPr/>
        </p:nvSpPr>
        <p:spPr>
          <a:xfrm>
            <a:off x="6269650" y="1182300"/>
            <a:ext cx="2167500" cy="118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81" name="Google Shape;581;p54"/>
          <p:cNvSpPr txBox="1"/>
          <p:nvPr/>
        </p:nvSpPr>
        <p:spPr>
          <a:xfrm>
            <a:off x="6269650" y="3065025"/>
            <a:ext cx="2167500" cy="118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82" name="Google Shape;582;p54"/>
          <p:cNvSpPr txBox="1"/>
          <p:nvPr/>
        </p:nvSpPr>
        <p:spPr>
          <a:xfrm>
            <a:off x="6381275" y="1266025"/>
            <a:ext cx="1897500" cy="241800"/>
          </a:xfrm>
          <a:prstGeom prst="rect">
            <a:avLst/>
          </a:prstGeom>
          <a:gradFill>
            <a:gsLst>
              <a:gs pos="0">
                <a:srgbClr val="DFE9FB"/>
              </a:gs>
              <a:gs pos="100000">
                <a:srgbClr val="6E9BE7"/>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Open Sans"/>
                <a:ea typeface="Open Sans"/>
                <a:cs typeface="Open Sans"/>
                <a:sym typeface="Open Sans"/>
              </a:rPr>
              <a:t>Worker Node</a:t>
            </a:r>
            <a:endParaRPr sz="1000">
              <a:latin typeface="Open Sans"/>
              <a:ea typeface="Open Sans"/>
              <a:cs typeface="Open Sans"/>
              <a:sym typeface="Open Sans"/>
            </a:endParaRPr>
          </a:p>
        </p:txBody>
      </p:sp>
      <p:sp>
        <p:nvSpPr>
          <p:cNvPr id="583" name="Google Shape;583;p54"/>
          <p:cNvSpPr txBox="1"/>
          <p:nvPr/>
        </p:nvSpPr>
        <p:spPr>
          <a:xfrm>
            <a:off x="6381275" y="3190550"/>
            <a:ext cx="1897500" cy="241800"/>
          </a:xfrm>
          <a:prstGeom prst="rect">
            <a:avLst/>
          </a:prstGeom>
          <a:gradFill>
            <a:gsLst>
              <a:gs pos="0">
                <a:srgbClr val="DFE9FB"/>
              </a:gs>
              <a:gs pos="100000">
                <a:srgbClr val="6E9BE7"/>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Open Sans"/>
                <a:ea typeface="Open Sans"/>
                <a:cs typeface="Open Sans"/>
                <a:sym typeface="Open Sans"/>
              </a:rPr>
              <a:t>Worker Node</a:t>
            </a:r>
            <a:endParaRPr>
              <a:latin typeface="Open Sans"/>
              <a:ea typeface="Open Sans"/>
              <a:cs typeface="Open Sans"/>
              <a:sym typeface="Open Sans"/>
            </a:endParaRPr>
          </a:p>
        </p:txBody>
      </p:sp>
      <p:sp>
        <p:nvSpPr>
          <p:cNvPr id="584" name="Google Shape;584;p54"/>
          <p:cNvSpPr txBox="1"/>
          <p:nvPr/>
        </p:nvSpPr>
        <p:spPr>
          <a:xfrm>
            <a:off x="6409175" y="1600900"/>
            <a:ext cx="1869600" cy="650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85" name="Google Shape;585;p54"/>
          <p:cNvSpPr txBox="1"/>
          <p:nvPr/>
        </p:nvSpPr>
        <p:spPr>
          <a:xfrm>
            <a:off x="6381275" y="3501175"/>
            <a:ext cx="1869600" cy="70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86" name="Google Shape;586;p54"/>
          <p:cNvSpPr txBox="1"/>
          <p:nvPr/>
        </p:nvSpPr>
        <p:spPr>
          <a:xfrm>
            <a:off x="6474275" y="3869675"/>
            <a:ext cx="716400" cy="241800"/>
          </a:xfrm>
          <a:prstGeom prst="rect">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Open Sans"/>
                <a:ea typeface="Open Sans"/>
                <a:cs typeface="Open Sans"/>
                <a:sym typeface="Open Sans"/>
              </a:rPr>
              <a:t>Task</a:t>
            </a:r>
            <a:endParaRPr sz="1000">
              <a:latin typeface="Open Sans"/>
              <a:ea typeface="Open Sans"/>
              <a:cs typeface="Open Sans"/>
              <a:sym typeface="Open Sans"/>
            </a:endParaRPr>
          </a:p>
        </p:txBody>
      </p:sp>
      <p:sp>
        <p:nvSpPr>
          <p:cNvPr id="587" name="Google Shape;587;p54"/>
          <p:cNvSpPr txBox="1"/>
          <p:nvPr/>
        </p:nvSpPr>
        <p:spPr>
          <a:xfrm>
            <a:off x="7324350" y="3869675"/>
            <a:ext cx="716400" cy="241800"/>
          </a:xfrm>
          <a:prstGeom prst="rect">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Open Sans"/>
                <a:ea typeface="Open Sans"/>
                <a:cs typeface="Open Sans"/>
                <a:sym typeface="Open Sans"/>
              </a:rPr>
              <a:t>Task</a:t>
            </a:r>
            <a:endParaRPr sz="600">
              <a:latin typeface="Open Sans"/>
              <a:ea typeface="Open Sans"/>
              <a:cs typeface="Open Sans"/>
              <a:sym typeface="Open Sans"/>
            </a:endParaRPr>
          </a:p>
        </p:txBody>
      </p:sp>
      <p:sp>
        <p:nvSpPr>
          <p:cNvPr id="588" name="Google Shape;588;p54"/>
          <p:cNvSpPr txBox="1"/>
          <p:nvPr/>
        </p:nvSpPr>
        <p:spPr>
          <a:xfrm>
            <a:off x="6474275" y="1935775"/>
            <a:ext cx="716400" cy="241800"/>
          </a:xfrm>
          <a:prstGeom prst="rect">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Open Sans"/>
                <a:ea typeface="Open Sans"/>
                <a:cs typeface="Open Sans"/>
                <a:sym typeface="Open Sans"/>
              </a:rPr>
              <a:t>Task</a:t>
            </a:r>
            <a:endParaRPr sz="1000">
              <a:latin typeface="Open Sans"/>
              <a:ea typeface="Open Sans"/>
              <a:cs typeface="Open Sans"/>
              <a:sym typeface="Open Sans"/>
            </a:endParaRPr>
          </a:p>
        </p:txBody>
      </p:sp>
      <p:sp>
        <p:nvSpPr>
          <p:cNvPr id="589" name="Google Shape;589;p54"/>
          <p:cNvSpPr txBox="1"/>
          <p:nvPr/>
        </p:nvSpPr>
        <p:spPr>
          <a:xfrm>
            <a:off x="7324350" y="1935775"/>
            <a:ext cx="716400" cy="241800"/>
          </a:xfrm>
          <a:prstGeom prst="rect">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Open Sans"/>
                <a:ea typeface="Open Sans"/>
                <a:cs typeface="Open Sans"/>
                <a:sym typeface="Open Sans"/>
              </a:rPr>
              <a:t>Task</a:t>
            </a:r>
            <a:endParaRPr sz="1000">
              <a:latin typeface="Open Sans"/>
              <a:ea typeface="Open Sans"/>
              <a:cs typeface="Open Sans"/>
              <a:sym typeface="Open Sans"/>
            </a:endParaRPr>
          </a:p>
        </p:txBody>
      </p:sp>
      <p:sp>
        <p:nvSpPr>
          <p:cNvPr id="590" name="Google Shape;590;p54"/>
          <p:cNvSpPr txBox="1"/>
          <p:nvPr/>
        </p:nvSpPr>
        <p:spPr>
          <a:xfrm>
            <a:off x="6474275" y="1545075"/>
            <a:ext cx="800100" cy="1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Open Sans"/>
                <a:ea typeface="Open Sans"/>
                <a:cs typeface="Open Sans"/>
                <a:sym typeface="Open Sans"/>
              </a:rPr>
              <a:t>Executor</a:t>
            </a:r>
            <a:endParaRPr sz="1000" b="1">
              <a:latin typeface="Open Sans"/>
              <a:ea typeface="Open Sans"/>
              <a:cs typeface="Open Sans"/>
              <a:sym typeface="Open Sans"/>
            </a:endParaRPr>
          </a:p>
        </p:txBody>
      </p:sp>
      <p:sp>
        <p:nvSpPr>
          <p:cNvPr id="591" name="Google Shape;591;p54"/>
          <p:cNvSpPr txBox="1"/>
          <p:nvPr/>
        </p:nvSpPr>
        <p:spPr>
          <a:xfrm>
            <a:off x="6474275" y="3469650"/>
            <a:ext cx="8001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Open Sans"/>
                <a:ea typeface="Open Sans"/>
                <a:cs typeface="Open Sans"/>
                <a:sym typeface="Open Sans"/>
              </a:rPr>
              <a:t>Executor</a:t>
            </a:r>
            <a:endParaRPr b="1"/>
          </a:p>
        </p:txBody>
      </p:sp>
      <p:sp>
        <p:nvSpPr>
          <p:cNvPr id="592" name="Google Shape;592;p54"/>
          <p:cNvSpPr txBox="1"/>
          <p:nvPr/>
        </p:nvSpPr>
        <p:spPr>
          <a:xfrm>
            <a:off x="7330075" y="1600900"/>
            <a:ext cx="948600" cy="288300"/>
          </a:xfrm>
          <a:prstGeom prst="rect">
            <a:avLst/>
          </a:prstGeom>
          <a:gradFill>
            <a:gsLst>
              <a:gs pos="0">
                <a:srgbClr val="FFF6DB"/>
              </a:gs>
              <a:gs pos="100000">
                <a:srgbClr val="FAD25C"/>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Open Sans"/>
                <a:ea typeface="Open Sans"/>
                <a:cs typeface="Open Sans"/>
                <a:sym typeface="Open Sans"/>
              </a:rPr>
              <a:t>Cache</a:t>
            </a:r>
            <a:endParaRPr sz="1000">
              <a:latin typeface="Open Sans"/>
              <a:ea typeface="Open Sans"/>
              <a:cs typeface="Open Sans"/>
              <a:sym typeface="Open Sans"/>
            </a:endParaRPr>
          </a:p>
        </p:txBody>
      </p:sp>
      <p:sp>
        <p:nvSpPr>
          <p:cNvPr id="593" name="Google Shape;593;p54"/>
          <p:cNvSpPr txBox="1"/>
          <p:nvPr/>
        </p:nvSpPr>
        <p:spPr>
          <a:xfrm>
            <a:off x="7395200" y="3506900"/>
            <a:ext cx="855600" cy="288300"/>
          </a:xfrm>
          <a:prstGeom prst="rect">
            <a:avLst/>
          </a:prstGeom>
          <a:gradFill>
            <a:gsLst>
              <a:gs pos="0">
                <a:srgbClr val="FFF6DB"/>
              </a:gs>
              <a:gs pos="100000">
                <a:srgbClr val="FAD25C"/>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Open Sans"/>
                <a:ea typeface="Open Sans"/>
                <a:cs typeface="Open Sans"/>
                <a:sym typeface="Open Sans"/>
              </a:rPr>
              <a:t>Cache</a:t>
            </a:r>
            <a:endParaRPr sz="1000">
              <a:latin typeface="Open Sans"/>
              <a:ea typeface="Open Sans"/>
              <a:cs typeface="Open Sans"/>
              <a:sym typeface="Open Sans"/>
            </a:endParaRPr>
          </a:p>
        </p:txBody>
      </p:sp>
      <p:cxnSp>
        <p:nvCxnSpPr>
          <p:cNvPr id="594" name="Google Shape;594;p54"/>
          <p:cNvCxnSpPr>
            <a:stCxn id="578" idx="3"/>
            <a:endCxn id="579" idx="1"/>
          </p:cNvCxnSpPr>
          <p:nvPr/>
        </p:nvCxnSpPr>
        <p:spPr>
          <a:xfrm>
            <a:off x="2753475" y="2854175"/>
            <a:ext cx="725400" cy="8400"/>
          </a:xfrm>
          <a:prstGeom prst="straightConnector1">
            <a:avLst/>
          </a:prstGeom>
          <a:noFill/>
          <a:ln w="19050" cap="flat" cmpd="sng">
            <a:solidFill>
              <a:schemeClr val="dk2"/>
            </a:solidFill>
            <a:prstDash val="solid"/>
            <a:round/>
            <a:headEnd type="stealth" w="med" len="med"/>
            <a:tailEnd type="stealth" w="med" len="med"/>
          </a:ln>
        </p:spPr>
      </p:cxnSp>
      <p:cxnSp>
        <p:nvCxnSpPr>
          <p:cNvPr id="595" name="Google Shape;595;p54"/>
          <p:cNvCxnSpPr>
            <a:stCxn id="579" idx="3"/>
            <a:endCxn id="580" idx="1"/>
          </p:cNvCxnSpPr>
          <p:nvPr/>
        </p:nvCxnSpPr>
        <p:spPr>
          <a:xfrm rot="10800000" flipH="1">
            <a:off x="5376450" y="1775350"/>
            <a:ext cx="893100" cy="1087200"/>
          </a:xfrm>
          <a:prstGeom prst="straightConnector1">
            <a:avLst/>
          </a:prstGeom>
          <a:noFill/>
          <a:ln w="19050" cap="flat" cmpd="sng">
            <a:solidFill>
              <a:schemeClr val="dk2"/>
            </a:solidFill>
            <a:prstDash val="solid"/>
            <a:round/>
            <a:headEnd type="stealth" w="med" len="med"/>
            <a:tailEnd type="stealth" w="med" len="med"/>
          </a:ln>
        </p:spPr>
      </p:cxnSp>
      <p:cxnSp>
        <p:nvCxnSpPr>
          <p:cNvPr id="596" name="Google Shape;596;p54"/>
          <p:cNvCxnSpPr>
            <a:stCxn id="579" idx="3"/>
            <a:endCxn id="581" idx="1"/>
          </p:cNvCxnSpPr>
          <p:nvPr/>
        </p:nvCxnSpPr>
        <p:spPr>
          <a:xfrm>
            <a:off x="5376450" y="2862550"/>
            <a:ext cx="893100" cy="795600"/>
          </a:xfrm>
          <a:prstGeom prst="straightConnector1">
            <a:avLst/>
          </a:prstGeom>
          <a:noFill/>
          <a:ln w="19050" cap="flat" cmpd="sng">
            <a:solidFill>
              <a:schemeClr val="dk2"/>
            </a:solidFill>
            <a:prstDash val="solid"/>
            <a:round/>
            <a:headEnd type="stealth" w="med" len="med"/>
            <a:tailEnd type="stealth" w="med" len="med"/>
          </a:ln>
        </p:spPr>
      </p:cxnSp>
      <p:cxnSp>
        <p:nvCxnSpPr>
          <p:cNvPr id="597" name="Google Shape;597;p54"/>
          <p:cNvCxnSpPr>
            <a:stCxn id="576" idx="0"/>
            <a:endCxn id="580" idx="1"/>
          </p:cNvCxnSpPr>
          <p:nvPr/>
        </p:nvCxnSpPr>
        <p:spPr>
          <a:xfrm rot="-5400000">
            <a:off x="3774500" y="-319950"/>
            <a:ext cx="399600" cy="4590600"/>
          </a:xfrm>
          <a:prstGeom prst="bentConnector2">
            <a:avLst/>
          </a:prstGeom>
          <a:noFill/>
          <a:ln w="19050" cap="flat" cmpd="sng">
            <a:solidFill>
              <a:srgbClr val="674EA7"/>
            </a:solidFill>
            <a:prstDash val="solid"/>
            <a:round/>
            <a:headEnd type="stealth" w="med" len="med"/>
            <a:tailEnd type="stealth" w="med" len="med"/>
          </a:ln>
        </p:spPr>
      </p:cxnSp>
      <p:cxnSp>
        <p:nvCxnSpPr>
          <p:cNvPr id="598" name="Google Shape;598;p54"/>
          <p:cNvCxnSpPr>
            <a:stCxn id="576" idx="2"/>
            <a:endCxn id="581" idx="1"/>
          </p:cNvCxnSpPr>
          <p:nvPr/>
        </p:nvCxnSpPr>
        <p:spPr>
          <a:xfrm rot="-5400000" flipH="1">
            <a:off x="3725900" y="1114350"/>
            <a:ext cx="496800" cy="4590600"/>
          </a:xfrm>
          <a:prstGeom prst="bentConnector2">
            <a:avLst/>
          </a:prstGeom>
          <a:noFill/>
          <a:ln w="19050" cap="flat" cmpd="sng">
            <a:solidFill>
              <a:srgbClr val="674EA7"/>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animEffect transition="in" filter="fade">
                                      <p:cBhvr>
                                        <p:cTn id="7" dur="1000"/>
                                        <p:tgtEl>
                                          <p:spTgt spid="5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7"/>
                                        </p:tgtEl>
                                        <p:attrNameLst>
                                          <p:attrName>style.visibility</p:attrName>
                                        </p:attrNameLst>
                                      </p:cBhvr>
                                      <p:to>
                                        <p:strVal val="visible"/>
                                      </p:to>
                                    </p:set>
                                    <p:animEffect transition="in" filter="fade">
                                      <p:cBhvr>
                                        <p:cTn id="12" dur="1000"/>
                                        <p:tgtEl>
                                          <p:spTgt spid="5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8"/>
                                        </p:tgtEl>
                                        <p:attrNameLst>
                                          <p:attrName>style.visibility</p:attrName>
                                        </p:attrNameLst>
                                      </p:cBhvr>
                                      <p:to>
                                        <p:strVal val="visible"/>
                                      </p:to>
                                    </p:set>
                                    <p:animEffect transition="in" filter="fade">
                                      <p:cBhvr>
                                        <p:cTn id="17" dur="1000"/>
                                        <p:tgtEl>
                                          <p:spTgt spid="5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0"/>
                                        </p:tgtEl>
                                        <p:attrNameLst>
                                          <p:attrName>style.visibility</p:attrName>
                                        </p:attrNameLst>
                                      </p:cBhvr>
                                      <p:to>
                                        <p:strVal val="visible"/>
                                      </p:to>
                                    </p:set>
                                    <p:animEffect transition="in" filter="fade">
                                      <p:cBhvr>
                                        <p:cTn id="22" dur="1000"/>
                                        <p:tgtEl>
                                          <p:spTgt spid="580"/>
                                        </p:tgtEl>
                                      </p:cBhvr>
                                    </p:animEffect>
                                  </p:childTnLst>
                                </p:cTn>
                              </p:par>
                              <p:par>
                                <p:cTn id="23" presetID="10" presetClass="entr" presetSubtype="0" fill="hold" nodeType="withEffect">
                                  <p:stCondLst>
                                    <p:cond delay="0"/>
                                  </p:stCondLst>
                                  <p:childTnLst>
                                    <p:set>
                                      <p:cBhvr>
                                        <p:cTn id="24" dur="1" fill="hold">
                                          <p:stCondLst>
                                            <p:cond delay="0"/>
                                          </p:stCondLst>
                                        </p:cTn>
                                        <p:tgtEl>
                                          <p:spTgt spid="581"/>
                                        </p:tgtEl>
                                        <p:attrNameLst>
                                          <p:attrName>style.visibility</p:attrName>
                                        </p:attrNameLst>
                                      </p:cBhvr>
                                      <p:to>
                                        <p:strVal val="visible"/>
                                      </p:to>
                                    </p:set>
                                    <p:animEffect transition="in" filter="fade">
                                      <p:cBhvr>
                                        <p:cTn id="25" dur="1000"/>
                                        <p:tgtEl>
                                          <p:spTgt spid="58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82"/>
                                        </p:tgtEl>
                                        <p:attrNameLst>
                                          <p:attrName>style.visibility</p:attrName>
                                        </p:attrNameLst>
                                      </p:cBhvr>
                                      <p:to>
                                        <p:strVal val="visible"/>
                                      </p:to>
                                    </p:set>
                                    <p:animEffect transition="in" filter="fade">
                                      <p:cBhvr>
                                        <p:cTn id="30" dur="1000"/>
                                        <p:tgtEl>
                                          <p:spTgt spid="582"/>
                                        </p:tgtEl>
                                      </p:cBhvr>
                                    </p:animEffect>
                                  </p:childTnLst>
                                </p:cTn>
                              </p:par>
                              <p:par>
                                <p:cTn id="31" presetID="10" presetClass="entr" presetSubtype="0" fill="hold" nodeType="withEffect">
                                  <p:stCondLst>
                                    <p:cond delay="0"/>
                                  </p:stCondLst>
                                  <p:childTnLst>
                                    <p:set>
                                      <p:cBhvr>
                                        <p:cTn id="32" dur="1" fill="hold">
                                          <p:stCondLst>
                                            <p:cond delay="0"/>
                                          </p:stCondLst>
                                        </p:cTn>
                                        <p:tgtEl>
                                          <p:spTgt spid="583"/>
                                        </p:tgtEl>
                                        <p:attrNameLst>
                                          <p:attrName>style.visibility</p:attrName>
                                        </p:attrNameLst>
                                      </p:cBhvr>
                                      <p:to>
                                        <p:strVal val="visible"/>
                                      </p:to>
                                    </p:set>
                                    <p:animEffect transition="in" filter="fade">
                                      <p:cBhvr>
                                        <p:cTn id="33" dur="1000"/>
                                        <p:tgtEl>
                                          <p:spTgt spid="58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94"/>
                                        </p:tgtEl>
                                        <p:attrNameLst>
                                          <p:attrName>style.visibility</p:attrName>
                                        </p:attrNameLst>
                                      </p:cBhvr>
                                      <p:to>
                                        <p:strVal val="visible"/>
                                      </p:to>
                                    </p:set>
                                    <p:animEffect transition="in" filter="fade">
                                      <p:cBhvr>
                                        <p:cTn id="38" dur="1000"/>
                                        <p:tgtEl>
                                          <p:spTgt spid="594"/>
                                        </p:tgtEl>
                                      </p:cBhvr>
                                    </p:animEffect>
                                  </p:childTnLst>
                                </p:cTn>
                              </p:par>
                              <p:par>
                                <p:cTn id="39" presetID="10" presetClass="entr" presetSubtype="0" fill="hold" nodeType="withEffect">
                                  <p:stCondLst>
                                    <p:cond delay="0"/>
                                  </p:stCondLst>
                                  <p:childTnLst>
                                    <p:set>
                                      <p:cBhvr>
                                        <p:cTn id="40" dur="1" fill="hold">
                                          <p:stCondLst>
                                            <p:cond delay="0"/>
                                          </p:stCondLst>
                                        </p:cTn>
                                        <p:tgtEl>
                                          <p:spTgt spid="579"/>
                                        </p:tgtEl>
                                        <p:attrNameLst>
                                          <p:attrName>style.visibility</p:attrName>
                                        </p:attrNameLst>
                                      </p:cBhvr>
                                      <p:to>
                                        <p:strVal val="visible"/>
                                      </p:to>
                                    </p:set>
                                    <p:animEffect transition="in" filter="fade">
                                      <p:cBhvr>
                                        <p:cTn id="41" dur="1000"/>
                                        <p:tgtEl>
                                          <p:spTgt spid="5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95"/>
                                        </p:tgtEl>
                                        <p:attrNameLst>
                                          <p:attrName>style.visibility</p:attrName>
                                        </p:attrNameLst>
                                      </p:cBhvr>
                                      <p:to>
                                        <p:strVal val="visible"/>
                                      </p:to>
                                    </p:set>
                                    <p:animEffect transition="in" filter="fade">
                                      <p:cBhvr>
                                        <p:cTn id="46" dur="1000"/>
                                        <p:tgtEl>
                                          <p:spTgt spid="595"/>
                                        </p:tgtEl>
                                      </p:cBhvr>
                                    </p:animEffect>
                                  </p:childTnLst>
                                </p:cTn>
                              </p:par>
                              <p:par>
                                <p:cTn id="47" presetID="10" presetClass="entr" presetSubtype="0" fill="hold" nodeType="withEffect">
                                  <p:stCondLst>
                                    <p:cond delay="0"/>
                                  </p:stCondLst>
                                  <p:childTnLst>
                                    <p:set>
                                      <p:cBhvr>
                                        <p:cTn id="48" dur="1" fill="hold">
                                          <p:stCondLst>
                                            <p:cond delay="0"/>
                                          </p:stCondLst>
                                        </p:cTn>
                                        <p:tgtEl>
                                          <p:spTgt spid="596"/>
                                        </p:tgtEl>
                                        <p:attrNameLst>
                                          <p:attrName>style.visibility</p:attrName>
                                        </p:attrNameLst>
                                      </p:cBhvr>
                                      <p:to>
                                        <p:strVal val="visible"/>
                                      </p:to>
                                    </p:set>
                                    <p:animEffect transition="in" filter="fade">
                                      <p:cBhvr>
                                        <p:cTn id="49" dur="1000"/>
                                        <p:tgtEl>
                                          <p:spTgt spid="59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84"/>
                                        </p:tgtEl>
                                        <p:attrNameLst>
                                          <p:attrName>style.visibility</p:attrName>
                                        </p:attrNameLst>
                                      </p:cBhvr>
                                      <p:to>
                                        <p:strVal val="visible"/>
                                      </p:to>
                                    </p:set>
                                    <p:animEffect transition="in" filter="fade">
                                      <p:cBhvr>
                                        <p:cTn id="54" dur="1000"/>
                                        <p:tgtEl>
                                          <p:spTgt spid="584"/>
                                        </p:tgtEl>
                                      </p:cBhvr>
                                    </p:animEffect>
                                  </p:childTnLst>
                                </p:cTn>
                              </p:par>
                              <p:par>
                                <p:cTn id="55" presetID="10" presetClass="entr" presetSubtype="0" fill="hold" nodeType="withEffect">
                                  <p:stCondLst>
                                    <p:cond delay="0"/>
                                  </p:stCondLst>
                                  <p:childTnLst>
                                    <p:set>
                                      <p:cBhvr>
                                        <p:cTn id="56" dur="1" fill="hold">
                                          <p:stCondLst>
                                            <p:cond delay="0"/>
                                          </p:stCondLst>
                                        </p:cTn>
                                        <p:tgtEl>
                                          <p:spTgt spid="585"/>
                                        </p:tgtEl>
                                        <p:attrNameLst>
                                          <p:attrName>style.visibility</p:attrName>
                                        </p:attrNameLst>
                                      </p:cBhvr>
                                      <p:to>
                                        <p:strVal val="visible"/>
                                      </p:to>
                                    </p:set>
                                    <p:animEffect transition="in" filter="fade">
                                      <p:cBhvr>
                                        <p:cTn id="57" dur="1000"/>
                                        <p:tgtEl>
                                          <p:spTgt spid="58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90"/>
                                        </p:tgtEl>
                                        <p:attrNameLst>
                                          <p:attrName>style.visibility</p:attrName>
                                        </p:attrNameLst>
                                      </p:cBhvr>
                                      <p:to>
                                        <p:strVal val="visible"/>
                                      </p:to>
                                    </p:set>
                                    <p:animEffect transition="in" filter="fade">
                                      <p:cBhvr>
                                        <p:cTn id="62" dur="1000"/>
                                        <p:tgtEl>
                                          <p:spTgt spid="590"/>
                                        </p:tgtEl>
                                      </p:cBhvr>
                                    </p:animEffect>
                                  </p:childTnLst>
                                </p:cTn>
                              </p:par>
                              <p:par>
                                <p:cTn id="63" presetID="10" presetClass="entr" presetSubtype="0" fill="hold" nodeType="withEffect">
                                  <p:stCondLst>
                                    <p:cond delay="0"/>
                                  </p:stCondLst>
                                  <p:childTnLst>
                                    <p:set>
                                      <p:cBhvr>
                                        <p:cTn id="64" dur="1" fill="hold">
                                          <p:stCondLst>
                                            <p:cond delay="0"/>
                                          </p:stCondLst>
                                        </p:cTn>
                                        <p:tgtEl>
                                          <p:spTgt spid="591"/>
                                        </p:tgtEl>
                                        <p:attrNameLst>
                                          <p:attrName>style.visibility</p:attrName>
                                        </p:attrNameLst>
                                      </p:cBhvr>
                                      <p:to>
                                        <p:strVal val="visible"/>
                                      </p:to>
                                    </p:set>
                                    <p:animEffect transition="in" filter="fade">
                                      <p:cBhvr>
                                        <p:cTn id="65" dur="1000"/>
                                        <p:tgtEl>
                                          <p:spTgt spid="59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97"/>
                                        </p:tgtEl>
                                        <p:attrNameLst>
                                          <p:attrName>style.visibility</p:attrName>
                                        </p:attrNameLst>
                                      </p:cBhvr>
                                      <p:to>
                                        <p:strVal val="visible"/>
                                      </p:to>
                                    </p:set>
                                    <p:animEffect transition="in" filter="fade">
                                      <p:cBhvr>
                                        <p:cTn id="70" dur="1000"/>
                                        <p:tgtEl>
                                          <p:spTgt spid="597"/>
                                        </p:tgtEl>
                                      </p:cBhvr>
                                    </p:animEffect>
                                  </p:childTnLst>
                                </p:cTn>
                              </p:par>
                              <p:par>
                                <p:cTn id="71" presetID="10" presetClass="entr" presetSubtype="0" fill="hold" nodeType="withEffect">
                                  <p:stCondLst>
                                    <p:cond delay="0"/>
                                  </p:stCondLst>
                                  <p:childTnLst>
                                    <p:set>
                                      <p:cBhvr>
                                        <p:cTn id="72" dur="1" fill="hold">
                                          <p:stCondLst>
                                            <p:cond delay="0"/>
                                          </p:stCondLst>
                                        </p:cTn>
                                        <p:tgtEl>
                                          <p:spTgt spid="598"/>
                                        </p:tgtEl>
                                        <p:attrNameLst>
                                          <p:attrName>style.visibility</p:attrName>
                                        </p:attrNameLst>
                                      </p:cBhvr>
                                      <p:to>
                                        <p:strVal val="visible"/>
                                      </p:to>
                                    </p:set>
                                    <p:animEffect transition="in" filter="fade">
                                      <p:cBhvr>
                                        <p:cTn id="73" dur="1000"/>
                                        <p:tgtEl>
                                          <p:spTgt spid="59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8"/>
                                        </p:tgtEl>
                                        <p:attrNameLst>
                                          <p:attrName>style.visibility</p:attrName>
                                        </p:attrNameLst>
                                      </p:cBhvr>
                                      <p:to>
                                        <p:strVal val="visible"/>
                                      </p:to>
                                    </p:set>
                                    <p:animEffect transition="in" filter="fade">
                                      <p:cBhvr>
                                        <p:cTn id="78" dur="1000"/>
                                        <p:tgtEl>
                                          <p:spTgt spid="588"/>
                                        </p:tgtEl>
                                      </p:cBhvr>
                                    </p:animEffect>
                                  </p:childTnLst>
                                </p:cTn>
                              </p:par>
                              <p:par>
                                <p:cTn id="79" presetID="10" presetClass="entr" presetSubtype="0" fill="hold" nodeType="withEffect">
                                  <p:stCondLst>
                                    <p:cond delay="0"/>
                                  </p:stCondLst>
                                  <p:childTnLst>
                                    <p:set>
                                      <p:cBhvr>
                                        <p:cTn id="80" dur="1" fill="hold">
                                          <p:stCondLst>
                                            <p:cond delay="0"/>
                                          </p:stCondLst>
                                        </p:cTn>
                                        <p:tgtEl>
                                          <p:spTgt spid="589"/>
                                        </p:tgtEl>
                                        <p:attrNameLst>
                                          <p:attrName>style.visibility</p:attrName>
                                        </p:attrNameLst>
                                      </p:cBhvr>
                                      <p:to>
                                        <p:strVal val="visible"/>
                                      </p:to>
                                    </p:set>
                                    <p:animEffect transition="in" filter="fade">
                                      <p:cBhvr>
                                        <p:cTn id="81" dur="1000"/>
                                        <p:tgtEl>
                                          <p:spTgt spid="589"/>
                                        </p:tgtEl>
                                      </p:cBhvr>
                                    </p:animEffect>
                                  </p:childTnLst>
                                </p:cTn>
                              </p:par>
                              <p:par>
                                <p:cTn id="82" presetID="10" presetClass="entr" presetSubtype="0" fill="hold" nodeType="withEffect">
                                  <p:stCondLst>
                                    <p:cond delay="0"/>
                                  </p:stCondLst>
                                  <p:childTnLst>
                                    <p:set>
                                      <p:cBhvr>
                                        <p:cTn id="83" dur="1" fill="hold">
                                          <p:stCondLst>
                                            <p:cond delay="0"/>
                                          </p:stCondLst>
                                        </p:cTn>
                                        <p:tgtEl>
                                          <p:spTgt spid="586"/>
                                        </p:tgtEl>
                                        <p:attrNameLst>
                                          <p:attrName>style.visibility</p:attrName>
                                        </p:attrNameLst>
                                      </p:cBhvr>
                                      <p:to>
                                        <p:strVal val="visible"/>
                                      </p:to>
                                    </p:set>
                                    <p:animEffect transition="in" filter="fade">
                                      <p:cBhvr>
                                        <p:cTn id="84" dur="1000"/>
                                        <p:tgtEl>
                                          <p:spTgt spid="586"/>
                                        </p:tgtEl>
                                      </p:cBhvr>
                                    </p:animEffect>
                                  </p:childTnLst>
                                </p:cTn>
                              </p:par>
                              <p:par>
                                <p:cTn id="85" presetID="10" presetClass="entr" presetSubtype="0" fill="hold" nodeType="withEffect">
                                  <p:stCondLst>
                                    <p:cond delay="0"/>
                                  </p:stCondLst>
                                  <p:childTnLst>
                                    <p:set>
                                      <p:cBhvr>
                                        <p:cTn id="86" dur="1" fill="hold">
                                          <p:stCondLst>
                                            <p:cond delay="0"/>
                                          </p:stCondLst>
                                        </p:cTn>
                                        <p:tgtEl>
                                          <p:spTgt spid="587"/>
                                        </p:tgtEl>
                                        <p:attrNameLst>
                                          <p:attrName>style.visibility</p:attrName>
                                        </p:attrNameLst>
                                      </p:cBhvr>
                                      <p:to>
                                        <p:strVal val="visible"/>
                                      </p:to>
                                    </p:set>
                                    <p:animEffect transition="in" filter="fade">
                                      <p:cBhvr>
                                        <p:cTn id="87" dur="1000"/>
                                        <p:tgtEl>
                                          <p:spTgt spid="5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92"/>
                                        </p:tgtEl>
                                        <p:attrNameLst>
                                          <p:attrName>style.visibility</p:attrName>
                                        </p:attrNameLst>
                                      </p:cBhvr>
                                      <p:to>
                                        <p:strVal val="visible"/>
                                      </p:to>
                                    </p:set>
                                    <p:animEffect transition="in" filter="fade">
                                      <p:cBhvr>
                                        <p:cTn id="92" dur="1000"/>
                                        <p:tgtEl>
                                          <p:spTgt spid="592"/>
                                        </p:tgtEl>
                                      </p:cBhvr>
                                    </p:animEffect>
                                  </p:childTnLst>
                                </p:cTn>
                              </p:par>
                              <p:par>
                                <p:cTn id="93" presetID="10" presetClass="entr" presetSubtype="0" fill="hold" nodeType="withEffect">
                                  <p:stCondLst>
                                    <p:cond delay="0"/>
                                  </p:stCondLst>
                                  <p:childTnLst>
                                    <p:set>
                                      <p:cBhvr>
                                        <p:cTn id="94" dur="1" fill="hold">
                                          <p:stCondLst>
                                            <p:cond delay="0"/>
                                          </p:stCondLst>
                                        </p:cTn>
                                        <p:tgtEl>
                                          <p:spTgt spid="593"/>
                                        </p:tgtEl>
                                        <p:attrNameLst>
                                          <p:attrName>style.visibility</p:attrName>
                                        </p:attrNameLst>
                                      </p:cBhvr>
                                      <p:to>
                                        <p:strVal val="visible"/>
                                      </p:to>
                                    </p:set>
                                    <p:animEffect transition="in" filter="fade">
                                      <p:cBhvr>
                                        <p:cTn id="95" dur="10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Concepts of Spark</a:t>
            </a:r>
            <a:endParaRPr/>
          </a:p>
        </p:txBody>
      </p:sp>
      <p:sp>
        <p:nvSpPr>
          <p:cNvPr id="604" name="Google Shape;604;p5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Source Code Pro"/>
              <a:buChar char="●"/>
            </a:pPr>
            <a:r>
              <a:rPr lang="en-GB" b="1">
                <a:solidFill>
                  <a:srgbClr val="666666"/>
                </a:solidFill>
                <a:latin typeface="Source Code Pro"/>
                <a:ea typeface="Source Code Pro"/>
                <a:cs typeface="Source Code Pro"/>
                <a:sym typeface="Source Code Pro"/>
              </a:rPr>
              <a:t>RDD</a:t>
            </a:r>
            <a:endParaRPr b="1">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Resilient (fault tolerant)</a:t>
            </a:r>
            <a:endParaRPr>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Distributed</a:t>
            </a:r>
            <a:endParaRPr>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Dataset</a:t>
            </a:r>
            <a:endParaRPr>
              <a:solidFill>
                <a:srgbClr val="666666"/>
              </a:solidFill>
              <a:latin typeface="Source Code Pro"/>
              <a:ea typeface="Source Code Pro"/>
              <a:cs typeface="Source Code Pro"/>
              <a:sym typeface="Source Code Pro"/>
            </a:endParaRPr>
          </a:p>
          <a:p>
            <a:pPr marL="457200" lvl="0" indent="-342900" algn="l" rtl="0">
              <a:spcBef>
                <a:spcPts val="0"/>
              </a:spcBef>
              <a:spcAft>
                <a:spcPts val="0"/>
              </a:spcAft>
              <a:buClr>
                <a:srgbClr val="666666"/>
              </a:buClr>
              <a:buSzPts val="1800"/>
              <a:buFont typeface="Source Code Pro"/>
              <a:buChar char="●"/>
            </a:pPr>
            <a:r>
              <a:rPr lang="en-GB" b="1">
                <a:solidFill>
                  <a:srgbClr val="666666"/>
                </a:solidFill>
                <a:latin typeface="Source Code Pro"/>
                <a:ea typeface="Source Code Pro"/>
                <a:cs typeface="Source Code Pro"/>
                <a:sym typeface="Source Code Pro"/>
              </a:rPr>
              <a:t>Spark Context</a:t>
            </a:r>
            <a:endParaRPr b="1">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Represents the connection to a Spark cluster</a:t>
            </a:r>
            <a:endParaRPr>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Used to create RDDs, accumulators and broadcast variables on that cluster</a:t>
            </a:r>
            <a:endParaRPr>
              <a:solidFill>
                <a:srgbClr val="666666"/>
              </a:solidFill>
              <a:latin typeface="Source Code Pro"/>
              <a:ea typeface="Source Code Pro"/>
              <a:cs typeface="Source Code Pro"/>
              <a:sym typeface="Source Code Pro"/>
            </a:endParaRPr>
          </a:p>
          <a:p>
            <a:pPr marL="457200" lvl="0" indent="-342900" algn="l" rtl="0">
              <a:spcBef>
                <a:spcPts val="0"/>
              </a:spcBef>
              <a:spcAft>
                <a:spcPts val="0"/>
              </a:spcAft>
              <a:buClr>
                <a:srgbClr val="666666"/>
              </a:buClr>
              <a:buSzPts val="1800"/>
              <a:buFont typeface="Source Code Pro"/>
              <a:buChar char="●"/>
            </a:pPr>
            <a:r>
              <a:rPr lang="en-GB" b="1">
                <a:solidFill>
                  <a:srgbClr val="666666"/>
                </a:solidFill>
                <a:latin typeface="Source Code Pro"/>
                <a:ea typeface="Source Code Pro"/>
                <a:cs typeface="Source Code Pro"/>
                <a:sym typeface="Source Code Pro"/>
              </a:rPr>
              <a:t>Cluster Manager</a:t>
            </a:r>
            <a:endParaRPr b="1">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Allocates resources to the application</a:t>
            </a:r>
            <a:endParaRPr>
              <a:solidFill>
                <a:srgbClr val="666666"/>
              </a:solidFill>
              <a:latin typeface="Source Code Pro"/>
              <a:ea typeface="Source Code Pro"/>
              <a:cs typeface="Source Code Pro"/>
              <a:sym typeface="Source Code Pro"/>
            </a:endParaRPr>
          </a:p>
          <a:p>
            <a:pPr marL="914400" lvl="1" indent="-317500" algn="l" rtl="0">
              <a:spcBef>
                <a:spcPts val="0"/>
              </a:spcBef>
              <a:spcAft>
                <a:spcPts val="0"/>
              </a:spcAft>
              <a:buClr>
                <a:srgbClr val="666666"/>
              </a:buClr>
              <a:buSzPts val="1400"/>
              <a:buFont typeface="Source Code Pro"/>
              <a:buChar char="○"/>
            </a:pPr>
            <a:r>
              <a:rPr lang="en-GB">
                <a:solidFill>
                  <a:srgbClr val="666666"/>
                </a:solidFill>
                <a:latin typeface="Source Code Pro"/>
                <a:ea typeface="Source Code Pro"/>
                <a:cs typeface="Source Code Pro"/>
                <a:sym typeface="Source Code Pro"/>
              </a:rPr>
              <a:t>Provides scheduling of the applications on shared cluster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animEffect transition="in" filter="fade">
                                      <p:cBhvr>
                                        <p:cTn id="7" dur="1000"/>
                                        <p:tgtEl>
                                          <p:spTgt spid="6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4">
                                            <p:txEl>
                                              <p:pRg st="1" end="1"/>
                                            </p:txEl>
                                          </p:spTgt>
                                        </p:tgtEl>
                                        <p:attrNameLst>
                                          <p:attrName>style.visibility</p:attrName>
                                        </p:attrNameLst>
                                      </p:cBhvr>
                                      <p:to>
                                        <p:strVal val="visible"/>
                                      </p:to>
                                    </p:set>
                                    <p:animEffect transition="in" filter="fade">
                                      <p:cBhvr>
                                        <p:cTn id="12" dur="1000"/>
                                        <p:tgtEl>
                                          <p:spTgt spid="6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4">
                                            <p:txEl>
                                              <p:pRg st="2" end="2"/>
                                            </p:txEl>
                                          </p:spTgt>
                                        </p:tgtEl>
                                        <p:attrNameLst>
                                          <p:attrName>style.visibility</p:attrName>
                                        </p:attrNameLst>
                                      </p:cBhvr>
                                      <p:to>
                                        <p:strVal val="visible"/>
                                      </p:to>
                                    </p:set>
                                    <p:animEffect transition="in" filter="fade">
                                      <p:cBhvr>
                                        <p:cTn id="17" dur="1000"/>
                                        <p:tgtEl>
                                          <p:spTgt spid="6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4">
                                            <p:txEl>
                                              <p:pRg st="3" end="3"/>
                                            </p:txEl>
                                          </p:spTgt>
                                        </p:tgtEl>
                                        <p:attrNameLst>
                                          <p:attrName>style.visibility</p:attrName>
                                        </p:attrNameLst>
                                      </p:cBhvr>
                                      <p:to>
                                        <p:strVal val="visible"/>
                                      </p:to>
                                    </p:set>
                                    <p:animEffect transition="in" filter="fade">
                                      <p:cBhvr>
                                        <p:cTn id="22" dur="1000"/>
                                        <p:tgtEl>
                                          <p:spTgt spid="6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4">
                                            <p:txEl>
                                              <p:pRg st="4" end="4"/>
                                            </p:txEl>
                                          </p:spTgt>
                                        </p:tgtEl>
                                        <p:attrNameLst>
                                          <p:attrName>style.visibility</p:attrName>
                                        </p:attrNameLst>
                                      </p:cBhvr>
                                      <p:to>
                                        <p:strVal val="visible"/>
                                      </p:to>
                                    </p:set>
                                    <p:animEffect transition="in" filter="fade">
                                      <p:cBhvr>
                                        <p:cTn id="27" dur="1000"/>
                                        <p:tgtEl>
                                          <p:spTgt spid="6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4">
                                            <p:txEl>
                                              <p:pRg st="5" end="5"/>
                                            </p:txEl>
                                          </p:spTgt>
                                        </p:tgtEl>
                                        <p:attrNameLst>
                                          <p:attrName>style.visibility</p:attrName>
                                        </p:attrNameLst>
                                      </p:cBhvr>
                                      <p:to>
                                        <p:strVal val="visible"/>
                                      </p:to>
                                    </p:set>
                                    <p:animEffect transition="in" filter="fade">
                                      <p:cBhvr>
                                        <p:cTn id="32" dur="1000"/>
                                        <p:tgtEl>
                                          <p:spTgt spid="6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4">
                                            <p:txEl>
                                              <p:pRg st="6" end="6"/>
                                            </p:txEl>
                                          </p:spTgt>
                                        </p:tgtEl>
                                        <p:attrNameLst>
                                          <p:attrName>style.visibility</p:attrName>
                                        </p:attrNameLst>
                                      </p:cBhvr>
                                      <p:to>
                                        <p:strVal val="visible"/>
                                      </p:to>
                                    </p:set>
                                    <p:animEffect transition="in" filter="fade">
                                      <p:cBhvr>
                                        <p:cTn id="37" dur="1000"/>
                                        <p:tgtEl>
                                          <p:spTgt spid="60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4">
                                            <p:txEl>
                                              <p:pRg st="7" end="7"/>
                                            </p:txEl>
                                          </p:spTgt>
                                        </p:tgtEl>
                                        <p:attrNameLst>
                                          <p:attrName>style.visibility</p:attrName>
                                        </p:attrNameLst>
                                      </p:cBhvr>
                                      <p:to>
                                        <p:strVal val="visible"/>
                                      </p:to>
                                    </p:set>
                                    <p:animEffect transition="in" filter="fade">
                                      <p:cBhvr>
                                        <p:cTn id="42" dur="1000"/>
                                        <p:tgtEl>
                                          <p:spTgt spid="60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4">
                                            <p:txEl>
                                              <p:pRg st="8" end="8"/>
                                            </p:txEl>
                                          </p:spTgt>
                                        </p:tgtEl>
                                        <p:attrNameLst>
                                          <p:attrName>style.visibility</p:attrName>
                                        </p:attrNameLst>
                                      </p:cBhvr>
                                      <p:to>
                                        <p:strVal val="visible"/>
                                      </p:to>
                                    </p:set>
                                    <p:animEffect transition="in" filter="fade">
                                      <p:cBhvr>
                                        <p:cTn id="47" dur="1000"/>
                                        <p:tgtEl>
                                          <p:spTgt spid="60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4">
                                            <p:txEl>
                                              <p:pRg st="9" end="9"/>
                                            </p:txEl>
                                          </p:spTgt>
                                        </p:tgtEl>
                                        <p:attrNameLst>
                                          <p:attrName>style.visibility</p:attrName>
                                        </p:attrNameLst>
                                      </p:cBhvr>
                                      <p:to>
                                        <p:strVal val="visible"/>
                                      </p:to>
                                    </p:set>
                                    <p:animEffect transition="in" filter="fade">
                                      <p:cBhvr>
                                        <p:cTn id="52" dur="1000"/>
                                        <p:tgtEl>
                                          <p:spTgt spid="60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6"/>
          <p:cNvSpPr txBox="1">
            <a:spLocks noGrp="1"/>
          </p:cNvSpPr>
          <p:nvPr>
            <p:ph type="title"/>
          </p:nvPr>
        </p:nvSpPr>
        <p:spPr>
          <a:xfrm>
            <a:off x="490250" y="526350"/>
            <a:ext cx="7848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Download and Installation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Ways to practice</a:t>
            </a:r>
            <a:endParaRPr/>
          </a:p>
        </p:txBody>
      </p:sp>
      <p:sp>
        <p:nvSpPr>
          <p:cNvPr id="615" name="Google Shape;615;p5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Locally using shell</a:t>
            </a:r>
            <a:endParaRPr/>
          </a:p>
          <a:p>
            <a:pPr marL="457200" lvl="0" indent="-342900" algn="l" rtl="0">
              <a:spcBef>
                <a:spcPts val="0"/>
              </a:spcBef>
              <a:spcAft>
                <a:spcPts val="0"/>
              </a:spcAft>
              <a:buSzPts val="1800"/>
              <a:buAutoNum type="arabicPeriod"/>
            </a:pPr>
            <a:r>
              <a:rPr lang="en-GB"/>
              <a:t>Locally using PyCharm</a:t>
            </a:r>
            <a:endParaRPr/>
          </a:p>
          <a:p>
            <a:pPr marL="457200" lvl="0" indent="-342900" algn="l" rtl="0">
              <a:spcBef>
                <a:spcPts val="0"/>
              </a:spcBef>
              <a:spcAft>
                <a:spcPts val="0"/>
              </a:spcAft>
              <a:buSzPts val="1800"/>
              <a:buAutoNum type="arabicPeriod"/>
            </a:pPr>
            <a:r>
              <a:rPr lang="en-GB"/>
              <a:t>Running on a single node EC2</a:t>
            </a:r>
            <a:endParaRPr/>
          </a:p>
          <a:p>
            <a:pPr marL="457200" lvl="0" indent="-342900" algn="l" rtl="0">
              <a:spcBef>
                <a:spcPts val="0"/>
              </a:spcBef>
              <a:spcAft>
                <a:spcPts val="0"/>
              </a:spcAft>
              <a:buSzPts val="1800"/>
              <a:buAutoNum type="arabicPeriod"/>
            </a:pPr>
            <a:r>
              <a:rPr lang="en-GB"/>
              <a:t>Running on a cluster of nodes (EMR)</a:t>
            </a:r>
            <a:endParaRPr/>
          </a:p>
          <a:p>
            <a:pPr marL="457200" lvl="0" indent="-342900" algn="l" rtl="0">
              <a:spcBef>
                <a:spcPts val="0"/>
              </a:spcBef>
              <a:spcAft>
                <a:spcPts val="0"/>
              </a:spcAft>
              <a:buSzPts val="1800"/>
              <a:buAutoNum type="arabicPeriod"/>
            </a:pPr>
            <a:r>
              <a:rPr lang="en-GB"/>
              <a:t>Databricks Notebook (single node 15 GB spark cluster)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
                                            <p:txEl>
                                              <p:pRg st="0" end="0"/>
                                            </p:txEl>
                                          </p:spTgt>
                                        </p:tgtEl>
                                        <p:attrNameLst>
                                          <p:attrName>style.visibility</p:attrName>
                                        </p:attrNameLst>
                                      </p:cBhvr>
                                      <p:to>
                                        <p:strVal val="visible"/>
                                      </p:to>
                                    </p:set>
                                    <p:animEffect transition="in" filter="fade">
                                      <p:cBhvr>
                                        <p:cTn id="7" dur="1000"/>
                                        <p:tgtEl>
                                          <p:spTgt spid="6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5">
                                            <p:txEl>
                                              <p:pRg st="1" end="1"/>
                                            </p:txEl>
                                          </p:spTgt>
                                        </p:tgtEl>
                                        <p:attrNameLst>
                                          <p:attrName>style.visibility</p:attrName>
                                        </p:attrNameLst>
                                      </p:cBhvr>
                                      <p:to>
                                        <p:strVal val="visible"/>
                                      </p:to>
                                    </p:set>
                                    <p:animEffect transition="in" filter="fade">
                                      <p:cBhvr>
                                        <p:cTn id="12" dur="1000"/>
                                        <p:tgtEl>
                                          <p:spTgt spid="6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
                                            <p:txEl>
                                              <p:pRg st="2" end="2"/>
                                            </p:txEl>
                                          </p:spTgt>
                                        </p:tgtEl>
                                        <p:attrNameLst>
                                          <p:attrName>style.visibility</p:attrName>
                                        </p:attrNameLst>
                                      </p:cBhvr>
                                      <p:to>
                                        <p:strVal val="visible"/>
                                      </p:to>
                                    </p:set>
                                    <p:animEffect transition="in" filter="fade">
                                      <p:cBhvr>
                                        <p:cTn id="17" dur="1000"/>
                                        <p:tgtEl>
                                          <p:spTgt spid="6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
                                            <p:txEl>
                                              <p:pRg st="3" end="3"/>
                                            </p:txEl>
                                          </p:spTgt>
                                        </p:tgtEl>
                                        <p:attrNameLst>
                                          <p:attrName>style.visibility</p:attrName>
                                        </p:attrNameLst>
                                      </p:cBhvr>
                                      <p:to>
                                        <p:strVal val="visible"/>
                                      </p:to>
                                    </p:set>
                                    <p:animEffect transition="in" filter="fade">
                                      <p:cBhvr>
                                        <p:cTn id="22" dur="1000"/>
                                        <p:tgtEl>
                                          <p:spTgt spid="6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5">
                                            <p:txEl>
                                              <p:pRg st="4" end="4"/>
                                            </p:txEl>
                                          </p:spTgt>
                                        </p:tgtEl>
                                        <p:attrNameLst>
                                          <p:attrName>style.visibility</p:attrName>
                                        </p:attrNameLst>
                                      </p:cBhvr>
                                      <p:to>
                                        <p:strVal val="visible"/>
                                      </p:to>
                                    </p:set>
                                    <p:animEffect transition="in" filter="fade">
                                      <p:cBhvr>
                                        <p:cTn id="27" dur="1000"/>
                                        <p:tgtEl>
                                          <p:spTgt spid="6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Running Spark locally</a:t>
            </a:r>
            <a:endParaRPr/>
          </a:p>
        </p:txBody>
      </p:sp>
      <p:sp>
        <p:nvSpPr>
          <p:cNvPr id="621" name="Google Shape;621;p5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Install </a:t>
            </a:r>
            <a:r>
              <a:rPr lang="en-GB" b="1"/>
              <a:t>java8</a:t>
            </a:r>
            <a:endParaRPr b="1"/>
          </a:p>
          <a:p>
            <a:pPr marL="457200" lvl="0" indent="-342900" algn="l" rtl="0">
              <a:spcBef>
                <a:spcPts val="0"/>
              </a:spcBef>
              <a:spcAft>
                <a:spcPts val="0"/>
              </a:spcAft>
              <a:buSzPts val="1800"/>
              <a:buChar char="●"/>
            </a:pPr>
            <a:r>
              <a:rPr lang="en-GB"/>
              <a:t>Download </a:t>
            </a:r>
            <a:r>
              <a:rPr lang="en-GB" b="1"/>
              <a:t>spark</a:t>
            </a:r>
            <a:endParaRPr b="1"/>
          </a:p>
          <a:p>
            <a:pPr marL="457200" lvl="0" indent="-342900" algn="l" rtl="0">
              <a:spcBef>
                <a:spcPts val="0"/>
              </a:spcBef>
              <a:spcAft>
                <a:spcPts val="0"/>
              </a:spcAft>
              <a:buSzPts val="1800"/>
              <a:buChar char="●"/>
            </a:pPr>
            <a:r>
              <a:rPr lang="en-GB"/>
              <a:t>Untar it</a:t>
            </a:r>
            <a:endParaRPr/>
          </a:p>
          <a:p>
            <a:pPr marL="457200" lvl="0" indent="-342900" algn="l" rtl="0">
              <a:spcBef>
                <a:spcPts val="0"/>
              </a:spcBef>
              <a:spcAft>
                <a:spcPts val="0"/>
              </a:spcAft>
              <a:buSzPts val="1800"/>
              <a:buChar char="●"/>
            </a:pPr>
            <a:r>
              <a:rPr lang="en-GB"/>
              <a:t>Start using </a:t>
            </a:r>
            <a:r>
              <a:rPr lang="en-GB" b="1"/>
              <a:t>bin/pyspark</a:t>
            </a:r>
            <a:r>
              <a:rPr lang="en-GB"/>
              <a:t> from spark directory</a:t>
            </a:r>
            <a:endParaRPr/>
          </a:p>
          <a:p>
            <a:pPr marL="457200" lvl="0" indent="-342900" algn="l" rtl="0">
              <a:spcBef>
                <a:spcPts val="0"/>
              </a:spcBef>
              <a:spcAft>
                <a:spcPts val="0"/>
              </a:spcAft>
              <a:buSzPts val="1800"/>
              <a:buChar char="●"/>
            </a:pPr>
            <a:r>
              <a:rPr lang="en-GB"/>
              <a:t>SparkContext object is available as </a:t>
            </a:r>
            <a:r>
              <a:rPr lang="en-GB" b="1"/>
              <a:t>sc</a:t>
            </a:r>
            <a:endParaRPr b="1"/>
          </a:p>
          <a:p>
            <a:pPr marL="457200" lvl="0" indent="-342900" algn="l" rtl="0">
              <a:spcBef>
                <a:spcPts val="0"/>
              </a:spcBef>
              <a:spcAft>
                <a:spcPts val="0"/>
              </a:spcAft>
              <a:buSzPts val="1800"/>
              <a:buChar char="●"/>
            </a:pPr>
            <a:r>
              <a:rPr lang="en-GB"/>
              <a:t>When pyspark is running, the UI is available at </a:t>
            </a:r>
            <a:r>
              <a:rPr lang="en-GB" b="1"/>
              <a:t>localhost:4040</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9"/>
          <p:cNvSpPr txBox="1">
            <a:spLocks noGrp="1"/>
          </p:cNvSpPr>
          <p:nvPr>
            <p:ph type="body" idx="1"/>
          </p:nvPr>
        </p:nvSpPr>
        <p:spPr>
          <a:xfrm>
            <a:off x="311700" y="1188400"/>
            <a:ext cx="8520600" cy="2183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Prerequisites: </a:t>
            </a:r>
            <a:r>
              <a:rPr lang="en-GB" b="1"/>
              <a:t>java8, python</a:t>
            </a:r>
            <a:endParaRPr b="1"/>
          </a:p>
          <a:p>
            <a:pPr marL="457200" lvl="0" indent="-342900" algn="l" rtl="0">
              <a:spcBef>
                <a:spcPts val="0"/>
              </a:spcBef>
              <a:spcAft>
                <a:spcPts val="0"/>
              </a:spcAft>
              <a:buSzPts val="1800"/>
              <a:buChar char="●"/>
            </a:pPr>
            <a:r>
              <a:rPr lang="en-GB"/>
              <a:t>Install </a:t>
            </a:r>
            <a:r>
              <a:rPr lang="en-GB" b="1"/>
              <a:t>pycharm</a:t>
            </a:r>
            <a:endParaRPr b="1"/>
          </a:p>
          <a:p>
            <a:pPr marL="457200" lvl="0" indent="-342900" algn="l" rtl="0">
              <a:spcBef>
                <a:spcPts val="0"/>
              </a:spcBef>
              <a:spcAft>
                <a:spcPts val="0"/>
              </a:spcAft>
              <a:buSzPts val="1800"/>
              <a:buChar char="●"/>
            </a:pPr>
            <a:r>
              <a:rPr lang="en-GB"/>
              <a:t>Create a python project</a:t>
            </a:r>
            <a:endParaRPr/>
          </a:p>
          <a:p>
            <a:pPr marL="457200" lvl="0" indent="-342900" algn="l" rtl="0">
              <a:spcBef>
                <a:spcPts val="0"/>
              </a:spcBef>
              <a:spcAft>
                <a:spcPts val="0"/>
              </a:spcAft>
              <a:buSzPts val="1800"/>
              <a:buChar char="●"/>
            </a:pPr>
            <a:r>
              <a:rPr lang="en-GB"/>
              <a:t>Install the package </a:t>
            </a:r>
            <a:r>
              <a:rPr lang="en-GB" b="1"/>
              <a:t>pyspark</a:t>
            </a:r>
            <a:r>
              <a:rPr lang="en-GB"/>
              <a:t> (optionally install psutil as well)</a:t>
            </a:r>
            <a:endParaRPr/>
          </a:p>
          <a:p>
            <a:pPr marL="457200" lvl="0" indent="-342900" algn="l" rtl="0">
              <a:spcBef>
                <a:spcPts val="0"/>
              </a:spcBef>
              <a:spcAft>
                <a:spcPts val="0"/>
              </a:spcAft>
              <a:buSzPts val="1800"/>
              <a:buChar char="●"/>
            </a:pPr>
            <a:r>
              <a:rPr lang="en-GB"/>
              <a:t>Run spark application</a:t>
            </a:r>
            <a:endParaRPr/>
          </a:p>
          <a:p>
            <a:pPr marL="0" lvl="0" indent="0" algn="l" rtl="0">
              <a:spcBef>
                <a:spcPts val="1600"/>
              </a:spcBef>
              <a:spcAft>
                <a:spcPts val="0"/>
              </a:spcAft>
              <a:buNone/>
            </a:pPr>
            <a:r>
              <a:rPr lang="en-GB"/>
              <a:t>SparkContext object is not automatically available, so manually create it:</a:t>
            </a:r>
            <a:endParaRPr/>
          </a:p>
          <a:p>
            <a:pPr marL="0" lvl="0" indent="0" algn="just" rtl="0">
              <a:lnSpc>
                <a:spcPct val="100000"/>
              </a:lnSpc>
              <a:spcBef>
                <a:spcPts val="1600"/>
              </a:spcBef>
              <a:spcAft>
                <a:spcPts val="0"/>
              </a:spcAft>
              <a:buNone/>
            </a:pPr>
            <a:endParaRPr sz="2000" b="1">
              <a:latin typeface="Source Code Pro"/>
              <a:ea typeface="Source Code Pro"/>
              <a:cs typeface="Source Code Pro"/>
              <a:sym typeface="Source Code Pro"/>
            </a:endParaRPr>
          </a:p>
        </p:txBody>
      </p:sp>
      <p:sp>
        <p:nvSpPr>
          <p:cNvPr id="627" name="Google Shape;627;p5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Locally inside PyCharm</a:t>
            </a:r>
            <a:endParaRPr/>
          </a:p>
        </p:txBody>
      </p:sp>
      <p:sp>
        <p:nvSpPr>
          <p:cNvPr id="628" name="Google Shape;628;p59"/>
          <p:cNvSpPr txBox="1"/>
          <p:nvPr/>
        </p:nvSpPr>
        <p:spPr>
          <a:xfrm>
            <a:off x="311725" y="3437800"/>
            <a:ext cx="3983100" cy="1558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a:latin typeface="Source Code Pro"/>
                <a:ea typeface="Source Code Pro"/>
                <a:cs typeface="Source Code Pro"/>
                <a:sym typeface="Source Code Pro"/>
              </a:rPr>
              <a:t>from pyspark import SparkContext, SparkConf</a:t>
            </a:r>
            <a:endParaRPr sz="1200">
              <a:latin typeface="Source Code Pro"/>
              <a:ea typeface="Source Code Pro"/>
              <a:cs typeface="Source Code Pro"/>
              <a:sym typeface="Source Code Pro"/>
            </a:endParaRPr>
          </a:p>
          <a:p>
            <a:pPr marL="0" lvl="0" indent="0" algn="just" rtl="0">
              <a:spcBef>
                <a:spcPts val="0"/>
              </a:spcBef>
              <a:spcAft>
                <a:spcPts val="0"/>
              </a:spcAft>
              <a:buNone/>
            </a:pPr>
            <a:r>
              <a:rPr lang="en-GB" sz="1200">
                <a:solidFill>
                  <a:schemeClr val="dk2"/>
                </a:solidFill>
                <a:latin typeface="Source Code Pro"/>
                <a:ea typeface="Source Code Pro"/>
                <a:cs typeface="Source Code Pro"/>
                <a:sym typeface="Source Code Pro"/>
              </a:rPr>
              <a:t>// create SparkConf object</a:t>
            </a:r>
            <a:endParaRPr sz="1200">
              <a:solidFill>
                <a:schemeClr val="dk2"/>
              </a:solidFill>
              <a:latin typeface="Source Code Pro"/>
              <a:ea typeface="Source Code Pro"/>
              <a:cs typeface="Source Code Pro"/>
              <a:sym typeface="Source Code Pro"/>
            </a:endParaRPr>
          </a:p>
          <a:p>
            <a:pPr marL="0" lvl="0" indent="0" algn="just" rtl="0">
              <a:spcBef>
                <a:spcPts val="0"/>
              </a:spcBef>
              <a:spcAft>
                <a:spcPts val="0"/>
              </a:spcAft>
              <a:buNone/>
            </a:pPr>
            <a:r>
              <a:rPr lang="en-GB" sz="1200">
                <a:latin typeface="Source Code Pro"/>
                <a:ea typeface="Source Code Pro"/>
                <a:cs typeface="Source Code Pro"/>
                <a:sym typeface="Source Code Pro"/>
              </a:rPr>
              <a:t>conf = </a:t>
            </a:r>
            <a:r>
              <a:rPr lang="en-GB" sz="1200" b="1">
                <a:latin typeface="Source Code Pro"/>
                <a:ea typeface="Source Code Pro"/>
                <a:cs typeface="Source Code Pro"/>
                <a:sym typeface="Source Code Pro"/>
              </a:rPr>
              <a:t>SparkConf()</a:t>
            </a:r>
            <a:endParaRPr sz="1200" b="1">
              <a:latin typeface="Source Code Pro"/>
              <a:ea typeface="Source Code Pro"/>
              <a:cs typeface="Source Code Pro"/>
              <a:sym typeface="Source Code Pro"/>
            </a:endParaRPr>
          </a:p>
          <a:p>
            <a:pPr marL="0" lvl="0" indent="0" algn="just" rtl="0">
              <a:spcBef>
                <a:spcPts val="0"/>
              </a:spcBef>
              <a:spcAft>
                <a:spcPts val="0"/>
              </a:spcAft>
              <a:buNone/>
            </a:pPr>
            <a:r>
              <a:rPr lang="en-GB" sz="1200">
                <a:solidFill>
                  <a:schemeClr val="dk2"/>
                </a:solidFill>
                <a:latin typeface="Source Code Pro"/>
                <a:ea typeface="Source Code Pro"/>
                <a:cs typeface="Source Code Pro"/>
                <a:sym typeface="Source Code Pro"/>
              </a:rPr>
              <a:t>// set configuration on the SparkConf object</a:t>
            </a:r>
            <a:endParaRPr sz="1200">
              <a:solidFill>
                <a:schemeClr val="dk2"/>
              </a:solidFill>
              <a:latin typeface="Source Code Pro"/>
              <a:ea typeface="Source Code Pro"/>
              <a:cs typeface="Source Code Pro"/>
              <a:sym typeface="Source Code Pro"/>
            </a:endParaRPr>
          </a:p>
          <a:p>
            <a:pPr marL="0" lvl="0" indent="0" algn="just" rtl="0">
              <a:spcBef>
                <a:spcPts val="0"/>
              </a:spcBef>
              <a:spcAft>
                <a:spcPts val="0"/>
              </a:spcAft>
              <a:buNone/>
            </a:pPr>
            <a:r>
              <a:rPr lang="en-GB" sz="1200">
                <a:solidFill>
                  <a:schemeClr val="dk2"/>
                </a:solidFill>
                <a:latin typeface="Source Code Pro"/>
                <a:ea typeface="Source Code Pro"/>
                <a:cs typeface="Source Code Pro"/>
                <a:sym typeface="Source Code Pro"/>
              </a:rPr>
              <a:t>// create SparkContext object</a:t>
            </a:r>
            <a:endParaRPr sz="1200">
              <a:solidFill>
                <a:schemeClr val="dk2"/>
              </a:solidFill>
              <a:latin typeface="Source Code Pro"/>
              <a:ea typeface="Source Code Pro"/>
              <a:cs typeface="Source Code Pro"/>
              <a:sym typeface="Source Code Pro"/>
            </a:endParaRPr>
          </a:p>
          <a:p>
            <a:pPr marL="0" lvl="0" indent="0" algn="just" rtl="0">
              <a:spcBef>
                <a:spcPts val="0"/>
              </a:spcBef>
              <a:spcAft>
                <a:spcPts val="0"/>
              </a:spcAft>
              <a:buNone/>
            </a:pPr>
            <a:r>
              <a:rPr lang="en-GB" sz="1200">
                <a:latin typeface="Source Code Pro"/>
                <a:ea typeface="Source Code Pro"/>
                <a:cs typeface="Source Code Pro"/>
                <a:sym typeface="Source Code Pro"/>
              </a:rPr>
              <a:t>sc = </a:t>
            </a:r>
            <a:r>
              <a:rPr lang="en-GB" sz="1200" b="1">
                <a:latin typeface="Source Code Pro"/>
                <a:ea typeface="Source Code Pro"/>
                <a:cs typeface="Source Code Pro"/>
                <a:sym typeface="Source Code Pro"/>
              </a:rPr>
              <a:t>SparkContext(</a:t>
            </a:r>
            <a:r>
              <a:rPr lang="en-GB" sz="1200">
                <a:latin typeface="Source Code Pro"/>
                <a:ea typeface="Source Code Pro"/>
                <a:cs typeface="Source Code Pro"/>
                <a:sym typeface="Source Code Pro"/>
              </a:rPr>
              <a:t>conf=conf</a:t>
            </a:r>
            <a:r>
              <a:rPr lang="en-GB" sz="1200" b="1">
                <a:latin typeface="Source Code Pro"/>
                <a:ea typeface="Source Code Pro"/>
                <a:cs typeface="Source Code Pro"/>
                <a:sym typeface="Source Code Pro"/>
              </a:rPr>
              <a:t>)</a:t>
            </a:r>
            <a:endParaRPr sz="2000" b="1">
              <a:solidFill>
                <a:schemeClr val="dk2"/>
              </a:solidFill>
              <a:latin typeface="Source Code Pro"/>
              <a:ea typeface="Source Code Pro"/>
              <a:cs typeface="Source Code Pro"/>
              <a:sym typeface="Source Code Pro"/>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0"/>
          <p:cNvSpPr txBox="1">
            <a:spLocks noGrp="1"/>
          </p:cNvSpPr>
          <p:nvPr>
            <p:ph type="body" idx="1"/>
          </p:nvPr>
        </p:nvSpPr>
        <p:spPr>
          <a:xfrm>
            <a:off x="311700" y="1266325"/>
            <a:ext cx="8520600" cy="36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Create an account on </a:t>
            </a:r>
            <a:r>
              <a:rPr lang="en-GB" b="1">
                <a:solidFill>
                  <a:schemeClr val="hlink"/>
                </a:solidFill>
                <a:uFill>
                  <a:noFill/>
                </a:uFill>
                <a:latin typeface="Arial"/>
                <a:ea typeface="Arial"/>
                <a:cs typeface="Arial"/>
                <a:sym typeface="Arial"/>
                <a:hlinkClick r:id="rId3"/>
              </a:rPr>
              <a:t>aws console</a:t>
            </a:r>
            <a:r>
              <a:rPr lang="en-GB"/>
              <a:t> (</a:t>
            </a:r>
            <a:r>
              <a:rPr lang="en-GB" u="sng">
                <a:solidFill>
                  <a:srgbClr val="666666"/>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https://console.aws.amazon.com/</a:t>
            </a:r>
            <a:r>
              <a:rPr lang="en-GB"/>
              <a:t>)</a:t>
            </a:r>
            <a:endParaRPr/>
          </a:p>
          <a:p>
            <a:pPr marL="457200" lvl="0" indent="-342900" algn="l" rtl="0">
              <a:spcBef>
                <a:spcPts val="0"/>
              </a:spcBef>
              <a:spcAft>
                <a:spcPts val="0"/>
              </a:spcAft>
              <a:buSzPts val="1800"/>
              <a:buChar char="●"/>
            </a:pPr>
            <a:r>
              <a:rPr lang="en-GB"/>
              <a:t>Launch an </a:t>
            </a:r>
            <a:r>
              <a:rPr lang="en-GB" b="1"/>
              <a:t>EC2 machine</a:t>
            </a:r>
            <a:r>
              <a:rPr lang="en-GB"/>
              <a:t> (can choose </a:t>
            </a:r>
            <a:r>
              <a:rPr lang="en-GB" b="1"/>
              <a:t>t2.micro</a:t>
            </a:r>
            <a:r>
              <a:rPr lang="en-GB"/>
              <a:t>, as it comes free)</a:t>
            </a:r>
            <a:endParaRPr/>
          </a:p>
          <a:p>
            <a:pPr marL="457200" lvl="0" indent="-342900" algn="l" rtl="0">
              <a:spcBef>
                <a:spcPts val="0"/>
              </a:spcBef>
              <a:spcAft>
                <a:spcPts val="0"/>
              </a:spcAft>
              <a:buSzPts val="1800"/>
              <a:buChar char="●"/>
            </a:pPr>
            <a:r>
              <a:rPr lang="en-GB"/>
              <a:t>It takes few minutes for the machine to be up</a:t>
            </a:r>
            <a:endParaRPr/>
          </a:p>
          <a:p>
            <a:pPr marL="457200" lvl="0" indent="-342900" algn="l" rtl="0">
              <a:spcBef>
                <a:spcPts val="0"/>
              </a:spcBef>
              <a:spcAft>
                <a:spcPts val="0"/>
              </a:spcAft>
              <a:buSzPts val="1800"/>
              <a:buChar char="●"/>
            </a:pPr>
            <a:r>
              <a:rPr lang="en-GB"/>
              <a:t>Login to the machine using the </a:t>
            </a:r>
            <a:r>
              <a:rPr lang="en-GB" b="1"/>
              <a:t>key</a:t>
            </a:r>
            <a:endParaRPr b="1"/>
          </a:p>
          <a:p>
            <a:pPr marL="457200" lvl="0" indent="-342900" algn="l" rtl="0">
              <a:spcBef>
                <a:spcPts val="0"/>
              </a:spcBef>
              <a:spcAft>
                <a:spcPts val="0"/>
              </a:spcAft>
              <a:buSzPts val="1800"/>
              <a:buChar char="●"/>
            </a:pPr>
            <a:r>
              <a:rPr lang="en-GB"/>
              <a:t>Install </a:t>
            </a:r>
            <a:r>
              <a:rPr lang="en-GB" b="1"/>
              <a:t>java8</a:t>
            </a:r>
            <a:endParaRPr b="1"/>
          </a:p>
          <a:p>
            <a:pPr marL="457200" lvl="0" indent="-342900" algn="l" rtl="0">
              <a:spcBef>
                <a:spcPts val="0"/>
              </a:spcBef>
              <a:spcAft>
                <a:spcPts val="0"/>
              </a:spcAft>
              <a:buSzPts val="1800"/>
              <a:buChar char="●"/>
            </a:pPr>
            <a:r>
              <a:rPr lang="en-GB"/>
              <a:t>Download </a:t>
            </a:r>
            <a:r>
              <a:rPr lang="en-GB" b="1"/>
              <a:t>spark</a:t>
            </a:r>
            <a:endParaRPr b="1"/>
          </a:p>
          <a:p>
            <a:pPr marL="457200" lvl="0" indent="-342900" algn="l" rtl="0">
              <a:spcBef>
                <a:spcPts val="0"/>
              </a:spcBef>
              <a:spcAft>
                <a:spcPts val="0"/>
              </a:spcAft>
              <a:buSzPts val="1800"/>
              <a:buChar char="●"/>
            </a:pPr>
            <a:r>
              <a:rPr lang="en-GB"/>
              <a:t>Untar it</a:t>
            </a:r>
            <a:endParaRPr/>
          </a:p>
          <a:p>
            <a:pPr marL="457200" lvl="0" indent="-342900" algn="l" rtl="0">
              <a:spcBef>
                <a:spcPts val="0"/>
              </a:spcBef>
              <a:spcAft>
                <a:spcPts val="0"/>
              </a:spcAft>
              <a:buSzPts val="1800"/>
              <a:buChar char="●"/>
            </a:pPr>
            <a:r>
              <a:rPr lang="en-GB"/>
              <a:t>Start using </a:t>
            </a:r>
            <a:r>
              <a:rPr lang="en-GB" b="1"/>
              <a:t>bin/pyspark</a:t>
            </a:r>
            <a:r>
              <a:rPr lang="en-GB"/>
              <a:t> from spark directory</a:t>
            </a:r>
            <a:endParaRPr/>
          </a:p>
          <a:p>
            <a:pPr marL="457200" lvl="0" indent="-342900" algn="l" rtl="0">
              <a:spcBef>
                <a:spcPts val="0"/>
              </a:spcBef>
              <a:spcAft>
                <a:spcPts val="0"/>
              </a:spcAft>
              <a:buSzPts val="1800"/>
              <a:buChar char="●"/>
            </a:pPr>
            <a:r>
              <a:rPr lang="en-GB"/>
              <a:t>When pyspark is running, the UI is available at </a:t>
            </a:r>
            <a:r>
              <a:rPr lang="en-GB" b="1"/>
              <a:t>&lt;machine_host&gt;:4040</a:t>
            </a:r>
            <a:endParaRPr b="1"/>
          </a:p>
          <a:p>
            <a:pPr marL="457200" lvl="0" indent="-342900" algn="l" rtl="0">
              <a:spcBef>
                <a:spcPts val="0"/>
              </a:spcBef>
              <a:spcAft>
                <a:spcPts val="0"/>
              </a:spcAft>
              <a:buSzPts val="1800"/>
              <a:buChar char="●"/>
            </a:pPr>
            <a:r>
              <a:rPr lang="en-GB"/>
              <a:t>When not in use, terminate the machine</a:t>
            </a:r>
            <a:endParaRPr/>
          </a:p>
        </p:txBody>
      </p:sp>
      <p:sp>
        <p:nvSpPr>
          <p:cNvPr id="634" name="Google Shape;634;p6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 EC2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Running on cluster: EMR</a:t>
            </a:r>
            <a:endParaRPr/>
          </a:p>
        </p:txBody>
      </p:sp>
      <p:sp>
        <p:nvSpPr>
          <p:cNvPr id="640" name="Google Shape;640;p6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Create an account on </a:t>
            </a:r>
            <a:r>
              <a:rPr lang="en-GB" b="1">
                <a:solidFill>
                  <a:schemeClr val="accent5"/>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aws console</a:t>
            </a:r>
            <a:r>
              <a:rPr lang="en-GB"/>
              <a:t> (</a:t>
            </a:r>
            <a:r>
              <a:rPr lang="en-GB" u="sng">
                <a:solidFill>
                  <a:srgbClr val="666666"/>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https://console.aws.amazon.com/</a:t>
            </a:r>
            <a:r>
              <a:rPr lang="en-GB"/>
              <a:t>)</a:t>
            </a:r>
            <a:endParaRPr/>
          </a:p>
          <a:p>
            <a:pPr marL="457200" lvl="0" indent="-342900" algn="l" rtl="0">
              <a:spcBef>
                <a:spcPts val="0"/>
              </a:spcBef>
              <a:spcAft>
                <a:spcPts val="0"/>
              </a:spcAft>
              <a:buSzPts val="1800"/>
              <a:buChar char="●"/>
            </a:pPr>
            <a:r>
              <a:rPr lang="en-GB"/>
              <a:t>Create an EMR cluster</a:t>
            </a:r>
            <a:endParaRPr/>
          </a:p>
          <a:p>
            <a:pPr marL="457200" lvl="0" indent="-342900" algn="l" rtl="0">
              <a:spcBef>
                <a:spcPts val="0"/>
              </a:spcBef>
              <a:spcAft>
                <a:spcPts val="0"/>
              </a:spcAft>
              <a:buSzPts val="1800"/>
              <a:buChar char="●"/>
            </a:pPr>
            <a:r>
              <a:rPr lang="en-GB"/>
              <a:t>Choose the number and type of machines for the cluster</a:t>
            </a:r>
            <a:endParaRPr/>
          </a:p>
          <a:p>
            <a:pPr marL="457200" lvl="0" indent="-342900" algn="l" rtl="0">
              <a:spcBef>
                <a:spcPts val="0"/>
              </a:spcBef>
              <a:spcAft>
                <a:spcPts val="0"/>
              </a:spcAft>
              <a:buSzPts val="1800"/>
              <a:buChar char="●"/>
            </a:pPr>
            <a:r>
              <a:rPr lang="en-GB"/>
              <a:t>It may take few minutes (sometimes upto 30 minutes) for the cluster to be up</a:t>
            </a:r>
            <a:endParaRPr/>
          </a:p>
          <a:p>
            <a:pPr marL="457200" lvl="0" indent="-342900" algn="l" rtl="0">
              <a:spcBef>
                <a:spcPts val="0"/>
              </a:spcBef>
              <a:spcAft>
                <a:spcPts val="0"/>
              </a:spcAft>
              <a:buSzPts val="1800"/>
              <a:buChar char="●"/>
            </a:pPr>
            <a:r>
              <a:rPr lang="en-GB"/>
              <a:t>Login to the master machine using the </a:t>
            </a:r>
            <a:r>
              <a:rPr lang="en-GB" b="1"/>
              <a:t>key</a:t>
            </a:r>
            <a:endParaRPr b="1"/>
          </a:p>
          <a:p>
            <a:pPr marL="457200" lvl="0" indent="-342900" algn="l" rtl="0">
              <a:spcBef>
                <a:spcPts val="0"/>
              </a:spcBef>
              <a:spcAft>
                <a:spcPts val="0"/>
              </a:spcAft>
              <a:buSzPts val="1800"/>
              <a:buChar char="●"/>
            </a:pPr>
            <a:r>
              <a:rPr lang="en-GB"/>
              <a:t>Start using pyspark using </a:t>
            </a:r>
            <a:r>
              <a:rPr lang="en-GB" b="1"/>
              <a:t>pyspark</a:t>
            </a:r>
            <a:endParaRPr b="1"/>
          </a:p>
          <a:p>
            <a:pPr marL="457200" lvl="0" indent="-342900" algn="l" rtl="0">
              <a:spcBef>
                <a:spcPts val="0"/>
              </a:spcBef>
              <a:spcAft>
                <a:spcPts val="0"/>
              </a:spcAft>
              <a:buSzPts val="1800"/>
              <a:buChar char="●"/>
            </a:pPr>
            <a:r>
              <a:rPr lang="en-GB"/>
              <a:t>The YARN resource manager runs on the master machine at port </a:t>
            </a:r>
            <a:r>
              <a:rPr lang="en-GB" b="1"/>
              <a:t>8088</a:t>
            </a:r>
            <a:endParaRPr b="1"/>
          </a:p>
          <a:p>
            <a:pPr marL="457200" lvl="0" indent="-342900" algn="l" rtl="0">
              <a:spcBef>
                <a:spcPts val="0"/>
              </a:spcBef>
              <a:spcAft>
                <a:spcPts val="0"/>
              </a:spcAft>
              <a:buSzPts val="1800"/>
              <a:buChar char="●"/>
            </a:pPr>
            <a:r>
              <a:rPr lang="en-GB"/>
              <a:t>We’ll see examples around this </a:t>
            </a:r>
            <a:r>
              <a:rPr lang="en-GB" b="1">
                <a:solidFill>
                  <a:srgbClr val="3C78D8"/>
                </a:solidFill>
              </a:rPr>
              <a:t>later</a:t>
            </a:r>
            <a:endParaRPr b="1">
              <a:solidFill>
                <a:srgbClr val="3C78D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645600"/>
            <a:ext cx="7635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Importance of data engineering teams</a:t>
            </a:r>
            <a:endParaRPr/>
          </a:p>
        </p:txBody>
      </p:sp>
      <p:sp>
        <p:nvSpPr>
          <p:cNvPr id="97" name="Google Shape;97;p18"/>
          <p:cNvSpPr/>
          <p:nvPr/>
        </p:nvSpPr>
        <p:spPr>
          <a:xfrm>
            <a:off x="754500" y="1556725"/>
            <a:ext cx="7635000" cy="2870400"/>
          </a:xfrm>
          <a:prstGeom prst="rect">
            <a:avLst/>
          </a:prstGeom>
          <a:gradFill>
            <a:gsLst>
              <a:gs pos="0">
                <a:srgbClr val="FFFFFF"/>
              </a:gs>
              <a:gs pos="100000">
                <a:srgbClr val="B3B3B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5235000" y="1629625"/>
            <a:ext cx="1457100" cy="1238400"/>
          </a:xfrm>
          <a:prstGeom prst="roundRect">
            <a:avLst>
              <a:gd name="adj" fmla="val 16667"/>
            </a:avLst>
          </a:prstGeom>
          <a:gradFill>
            <a:gsLst>
              <a:gs pos="0">
                <a:srgbClr val="D4E5F5"/>
              </a:gs>
              <a:gs pos="100000">
                <a:srgbClr val="70A4D5"/>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Data Science</a:t>
            </a:r>
            <a:endParaRPr/>
          </a:p>
        </p:txBody>
      </p:sp>
      <p:sp>
        <p:nvSpPr>
          <p:cNvPr id="99" name="Google Shape;99;p18"/>
          <p:cNvSpPr/>
          <p:nvPr/>
        </p:nvSpPr>
        <p:spPr>
          <a:xfrm>
            <a:off x="5235000" y="3049675"/>
            <a:ext cx="1457100" cy="1238400"/>
          </a:xfrm>
          <a:prstGeom prst="roundRect">
            <a:avLst>
              <a:gd name="adj" fmla="val 16667"/>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BI</a:t>
            </a:r>
            <a:endParaRPr/>
          </a:p>
        </p:txBody>
      </p:sp>
      <p:sp>
        <p:nvSpPr>
          <p:cNvPr id="100" name="Google Shape;100;p18"/>
          <p:cNvSpPr/>
          <p:nvPr/>
        </p:nvSpPr>
        <p:spPr>
          <a:xfrm>
            <a:off x="1205400" y="1677175"/>
            <a:ext cx="3635400" cy="2629500"/>
          </a:xfrm>
          <a:prstGeom prst="roundRect">
            <a:avLst>
              <a:gd name="adj" fmla="val 16667"/>
            </a:avLst>
          </a:prstGeom>
          <a:gradFill>
            <a:gsLst>
              <a:gs pos="0">
                <a:srgbClr val="DBD4EB"/>
              </a:gs>
              <a:gs pos="100000">
                <a:srgbClr val="9180BB"/>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Data Engineering</a:t>
            </a:r>
            <a:endParaRPr/>
          </a:p>
        </p:txBody>
      </p:sp>
      <p:pic>
        <p:nvPicPr>
          <p:cNvPr id="101" name="Google Shape;101;p18"/>
          <p:cNvPicPr preferRelativeResize="0"/>
          <p:nvPr/>
        </p:nvPicPr>
        <p:blipFill>
          <a:blip r:embed="rId3">
            <a:alphaModFix/>
          </a:blip>
          <a:stretch>
            <a:fillRect/>
          </a:stretch>
        </p:blipFill>
        <p:spPr>
          <a:xfrm>
            <a:off x="7096400" y="3091750"/>
            <a:ext cx="1149326" cy="1154250"/>
          </a:xfrm>
          <a:prstGeom prst="rect">
            <a:avLst/>
          </a:prstGeom>
          <a:noFill/>
          <a:ln>
            <a:noFill/>
          </a:ln>
        </p:spPr>
      </p:pic>
      <p:sp>
        <p:nvSpPr>
          <p:cNvPr id="102" name="Google Shape;102;p18"/>
          <p:cNvSpPr/>
          <p:nvPr/>
        </p:nvSpPr>
        <p:spPr>
          <a:xfrm>
            <a:off x="4572050" y="2161900"/>
            <a:ext cx="663000" cy="223200"/>
          </a:xfrm>
          <a:prstGeom prst="rightArrow">
            <a:avLst>
              <a:gd name="adj1" fmla="val 50000"/>
              <a:gd name="adj2" fmla="val 50000"/>
            </a:avLst>
          </a:prstGeom>
          <a:gradFill>
            <a:gsLst>
              <a:gs pos="0">
                <a:srgbClr val="918061"/>
              </a:gs>
              <a:gs pos="100000">
                <a:srgbClr val="3F3A3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4572050" y="3512725"/>
            <a:ext cx="663000" cy="223200"/>
          </a:xfrm>
          <a:prstGeom prst="rightArrow">
            <a:avLst>
              <a:gd name="adj1" fmla="val 50000"/>
              <a:gd name="adj2" fmla="val 50000"/>
            </a:avLst>
          </a:prstGeom>
          <a:gradFill>
            <a:gsLst>
              <a:gs pos="0">
                <a:srgbClr val="918061"/>
              </a:gs>
              <a:gs pos="100000">
                <a:srgbClr val="3F3A3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433400" y="3557275"/>
            <a:ext cx="663000" cy="223200"/>
          </a:xfrm>
          <a:prstGeom prst="rightArrow">
            <a:avLst>
              <a:gd name="adj1" fmla="val 50000"/>
              <a:gd name="adj2" fmla="val 50000"/>
            </a:avLst>
          </a:prstGeom>
          <a:gradFill>
            <a:gsLst>
              <a:gs pos="0">
                <a:srgbClr val="918061"/>
              </a:gs>
              <a:gs pos="100000">
                <a:srgbClr val="3F3A3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7086300" y="1696450"/>
            <a:ext cx="1149300" cy="1154100"/>
          </a:xfrm>
          <a:prstGeom prst="roundRect">
            <a:avLst>
              <a:gd name="adj" fmla="val 16667"/>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Prediction</a:t>
            </a:r>
            <a:endParaRPr/>
          </a:p>
        </p:txBody>
      </p:sp>
      <p:sp>
        <p:nvSpPr>
          <p:cNvPr id="106" name="Google Shape;106;p18"/>
          <p:cNvSpPr/>
          <p:nvPr/>
        </p:nvSpPr>
        <p:spPr>
          <a:xfrm>
            <a:off x="6507750" y="2161900"/>
            <a:ext cx="663000" cy="223200"/>
          </a:xfrm>
          <a:prstGeom prst="rightArrow">
            <a:avLst>
              <a:gd name="adj1" fmla="val 50000"/>
              <a:gd name="adj2" fmla="val 50000"/>
            </a:avLst>
          </a:prstGeom>
          <a:gradFill>
            <a:gsLst>
              <a:gs pos="0">
                <a:srgbClr val="918061"/>
              </a:gs>
              <a:gs pos="100000">
                <a:srgbClr val="3F3A3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000"/>
                                        <p:tgtEl>
                                          <p:spTgt spid="103"/>
                                        </p:tgtEl>
                                      </p:cBhvr>
                                    </p:animEffect>
                                  </p:childTnLst>
                                </p:cTn>
                              </p:par>
                              <p:par>
                                <p:cTn id="13" presetID="10"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1000"/>
                                        <p:tgtEl>
                                          <p:spTgt spid="98"/>
                                        </p:tgtEl>
                                      </p:cBhvr>
                                    </p:animEffect>
                                  </p:childTnLst>
                                </p:cTn>
                              </p:par>
                              <p:par>
                                <p:cTn id="21" presetID="10"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1000"/>
                                        <p:tgtEl>
                                          <p:spTgt spid="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1000"/>
                                        <p:tgtEl>
                                          <p:spTgt spid="104"/>
                                        </p:tgtEl>
                                      </p:cBhvr>
                                    </p:animEffect>
                                  </p:childTnLst>
                                </p:cTn>
                              </p:par>
                              <p:par>
                                <p:cTn id="29" presetID="10" presetClass="entr" presetSubtype="0"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1000"/>
                                        <p:tgtEl>
                                          <p:spTgt spid="10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fade">
                                      <p:cBhvr>
                                        <p:cTn id="36" dur="1000"/>
                                        <p:tgtEl>
                                          <p:spTgt spid="106"/>
                                        </p:tgtEl>
                                      </p:cBhvr>
                                    </p:animEffect>
                                  </p:childTnLst>
                                </p:cTn>
                              </p:par>
                              <p:par>
                                <p:cTn id="37" presetID="10"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1000"/>
                                        <p:tgtEl>
                                          <p:spTgt spid="10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2"/>
          <p:cNvSpPr txBox="1">
            <a:spLocks noGrp="1"/>
          </p:cNvSpPr>
          <p:nvPr>
            <p:ph type="body" idx="1"/>
          </p:nvPr>
        </p:nvSpPr>
        <p:spPr>
          <a:xfrm>
            <a:off x="311700" y="1266325"/>
            <a:ext cx="8520600" cy="3660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Create an account in Databricks notebook (</a:t>
            </a:r>
            <a:r>
              <a:rPr lang="en-GB">
                <a:solidFill>
                  <a:srgbClr val="990000"/>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community edition</a:t>
            </a:r>
            <a:r>
              <a:rPr lang="en-GB"/>
              <a:t>), which is free</a:t>
            </a:r>
            <a:endParaRPr/>
          </a:p>
          <a:p>
            <a:pPr marL="457200" lvl="0" indent="-342900" algn="l" rtl="0">
              <a:spcBef>
                <a:spcPts val="0"/>
              </a:spcBef>
              <a:spcAft>
                <a:spcPts val="0"/>
              </a:spcAft>
              <a:buSzPts val="1800"/>
              <a:buChar char="●"/>
            </a:pPr>
            <a:r>
              <a:rPr lang="en-GB"/>
              <a:t>Once logged in, can further</a:t>
            </a:r>
            <a:endParaRPr/>
          </a:p>
          <a:p>
            <a:pPr marL="914400" lvl="1" indent="-317500" algn="l" rtl="0">
              <a:spcBef>
                <a:spcPts val="0"/>
              </a:spcBef>
              <a:spcAft>
                <a:spcPts val="0"/>
              </a:spcAft>
              <a:buSzPts val="1400"/>
              <a:buChar char="○"/>
            </a:pPr>
            <a:r>
              <a:rPr lang="en-GB"/>
              <a:t>Create a single node cluster, it may take few minutes for the cluster to be up</a:t>
            </a:r>
            <a:endParaRPr/>
          </a:p>
          <a:p>
            <a:pPr marL="914400" lvl="1" indent="-317500" algn="l" rtl="0">
              <a:spcBef>
                <a:spcPts val="0"/>
              </a:spcBef>
              <a:spcAft>
                <a:spcPts val="0"/>
              </a:spcAft>
              <a:buSzPts val="1400"/>
              <a:buChar char="○"/>
            </a:pPr>
            <a:r>
              <a:rPr lang="en-GB"/>
              <a:t>Create a notebook and attach it to the cluster just created</a:t>
            </a:r>
            <a:endParaRPr/>
          </a:p>
          <a:p>
            <a:pPr marL="457200" lvl="0" indent="-342900" algn="l" rtl="0">
              <a:spcBef>
                <a:spcPts val="0"/>
              </a:spcBef>
              <a:spcAft>
                <a:spcPts val="0"/>
              </a:spcAft>
              <a:buSzPts val="1800"/>
              <a:buChar char="●"/>
            </a:pPr>
            <a:r>
              <a:rPr lang="en-GB"/>
              <a:t>In the notebook, SparkContext object is available as </a:t>
            </a:r>
            <a:r>
              <a:rPr lang="en-GB" b="1"/>
              <a:t>sc</a:t>
            </a:r>
            <a:endParaRPr b="1"/>
          </a:p>
          <a:p>
            <a:pPr marL="457200" lvl="0" indent="-342900" algn="l" rtl="0">
              <a:spcBef>
                <a:spcPts val="0"/>
              </a:spcBef>
              <a:spcAft>
                <a:spcPts val="0"/>
              </a:spcAft>
              <a:buSzPts val="1800"/>
              <a:buChar char="●"/>
            </a:pPr>
            <a:r>
              <a:rPr lang="en-GB"/>
              <a:t>Can upload data files to your account</a:t>
            </a:r>
            <a:endParaRPr/>
          </a:p>
          <a:p>
            <a:pPr marL="457200" lvl="0" indent="-342900" algn="l" rtl="0">
              <a:spcBef>
                <a:spcPts val="0"/>
              </a:spcBef>
              <a:spcAft>
                <a:spcPts val="0"/>
              </a:spcAft>
              <a:buSzPts val="1800"/>
              <a:buChar char="●"/>
            </a:pPr>
            <a:r>
              <a:rPr lang="en-GB"/>
              <a:t>Cluster is automatically terminated if not in use for 2 hours</a:t>
            </a:r>
            <a:endParaRPr/>
          </a:p>
        </p:txBody>
      </p:sp>
      <p:sp>
        <p:nvSpPr>
          <p:cNvPr id="646" name="Google Shape;646;p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Databricks Notebook: Free single node cluster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3"/>
          <p:cNvSpPr txBox="1">
            <a:spLocks noGrp="1"/>
          </p:cNvSpPr>
          <p:nvPr>
            <p:ph type="title"/>
          </p:nvPr>
        </p:nvSpPr>
        <p:spPr>
          <a:xfrm>
            <a:off x="490250" y="5263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Our first Spark Program</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be discussed</a:t>
            </a:r>
            <a:endParaRPr/>
          </a:p>
        </p:txBody>
      </p:sp>
      <p:sp>
        <p:nvSpPr>
          <p:cNvPr id="657" name="Google Shape;657;p64"/>
          <p:cNvSpPr txBox="1">
            <a:spLocks noGrp="1"/>
          </p:cNvSpPr>
          <p:nvPr>
            <p:ph type="body" idx="1"/>
          </p:nvPr>
        </p:nvSpPr>
        <p:spPr>
          <a:xfrm>
            <a:off x="311700" y="1266325"/>
            <a:ext cx="8520600" cy="369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Python built-in functions:</a:t>
            </a:r>
            <a:endParaRPr/>
          </a:p>
          <a:p>
            <a:pPr marL="914400" lvl="1" indent="-317500" algn="l" rtl="0">
              <a:spcBef>
                <a:spcPts val="0"/>
              </a:spcBef>
              <a:spcAft>
                <a:spcPts val="0"/>
              </a:spcAft>
              <a:buSzPts val="1400"/>
              <a:buChar char="○"/>
            </a:pPr>
            <a:r>
              <a:rPr lang="en-GB"/>
              <a:t>map</a:t>
            </a:r>
            <a:endParaRPr/>
          </a:p>
          <a:p>
            <a:pPr marL="914400" lvl="1" indent="-317500" algn="l" rtl="0">
              <a:spcBef>
                <a:spcPts val="0"/>
              </a:spcBef>
              <a:spcAft>
                <a:spcPts val="0"/>
              </a:spcAft>
              <a:buSzPts val="1400"/>
              <a:buChar char="○"/>
            </a:pPr>
            <a:r>
              <a:rPr lang="en-GB"/>
              <a:t>filter</a:t>
            </a:r>
            <a:endParaRPr/>
          </a:p>
          <a:p>
            <a:pPr marL="914400" lvl="1" indent="-317500" algn="l" rtl="0">
              <a:spcBef>
                <a:spcPts val="0"/>
              </a:spcBef>
              <a:spcAft>
                <a:spcPts val="0"/>
              </a:spcAft>
              <a:buSzPts val="1400"/>
              <a:buChar char="○"/>
            </a:pPr>
            <a:r>
              <a:rPr lang="en-GB"/>
              <a:t>reduce</a:t>
            </a:r>
            <a:endParaRPr/>
          </a:p>
          <a:p>
            <a:pPr marL="457200" lvl="0" indent="-342900" algn="l" rtl="0">
              <a:spcBef>
                <a:spcPts val="0"/>
              </a:spcBef>
              <a:spcAft>
                <a:spcPts val="0"/>
              </a:spcAft>
              <a:buSzPts val="1800"/>
              <a:buChar char="●"/>
            </a:pPr>
            <a:r>
              <a:rPr lang="en-GB"/>
              <a:t>Creating an RDD</a:t>
            </a:r>
            <a:endParaRPr/>
          </a:p>
          <a:p>
            <a:pPr marL="914400" lvl="1" indent="-317500" algn="l" rtl="0">
              <a:spcBef>
                <a:spcPts val="0"/>
              </a:spcBef>
              <a:spcAft>
                <a:spcPts val="0"/>
              </a:spcAft>
              <a:buSzPts val="1400"/>
              <a:buChar char="○"/>
            </a:pPr>
            <a:r>
              <a:rPr lang="en-GB"/>
              <a:t>parallelize</a:t>
            </a:r>
            <a:endParaRPr/>
          </a:p>
          <a:p>
            <a:pPr marL="914400" lvl="1" indent="-317500" algn="l" rtl="0">
              <a:spcBef>
                <a:spcPts val="0"/>
              </a:spcBef>
              <a:spcAft>
                <a:spcPts val="0"/>
              </a:spcAft>
              <a:buSzPts val="1400"/>
              <a:buChar char="○"/>
            </a:pPr>
            <a:r>
              <a:rPr lang="en-GB"/>
              <a:t>textFile</a:t>
            </a:r>
            <a:endParaRPr/>
          </a:p>
          <a:p>
            <a:pPr marL="457200" lvl="0" indent="-342900" algn="l" rtl="0">
              <a:spcBef>
                <a:spcPts val="0"/>
              </a:spcBef>
              <a:spcAft>
                <a:spcPts val="0"/>
              </a:spcAft>
              <a:buSzPts val="1800"/>
              <a:buChar char="●"/>
            </a:pPr>
            <a:r>
              <a:rPr lang="en-GB"/>
              <a:t>Applying transformations on RDD</a:t>
            </a:r>
            <a:endParaRPr/>
          </a:p>
          <a:p>
            <a:pPr marL="914400" lvl="1" indent="-317500" algn="l" rtl="0">
              <a:spcBef>
                <a:spcPts val="0"/>
              </a:spcBef>
              <a:spcAft>
                <a:spcPts val="0"/>
              </a:spcAft>
              <a:buSzPts val="1400"/>
              <a:buChar char="○"/>
            </a:pPr>
            <a:r>
              <a:rPr lang="en-GB"/>
              <a:t>map</a:t>
            </a:r>
            <a:endParaRPr/>
          </a:p>
          <a:p>
            <a:pPr marL="914400" lvl="1" indent="-317500" algn="l" rtl="0">
              <a:spcBef>
                <a:spcPts val="0"/>
              </a:spcBef>
              <a:spcAft>
                <a:spcPts val="0"/>
              </a:spcAft>
              <a:buSzPts val="1400"/>
              <a:buChar char="○"/>
            </a:pPr>
            <a:r>
              <a:rPr lang="en-GB"/>
              <a:t>filter</a:t>
            </a:r>
            <a:endParaRPr/>
          </a:p>
          <a:p>
            <a:pPr marL="457200" lvl="0" indent="-342900" algn="l" rtl="0">
              <a:spcBef>
                <a:spcPts val="0"/>
              </a:spcBef>
              <a:spcAft>
                <a:spcPts val="0"/>
              </a:spcAft>
              <a:buSzPts val="1800"/>
              <a:buChar char="●"/>
            </a:pPr>
            <a:r>
              <a:rPr lang="en-GB"/>
              <a:t>Taking result by applying actions on RDD</a:t>
            </a:r>
            <a:endParaRPr/>
          </a:p>
          <a:p>
            <a:pPr marL="457200" lvl="0" indent="-342900" algn="l" rtl="0">
              <a:spcBef>
                <a:spcPts val="0"/>
              </a:spcBef>
              <a:spcAft>
                <a:spcPts val="0"/>
              </a:spcAft>
              <a:buSzPts val="1800"/>
              <a:buChar char="●"/>
            </a:pPr>
            <a:r>
              <a:rPr lang="en-GB"/>
              <a:t>Performing aggregations on RDD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5"/>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Concepts of RDDs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be discussed</a:t>
            </a:r>
            <a:endParaRPr/>
          </a:p>
        </p:txBody>
      </p:sp>
      <p:sp>
        <p:nvSpPr>
          <p:cNvPr id="668" name="Google Shape;668;p6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Lazy Evaluation</a:t>
            </a:r>
            <a:endParaRPr/>
          </a:p>
          <a:p>
            <a:pPr marL="457200" lvl="0" indent="-342900" algn="l" rtl="0">
              <a:spcBef>
                <a:spcPts val="0"/>
              </a:spcBef>
              <a:spcAft>
                <a:spcPts val="0"/>
              </a:spcAft>
              <a:buSzPts val="1800"/>
              <a:buChar char="●"/>
            </a:pPr>
            <a:r>
              <a:rPr lang="en-GB"/>
              <a:t>Types of transformations</a:t>
            </a:r>
            <a:endParaRPr/>
          </a:p>
          <a:p>
            <a:pPr marL="914400" lvl="1" indent="-317500" algn="l" rtl="0">
              <a:spcBef>
                <a:spcPts val="0"/>
              </a:spcBef>
              <a:spcAft>
                <a:spcPts val="0"/>
              </a:spcAft>
              <a:buSzPts val="1400"/>
              <a:buChar char="○"/>
            </a:pPr>
            <a:r>
              <a:rPr lang="en-GB"/>
              <a:t>Narrow</a:t>
            </a:r>
            <a:endParaRPr/>
          </a:p>
          <a:p>
            <a:pPr marL="914400" lvl="1" indent="-317500" algn="l" rtl="0">
              <a:spcBef>
                <a:spcPts val="0"/>
              </a:spcBef>
              <a:spcAft>
                <a:spcPts val="0"/>
              </a:spcAft>
              <a:buSzPts val="1400"/>
              <a:buChar char="○"/>
            </a:pPr>
            <a:r>
              <a:rPr lang="en-GB"/>
              <a:t>Wide</a:t>
            </a:r>
            <a:endParaRPr/>
          </a:p>
          <a:p>
            <a:pPr marL="457200" lvl="0" indent="-342900" algn="l" rtl="0">
              <a:spcBef>
                <a:spcPts val="0"/>
              </a:spcBef>
              <a:spcAft>
                <a:spcPts val="0"/>
              </a:spcAft>
              <a:buSzPts val="1800"/>
              <a:buChar char="●"/>
            </a:pPr>
            <a:r>
              <a:rPr lang="en-GB"/>
              <a:t>Job, Stage and Task</a:t>
            </a:r>
            <a:endParaRPr/>
          </a:p>
          <a:p>
            <a:pPr marL="457200" lvl="0" indent="-342900" algn="l" rtl="0">
              <a:spcBef>
                <a:spcPts val="0"/>
              </a:spcBef>
              <a:spcAft>
                <a:spcPts val="0"/>
              </a:spcAft>
              <a:buSzPts val="1800"/>
              <a:buChar char="●"/>
            </a:pPr>
            <a:r>
              <a:rPr lang="en-GB"/>
              <a:t>Exploring the Spark UI</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7"/>
          <p:cNvSpPr txBox="1">
            <a:spLocks noGrp="1"/>
          </p:cNvSpPr>
          <p:nvPr>
            <p:ph type="title"/>
          </p:nvPr>
        </p:nvSpPr>
        <p:spPr>
          <a:xfrm>
            <a:off x="490250" y="526350"/>
            <a:ext cx="7200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Partitioners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Learnt so far</a:t>
            </a:r>
            <a:endParaRPr/>
          </a:p>
        </p:txBody>
      </p:sp>
      <p:pic>
        <p:nvPicPr>
          <p:cNvPr id="679" name="Google Shape;679;p68"/>
          <p:cNvPicPr preferRelativeResize="0"/>
          <p:nvPr/>
        </p:nvPicPr>
        <p:blipFill>
          <a:blip r:embed="rId3">
            <a:alphaModFix/>
          </a:blip>
          <a:stretch>
            <a:fillRect/>
          </a:stretch>
        </p:blipFill>
        <p:spPr>
          <a:xfrm>
            <a:off x="5318700" y="1671800"/>
            <a:ext cx="3171250" cy="3057099"/>
          </a:xfrm>
          <a:prstGeom prst="rect">
            <a:avLst/>
          </a:prstGeom>
          <a:noFill/>
          <a:ln>
            <a:noFill/>
          </a:ln>
        </p:spPr>
      </p:pic>
      <p:pic>
        <p:nvPicPr>
          <p:cNvPr id="680" name="Google Shape;680;p68"/>
          <p:cNvPicPr preferRelativeResize="0"/>
          <p:nvPr/>
        </p:nvPicPr>
        <p:blipFill>
          <a:blip r:embed="rId4">
            <a:alphaModFix/>
          </a:blip>
          <a:stretch>
            <a:fillRect/>
          </a:stretch>
        </p:blipFill>
        <p:spPr>
          <a:xfrm>
            <a:off x="885975" y="1671800"/>
            <a:ext cx="3539525" cy="3057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000"/>
                                        <p:tgtEl>
                                          <p:spTgt spid="6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9"/>
                                        </p:tgtEl>
                                        <p:attrNameLst>
                                          <p:attrName>style.visibility</p:attrName>
                                        </p:attrNameLst>
                                      </p:cBhvr>
                                      <p:to>
                                        <p:strVal val="visible"/>
                                      </p:to>
                                    </p:set>
                                    <p:animEffect transition="in" filter="fade">
                                      <p:cBhvr>
                                        <p:cTn id="12" dur="1000"/>
                                        <p:tgtEl>
                                          <p:spTgt spid="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Learnt so far</a:t>
            </a:r>
            <a:endParaRPr/>
          </a:p>
        </p:txBody>
      </p:sp>
      <p:sp>
        <p:nvSpPr>
          <p:cNvPr id="686" name="Google Shape;686;p6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666666"/>
                </a:solidFill>
                <a:latin typeface="Source Code Pro"/>
                <a:ea typeface="Source Code Pro"/>
                <a:cs typeface="Source Code Pro"/>
                <a:sym typeface="Source Code Pro"/>
              </a:rPr>
              <a:t>Jobs   </a:t>
            </a:r>
            <a:r>
              <a:rPr lang="en-GB">
                <a:solidFill>
                  <a:srgbClr val="666666"/>
                </a:solidFill>
                <a:latin typeface="Source Code Pro"/>
                <a:ea typeface="Source Code Pro"/>
                <a:cs typeface="Source Code Pro"/>
                <a:sym typeface="Source Code Pro"/>
              </a:rPr>
              <a:t>: depends on actions</a:t>
            </a:r>
            <a:endParaRPr>
              <a:solidFill>
                <a:srgbClr val="666666"/>
              </a:solidFill>
              <a:latin typeface="Source Code Pro"/>
              <a:ea typeface="Source Code Pro"/>
              <a:cs typeface="Source Code Pro"/>
              <a:sym typeface="Source Code Pro"/>
            </a:endParaRPr>
          </a:p>
          <a:p>
            <a:pPr marL="0" lvl="0" indent="0" algn="l" rtl="0">
              <a:spcBef>
                <a:spcPts val="1600"/>
              </a:spcBef>
              <a:spcAft>
                <a:spcPts val="0"/>
              </a:spcAft>
              <a:buNone/>
            </a:pPr>
            <a:r>
              <a:rPr lang="en-GB" b="1">
                <a:solidFill>
                  <a:srgbClr val="666666"/>
                </a:solidFill>
                <a:latin typeface="Source Code Pro"/>
                <a:ea typeface="Source Code Pro"/>
                <a:cs typeface="Source Code Pro"/>
                <a:sym typeface="Source Code Pro"/>
              </a:rPr>
              <a:t>Stages </a:t>
            </a:r>
            <a:r>
              <a:rPr lang="en-GB">
                <a:solidFill>
                  <a:srgbClr val="666666"/>
                </a:solidFill>
                <a:latin typeface="Source Code Pro"/>
                <a:ea typeface="Source Code Pro"/>
                <a:cs typeface="Source Code Pro"/>
                <a:sym typeface="Source Code Pro"/>
              </a:rPr>
              <a:t>: depends on wide transformations</a:t>
            </a:r>
            <a:endParaRPr>
              <a:solidFill>
                <a:srgbClr val="666666"/>
              </a:solidFill>
              <a:latin typeface="Source Code Pro"/>
              <a:ea typeface="Source Code Pro"/>
              <a:cs typeface="Source Code Pro"/>
              <a:sym typeface="Source Code Pro"/>
            </a:endParaRPr>
          </a:p>
          <a:p>
            <a:pPr marL="0" lvl="0" indent="0" algn="l" rtl="0">
              <a:spcBef>
                <a:spcPts val="1600"/>
              </a:spcBef>
              <a:spcAft>
                <a:spcPts val="1600"/>
              </a:spcAft>
              <a:buNone/>
            </a:pPr>
            <a:r>
              <a:rPr lang="en-GB" b="1">
                <a:solidFill>
                  <a:srgbClr val="666666"/>
                </a:solidFill>
                <a:latin typeface="Source Code Pro"/>
                <a:ea typeface="Source Code Pro"/>
                <a:cs typeface="Source Code Pro"/>
                <a:sym typeface="Source Code Pro"/>
              </a:rPr>
              <a:t>Tasks  </a:t>
            </a:r>
            <a:r>
              <a:rPr lang="en-GB">
                <a:solidFill>
                  <a:srgbClr val="666666"/>
                </a:solidFill>
                <a:latin typeface="Source Code Pro"/>
                <a:ea typeface="Source Code Pro"/>
                <a:cs typeface="Source Code Pro"/>
                <a:sym typeface="Source Code Pro"/>
              </a:rPr>
              <a:t>: depends on partitions in the RDD/DataFrame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7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be discussed</a:t>
            </a:r>
            <a:endParaRPr/>
          </a:p>
        </p:txBody>
      </p:sp>
      <p:sp>
        <p:nvSpPr>
          <p:cNvPr id="692" name="Google Shape;692;p7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Need of partitioners</a:t>
            </a:r>
            <a:endParaRPr/>
          </a:p>
          <a:p>
            <a:pPr marL="457200" lvl="0" indent="-342900" algn="l" rtl="0">
              <a:spcBef>
                <a:spcPts val="0"/>
              </a:spcBef>
              <a:spcAft>
                <a:spcPts val="0"/>
              </a:spcAft>
              <a:buSzPts val="1800"/>
              <a:buChar char="●"/>
            </a:pPr>
            <a:r>
              <a:rPr lang="en-GB"/>
              <a:t>Types of partitioners</a:t>
            </a:r>
            <a:endParaRPr/>
          </a:p>
          <a:p>
            <a:pPr marL="914400" lvl="1" indent="-317500" algn="l" rtl="0">
              <a:spcBef>
                <a:spcPts val="0"/>
              </a:spcBef>
              <a:spcAft>
                <a:spcPts val="0"/>
              </a:spcAft>
              <a:buSzPts val="1400"/>
              <a:buChar char="○"/>
            </a:pPr>
            <a:r>
              <a:rPr lang="en-GB">
                <a:solidFill>
                  <a:srgbClr val="9900FF"/>
                </a:solidFill>
              </a:rPr>
              <a:t>Hash</a:t>
            </a:r>
            <a:r>
              <a:rPr lang="en-GB"/>
              <a:t> Partitioner</a:t>
            </a:r>
            <a:endParaRPr/>
          </a:p>
          <a:p>
            <a:pPr marL="914400" lvl="1" indent="-317500" algn="l" rtl="0">
              <a:spcBef>
                <a:spcPts val="0"/>
              </a:spcBef>
              <a:spcAft>
                <a:spcPts val="0"/>
              </a:spcAft>
              <a:buSzPts val="1400"/>
              <a:buChar char="○"/>
            </a:pPr>
            <a:r>
              <a:rPr lang="en-GB">
                <a:solidFill>
                  <a:srgbClr val="9900FF"/>
                </a:solidFill>
              </a:rPr>
              <a:t>Range</a:t>
            </a:r>
            <a:r>
              <a:rPr lang="en-GB"/>
              <a:t> Partitioner</a:t>
            </a:r>
            <a:endParaRPr/>
          </a:p>
          <a:p>
            <a:pPr marL="457200" lvl="0" indent="-342900" algn="l" rtl="0">
              <a:spcBef>
                <a:spcPts val="0"/>
              </a:spcBef>
              <a:spcAft>
                <a:spcPts val="0"/>
              </a:spcAft>
              <a:buSzPts val="1800"/>
              <a:buChar char="●"/>
            </a:pPr>
            <a:r>
              <a:rPr lang="en-GB"/>
              <a:t>Accessing the files of DBFS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2">
                                            <p:txEl>
                                              <p:pRg st="0" end="0"/>
                                            </p:txEl>
                                          </p:spTgt>
                                        </p:tgtEl>
                                        <p:attrNameLst>
                                          <p:attrName>style.visibility</p:attrName>
                                        </p:attrNameLst>
                                      </p:cBhvr>
                                      <p:to>
                                        <p:strVal val="visible"/>
                                      </p:to>
                                    </p:set>
                                    <p:animEffect transition="in" filter="fade">
                                      <p:cBhvr>
                                        <p:cTn id="7" dur="1000"/>
                                        <p:tgtEl>
                                          <p:spTgt spid="6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2">
                                            <p:txEl>
                                              <p:pRg st="1" end="1"/>
                                            </p:txEl>
                                          </p:spTgt>
                                        </p:tgtEl>
                                        <p:attrNameLst>
                                          <p:attrName>style.visibility</p:attrName>
                                        </p:attrNameLst>
                                      </p:cBhvr>
                                      <p:to>
                                        <p:strVal val="visible"/>
                                      </p:to>
                                    </p:set>
                                    <p:animEffect transition="in" filter="fade">
                                      <p:cBhvr>
                                        <p:cTn id="12" dur="1000"/>
                                        <p:tgtEl>
                                          <p:spTgt spid="6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2">
                                            <p:txEl>
                                              <p:pRg st="2" end="2"/>
                                            </p:txEl>
                                          </p:spTgt>
                                        </p:tgtEl>
                                        <p:attrNameLst>
                                          <p:attrName>style.visibility</p:attrName>
                                        </p:attrNameLst>
                                      </p:cBhvr>
                                      <p:to>
                                        <p:strVal val="visible"/>
                                      </p:to>
                                    </p:set>
                                    <p:animEffect transition="in" filter="fade">
                                      <p:cBhvr>
                                        <p:cTn id="17" dur="1000"/>
                                        <p:tgtEl>
                                          <p:spTgt spid="6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2">
                                            <p:txEl>
                                              <p:pRg st="3" end="3"/>
                                            </p:txEl>
                                          </p:spTgt>
                                        </p:tgtEl>
                                        <p:attrNameLst>
                                          <p:attrName>style.visibility</p:attrName>
                                        </p:attrNameLst>
                                      </p:cBhvr>
                                      <p:to>
                                        <p:strVal val="visible"/>
                                      </p:to>
                                    </p:set>
                                    <p:animEffect transition="in" filter="fade">
                                      <p:cBhvr>
                                        <p:cTn id="22" dur="1000"/>
                                        <p:tgtEl>
                                          <p:spTgt spid="6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2">
                                            <p:txEl>
                                              <p:pRg st="4" end="4"/>
                                            </p:txEl>
                                          </p:spTgt>
                                        </p:tgtEl>
                                        <p:attrNameLst>
                                          <p:attrName>style.visibility</p:attrName>
                                        </p:attrNameLst>
                                      </p:cBhvr>
                                      <p:to>
                                        <p:strVal val="visible"/>
                                      </p:to>
                                    </p:set>
                                    <p:animEffect transition="in" filter="fade">
                                      <p:cBhvr>
                                        <p:cTn id="27" dur="1000"/>
                                        <p:tgtEl>
                                          <p:spTgt spid="6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Hash Partitioner</a:t>
            </a:r>
            <a:endParaRPr/>
          </a:p>
        </p:txBody>
      </p:sp>
      <p:sp>
        <p:nvSpPr>
          <p:cNvPr id="698" name="Google Shape;698;p71"/>
          <p:cNvSpPr txBox="1"/>
          <p:nvPr/>
        </p:nvSpPr>
        <p:spPr>
          <a:xfrm>
            <a:off x="1541325" y="1385450"/>
            <a:ext cx="484800" cy="340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latin typeface="Open Sans"/>
                <a:ea typeface="Open Sans"/>
                <a:cs typeface="Open Sans"/>
                <a:sym typeface="Open Sans"/>
              </a:rPr>
              <a:t>10</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20</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13</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14</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15</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17</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18</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13</a:t>
            </a:r>
            <a:endParaRPr>
              <a:latin typeface="Open Sans"/>
              <a:ea typeface="Open Sans"/>
              <a:cs typeface="Open Sans"/>
              <a:sym typeface="Open Sans"/>
            </a:endParaRPr>
          </a:p>
        </p:txBody>
      </p:sp>
      <p:sp>
        <p:nvSpPr>
          <p:cNvPr id="699" name="Google Shape;699;p71"/>
          <p:cNvSpPr txBox="1"/>
          <p:nvPr/>
        </p:nvSpPr>
        <p:spPr>
          <a:xfrm>
            <a:off x="4286250" y="1324850"/>
            <a:ext cx="484800" cy="1653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latin typeface="Open Sans"/>
                <a:ea typeface="Open Sans"/>
                <a:cs typeface="Open Sans"/>
                <a:sym typeface="Open Sans"/>
              </a:rPr>
              <a:t>10</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20</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14</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18</a:t>
            </a:r>
            <a:endParaRPr>
              <a:latin typeface="Open Sans"/>
              <a:ea typeface="Open Sans"/>
              <a:cs typeface="Open Sans"/>
              <a:sym typeface="Open Sans"/>
            </a:endParaRPr>
          </a:p>
        </p:txBody>
      </p:sp>
      <p:sp>
        <p:nvSpPr>
          <p:cNvPr id="700" name="Google Shape;700;p71"/>
          <p:cNvSpPr txBox="1"/>
          <p:nvPr/>
        </p:nvSpPr>
        <p:spPr>
          <a:xfrm>
            <a:off x="5862200" y="1359475"/>
            <a:ext cx="3091200" cy="34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Open Sans"/>
                <a:ea typeface="Open Sans"/>
                <a:cs typeface="Open Sans"/>
                <a:sym typeface="Open Sans"/>
              </a:rPr>
              <a:t>The child partition is determined by</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GB" sz="1200" b="1">
                <a:solidFill>
                  <a:srgbClr val="9900FF"/>
                </a:solidFill>
                <a:latin typeface="Open Sans"/>
                <a:ea typeface="Open Sans"/>
                <a:cs typeface="Open Sans"/>
                <a:sym typeface="Open Sans"/>
              </a:rPr>
              <a:t>hash</a:t>
            </a:r>
            <a:r>
              <a:rPr lang="en-GB" sz="1200">
                <a:latin typeface="Open Sans"/>
                <a:ea typeface="Open Sans"/>
                <a:cs typeface="Open Sans"/>
                <a:sym typeface="Open Sans"/>
              </a:rPr>
              <a:t>(element) % </a:t>
            </a:r>
            <a:r>
              <a:rPr lang="en-GB" sz="1200" b="1">
                <a:solidFill>
                  <a:srgbClr val="274E13"/>
                </a:solidFill>
                <a:latin typeface="Open Sans"/>
                <a:ea typeface="Open Sans"/>
                <a:cs typeface="Open Sans"/>
                <a:sym typeface="Open Sans"/>
              </a:rPr>
              <a:t>number_of_partitions</a:t>
            </a:r>
            <a:endParaRPr sz="1200" b="1">
              <a:solidFill>
                <a:srgbClr val="274E13"/>
              </a:solidFill>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GB" sz="1200">
                <a:latin typeface="Open Sans"/>
                <a:ea typeface="Open Sans"/>
                <a:cs typeface="Open Sans"/>
                <a:sym typeface="Open Sans"/>
              </a:rPr>
              <a:t>For integer num, let </a:t>
            </a:r>
            <a:r>
              <a:rPr lang="en-GB" sz="1200" b="1">
                <a:latin typeface="Open Sans"/>
                <a:ea typeface="Open Sans"/>
                <a:cs typeface="Open Sans"/>
                <a:sym typeface="Open Sans"/>
              </a:rPr>
              <a:t>hash</a:t>
            </a:r>
            <a:r>
              <a:rPr lang="en-GB" sz="1200">
                <a:latin typeface="Open Sans"/>
                <a:ea typeface="Open Sans"/>
                <a:cs typeface="Open Sans"/>
                <a:sym typeface="Open Sans"/>
              </a:rPr>
              <a:t>(num) be the num itself</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GB" sz="1200">
                <a:latin typeface="Open Sans"/>
                <a:ea typeface="Open Sans"/>
                <a:cs typeface="Open Sans"/>
                <a:sym typeface="Open Sans"/>
              </a:rPr>
              <a:t>Eg: if </a:t>
            </a:r>
            <a:r>
              <a:rPr lang="en-GB" sz="1200" b="1">
                <a:latin typeface="Open Sans"/>
                <a:ea typeface="Open Sans"/>
                <a:cs typeface="Open Sans"/>
                <a:sym typeface="Open Sans"/>
              </a:rPr>
              <a:t>num</a:t>
            </a:r>
            <a:r>
              <a:rPr lang="en-GB" sz="1200">
                <a:latin typeface="Open Sans"/>
                <a:ea typeface="Open Sans"/>
                <a:cs typeface="Open Sans"/>
                <a:sym typeface="Open Sans"/>
              </a:rPr>
              <a:t> = 7 and number of partitions = 2 then it will go to partition </a:t>
            </a:r>
            <a:r>
              <a:rPr lang="en-GB" sz="1200" b="1">
                <a:latin typeface="Open Sans"/>
                <a:ea typeface="Open Sans"/>
                <a:cs typeface="Open Sans"/>
                <a:sym typeface="Open Sans"/>
              </a:rPr>
              <a:t>hash</a:t>
            </a:r>
            <a:r>
              <a:rPr lang="en-GB" sz="1200">
                <a:latin typeface="Open Sans"/>
                <a:ea typeface="Open Sans"/>
                <a:cs typeface="Open Sans"/>
                <a:sym typeface="Open Sans"/>
              </a:rPr>
              <a:t>(7) % 2 (ie. 7 % 2, which equals 1)</a:t>
            </a:r>
            <a:endParaRPr sz="1200">
              <a:latin typeface="Open Sans"/>
              <a:ea typeface="Open Sans"/>
              <a:cs typeface="Open Sans"/>
              <a:sym typeface="Open Sans"/>
            </a:endParaRPr>
          </a:p>
        </p:txBody>
      </p:sp>
      <p:cxnSp>
        <p:nvCxnSpPr>
          <p:cNvPr id="701" name="Google Shape;701;p71"/>
          <p:cNvCxnSpPr/>
          <p:nvPr/>
        </p:nvCxnSpPr>
        <p:spPr>
          <a:xfrm>
            <a:off x="1870375" y="1575950"/>
            <a:ext cx="2493900" cy="0"/>
          </a:xfrm>
          <a:prstGeom prst="straightConnector1">
            <a:avLst/>
          </a:prstGeom>
          <a:noFill/>
          <a:ln w="9525" cap="flat" cmpd="sng">
            <a:solidFill>
              <a:schemeClr val="dk2"/>
            </a:solidFill>
            <a:prstDash val="solid"/>
            <a:round/>
            <a:headEnd type="none" w="med" len="med"/>
            <a:tailEnd type="triangle" w="med" len="med"/>
          </a:ln>
        </p:spPr>
      </p:cxnSp>
      <p:sp>
        <p:nvSpPr>
          <p:cNvPr id="702" name="Google Shape;702;p71"/>
          <p:cNvSpPr txBox="1"/>
          <p:nvPr/>
        </p:nvSpPr>
        <p:spPr>
          <a:xfrm>
            <a:off x="4286250" y="3217725"/>
            <a:ext cx="484800" cy="1653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latin typeface="Open Sans"/>
                <a:ea typeface="Open Sans"/>
                <a:cs typeface="Open Sans"/>
                <a:sym typeface="Open Sans"/>
              </a:rPr>
              <a:t>13</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15</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17</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13</a:t>
            </a:r>
            <a:endParaRPr>
              <a:latin typeface="Open Sans"/>
              <a:ea typeface="Open Sans"/>
              <a:cs typeface="Open Sans"/>
              <a:sym typeface="Open Sans"/>
            </a:endParaRPr>
          </a:p>
        </p:txBody>
      </p:sp>
      <p:cxnSp>
        <p:nvCxnSpPr>
          <p:cNvPr id="703" name="Google Shape;703;p71"/>
          <p:cNvCxnSpPr/>
          <p:nvPr/>
        </p:nvCxnSpPr>
        <p:spPr>
          <a:xfrm rot="10800000" flipH="1">
            <a:off x="1896350" y="2000200"/>
            <a:ext cx="2476500" cy="8700"/>
          </a:xfrm>
          <a:prstGeom prst="straightConnector1">
            <a:avLst/>
          </a:prstGeom>
          <a:noFill/>
          <a:ln w="9525" cap="flat" cmpd="sng">
            <a:solidFill>
              <a:schemeClr val="dk2"/>
            </a:solidFill>
            <a:prstDash val="solid"/>
            <a:round/>
            <a:headEnd type="none" w="med" len="med"/>
            <a:tailEnd type="triangle" w="med" len="med"/>
          </a:ln>
        </p:spPr>
      </p:cxnSp>
      <p:cxnSp>
        <p:nvCxnSpPr>
          <p:cNvPr id="704" name="Google Shape;704;p71"/>
          <p:cNvCxnSpPr/>
          <p:nvPr/>
        </p:nvCxnSpPr>
        <p:spPr>
          <a:xfrm rot="10800000" flipH="1">
            <a:off x="1896350" y="2390025"/>
            <a:ext cx="2459100" cy="484800"/>
          </a:xfrm>
          <a:prstGeom prst="straightConnector1">
            <a:avLst/>
          </a:prstGeom>
          <a:noFill/>
          <a:ln w="9525" cap="flat" cmpd="sng">
            <a:solidFill>
              <a:schemeClr val="dk2"/>
            </a:solidFill>
            <a:prstDash val="solid"/>
            <a:round/>
            <a:headEnd type="none" w="med" len="med"/>
            <a:tailEnd type="triangle" w="med" len="med"/>
          </a:ln>
        </p:spPr>
      </p:cxnSp>
      <p:cxnSp>
        <p:nvCxnSpPr>
          <p:cNvPr id="705" name="Google Shape;705;p71"/>
          <p:cNvCxnSpPr/>
          <p:nvPr/>
        </p:nvCxnSpPr>
        <p:spPr>
          <a:xfrm rot="10800000" flipH="1">
            <a:off x="1887675" y="2840275"/>
            <a:ext cx="2467800" cy="1316100"/>
          </a:xfrm>
          <a:prstGeom prst="straightConnector1">
            <a:avLst/>
          </a:prstGeom>
          <a:noFill/>
          <a:ln w="9525" cap="flat" cmpd="sng">
            <a:solidFill>
              <a:schemeClr val="dk2"/>
            </a:solidFill>
            <a:prstDash val="solid"/>
            <a:round/>
            <a:headEnd type="none" w="med" len="med"/>
            <a:tailEnd type="triangle" w="med" len="med"/>
          </a:ln>
        </p:spPr>
      </p:cxnSp>
      <p:cxnSp>
        <p:nvCxnSpPr>
          <p:cNvPr id="706" name="Google Shape;706;p71"/>
          <p:cNvCxnSpPr/>
          <p:nvPr/>
        </p:nvCxnSpPr>
        <p:spPr>
          <a:xfrm>
            <a:off x="1930975" y="2459175"/>
            <a:ext cx="2424600" cy="961200"/>
          </a:xfrm>
          <a:prstGeom prst="straightConnector1">
            <a:avLst/>
          </a:prstGeom>
          <a:noFill/>
          <a:ln w="9525" cap="flat" cmpd="sng">
            <a:solidFill>
              <a:srgbClr val="0000FF"/>
            </a:solidFill>
            <a:prstDash val="solid"/>
            <a:round/>
            <a:headEnd type="none" w="med" len="med"/>
            <a:tailEnd type="triangle" w="med" len="med"/>
          </a:ln>
        </p:spPr>
      </p:cxnSp>
      <p:cxnSp>
        <p:nvCxnSpPr>
          <p:cNvPr id="707" name="Google Shape;707;p71"/>
          <p:cNvCxnSpPr/>
          <p:nvPr/>
        </p:nvCxnSpPr>
        <p:spPr>
          <a:xfrm>
            <a:off x="1896350" y="3299125"/>
            <a:ext cx="2450400" cy="536700"/>
          </a:xfrm>
          <a:prstGeom prst="straightConnector1">
            <a:avLst/>
          </a:prstGeom>
          <a:noFill/>
          <a:ln w="9525" cap="flat" cmpd="sng">
            <a:solidFill>
              <a:srgbClr val="0000FF"/>
            </a:solidFill>
            <a:prstDash val="solid"/>
            <a:round/>
            <a:headEnd type="none" w="med" len="med"/>
            <a:tailEnd type="triangle" w="med" len="med"/>
          </a:ln>
        </p:spPr>
      </p:cxnSp>
      <p:cxnSp>
        <p:nvCxnSpPr>
          <p:cNvPr id="708" name="Google Shape;708;p71"/>
          <p:cNvCxnSpPr/>
          <p:nvPr/>
        </p:nvCxnSpPr>
        <p:spPr>
          <a:xfrm>
            <a:off x="1922325" y="3706100"/>
            <a:ext cx="2442000" cy="562800"/>
          </a:xfrm>
          <a:prstGeom prst="straightConnector1">
            <a:avLst/>
          </a:prstGeom>
          <a:noFill/>
          <a:ln w="9525" cap="flat" cmpd="sng">
            <a:solidFill>
              <a:srgbClr val="0000FF"/>
            </a:solidFill>
            <a:prstDash val="solid"/>
            <a:round/>
            <a:headEnd type="none" w="med" len="med"/>
            <a:tailEnd type="triangle" w="med" len="med"/>
          </a:ln>
        </p:spPr>
      </p:cxnSp>
      <p:cxnSp>
        <p:nvCxnSpPr>
          <p:cNvPr id="709" name="Google Shape;709;p71"/>
          <p:cNvCxnSpPr/>
          <p:nvPr/>
        </p:nvCxnSpPr>
        <p:spPr>
          <a:xfrm>
            <a:off x="1930975" y="4667250"/>
            <a:ext cx="2424600" cy="300"/>
          </a:xfrm>
          <a:prstGeom prst="straightConnector1">
            <a:avLst/>
          </a:prstGeom>
          <a:noFill/>
          <a:ln w="9525" cap="flat" cmpd="sng">
            <a:solidFill>
              <a:srgbClr val="0000FF"/>
            </a:solidFill>
            <a:prstDash val="solid"/>
            <a:round/>
            <a:headEnd type="none" w="med" len="med"/>
            <a:tailEnd type="triangle" w="med" len="med"/>
          </a:ln>
        </p:spPr>
      </p:cxnSp>
      <p:sp>
        <p:nvSpPr>
          <p:cNvPr id="710" name="Google Shape;710;p71"/>
          <p:cNvSpPr/>
          <p:nvPr/>
        </p:nvSpPr>
        <p:spPr>
          <a:xfrm>
            <a:off x="4931300" y="952500"/>
            <a:ext cx="930900" cy="707400"/>
          </a:xfrm>
          <a:prstGeom prst="wedgeRectCallout">
            <a:avLst>
              <a:gd name="adj1" fmla="val -55111"/>
              <a:gd name="adj2" fmla="val 393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t>Partition 0</a:t>
            </a:r>
            <a:endParaRPr sz="1300"/>
          </a:p>
        </p:txBody>
      </p:sp>
      <p:sp>
        <p:nvSpPr>
          <p:cNvPr id="711" name="Google Shape;711;p71"/>
          <p:cNvSpPr/>
          <p:nvPr/>
        </p:nvSpPr>
        <p:spPr>
          <a:xfrm>
            <a:off x="4893200" y="4156375"/>
            <a:ext cx="930900" cy="707400"/>
          </a:xfrm>
          <a:prstGeom prst="wedgeRectCallout">
            <a:avLst>
              <a:gd name="adj1" fmla="val -57528"/>
              <a:gd name="adj2" fmla="val -4021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t>Partition 1</a:t>
            </a:r>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animEffect transition="in" filter="fade">
                                      <p:cBhvr>
                                        <p:cTn id="7" dur="1000"/>
                                        <p:tgtEl>
                                          <p:spTgt spid="6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0">
                                            <p:txEl>
                                              <p:pRg st="0" end="0"/>
                                            </p:txEl>
                                          </p:spTgt>
                                        </p:tgtEl>
                                        <p:attrNameLst>
                                          <p:attrName>style.visibility</p:attrName>
                                        </p:attrNameLst>
                                      </p:cBhvr>
                                      <p:to>
                                        <p:strVal val="visible"/>
                                      </p:to>
                                    </p:set>
                                    <p:animEffect transition="in" filter="fade">
                                      <p:cBhvr>
                                        <p:cTn id="12" dur="1000"/>
                                        <p:tgtEl>
                                          <p:spTgt spid="70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0">
                                            <p:txEl>
                                              <p:pRg st="1" end="1"/>
                                            </p:txEl>
                                          </p:spTgt>
                                        </p:tgtEl>
                                        <p:attrNameLst>
                                          <p:attrName>style.visibility</p:attrName>
                                        </p:attrNameLst>
                                      </p:cBhvr>
                                      <p:to>
                                        <p:strVal val="visible"/>
                                      </p:to>
                                    </p:set>
                                    <p:animEffect transition="in" filter="fade">
                                      <p:cBhvr>
                                        <p:cTn id="17" dur="1000"/>
                                        <p:tgtEl>
                                          <p:spTgt spid="70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0">
                                            <p:txEl>
                                              <p:pRg st="2" end="2"/>
                                            </p:txEl>
                                          </p:spTgt>
                                        </p:tgtEl>
                                        <p:attrNameLst>
                                          <p:attrName>style.visibility</p:attrName>
                                        </p:attrNameLst>
                                      </p:cBhvr>
                                      <p:to>
                                        <p:strVal val="visible"/>
                                      </p:to>
                                    </p:set>
                                    <p:animEffect transition="in" filter="fade">
                                      <p:cBhvr>
                                        <p:cTn id="22" dur="1000"/>
                                        <p:tgtEl>
                                          <p:spTgt spid="70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00">
                                            <p:txEl>
                                              <p:pRg st="3" end="3"/>
                                            </p:txEl>
                                          </p:spTgt>
                                        </p:tgtEl>
                                        <p:attrNameLst>
                                          <p:attrName>style.visibility</p:attrName>
                                        </p:attrNameLst>
                                      </p:cBhvr>
                                      <p:to>
                                        <p:strVal val="visible"/>
                                      </p:to>
                                    </p:set>
                                    <p:animEffect transition="in" filter="fade">
                                      <p:cBhvr>
                                        <p:cTn id="27" dur="1000"/>
                                        <p:tgtEl>
                                          <p:spTgt spid="70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0">
                                            <p:txEl>
                                              <p:pRg st="4" end="4"/>
                                            </p:txEl>
                                          </p:spTgt>
                                        </p:tgtEl>
                                        <p:attrNameLst>
                                          <p:attrName>style.visibility</p:attrName>
                                        </p:attrNameLst>
                                      </p:cBhvr>
                                      <p:to>
                                        <p:strVal val="visible"/>
                                      </p:to>
                                    </p:set>
                                    <p:animEffect transition="in" filter="fade">
                                      <p:cBhvr>
                                        <p:cTn id="32" dur="1000"/>
                                        <p:tgtEl>
                                          <p:spTgt spid="70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00">
                                            <p:txEl>
                                              <p:pRg st="5" end="5"/>
                                            </p:txEl>
                                          </p:spTgt>
                                        </p:tgtEl>
                                        <p:attrNameLst>
                                          <p:attrName>style.visibility</p:attrName>
                                        </p:attrNameLst>
                                      </p:cBhvr>
                                      <p:to>
                                        <p:strVal val="visible"/>
                                      </p:to>
                                    </p:set>
                                    <p:animEffect transition="in" filter="fade">
                                      <p:cBhvr>
                                        <p:cTn id="37" dur="1000"/>
                                        <p:tgtEl>
                                          <p:spTgt spid="70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00">
                                            <p:txEl>
                                              <p:pRg st="6" end="6"/>
                                            </p:txEl>
                                          </p:spTgt>
                                        </p:tgtEl>
                                        <p:attrNameLst>
                                          <p:attrName>style.visibility</p:attrName>
                                        </p:attrNameLst>
                                      </p:cBhvr>
                                      <p:to>
                                        <p:strVal val="visible"/>
                                      </p:to>
                                    </p:set>
                                    <p:animEffect transition="in" filter="fade">
                                      <p:cBhvr>
                                        <p:cTn id="42" dur="1000"/>
                                        <p:tgtEl>
                                          <p:spTgt spid="70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10"/>
                                        </p:tgtEl>
                                        <p:attrNameLst>
                                          <p:attrName>style.visibility</p:attrName>
                                        </p:attrNameLst>
                                      </p:cBhvr>
                                      <p:to>
                                        <p:strVal val="visible"/>
                                      </p:to>
                                    </p:set>
                                    <p:animEffect transition="in" filter="fade">
                                      <p:cBhvr>
                                        <p:cTn id="47" dur="1000"/>
                                        <p:tgtEl>
                                          <p:spTgt spid="7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99"/>
                                        </p:tgtEl>
                                        <p:attrNameLst>
                                          <p:attrName>style.visibility</p:attrName>
                                        </p:attrNameLst>
                                      </p:cBhvr>
                                      <p:to>
                                        <p:strVal val="visible"/>
                                      </p:to>
                                    </p:set>
                                    <p:animEffect transition="in" filter="fade">
                                      <p:cBhvr>
                                        <p:cTn id="52" dur="1000"/>
                                        <p:tgtEl>
                                          <p:spTgt spid="69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01"/>
                                        </p:tgtEl>
                                        <p:attrNameLst>
                                          <p:attrName>style.visibility</p:attrName>
                                        </p:attrNameLst>
                                      </p:cBhvr>
                                      <p:to>
                                        <p:strVal val="visible"/>
                                      </p:to>
                                    </p:set>
                                    <p:animEffect transition="in" filter="fade">
                                      <p:cBhvr>
                                        <p:cTn id="57" dur="1000"/>
                                        <p:tgtEl>
                                          <p:spTgt spid="701"/>
                                        </p:tgtEl>
                                      </p:cBhvr>
                                    </p:animEffect>
                                  </p:childTnLst>
                                </p:cTn>
                              </p:par>
                              <p:par>
                                <p:cTn id="58" presetID="10" presetClass="entr" presetSubtype="0" fill="hold" nodeType="withEffect">
                                  <p:stCondLst>
                                    <p:cond delay="0"/>
                                  </p:stCondLst>
                                  <p:childTnLst>
                                    <p:set>
                                      <p:cBhvr>
                                        <p:cTn id="59" dur="1" fill="hold">
                                          <p:stCondLst>
                                            <p:cond delay="0"/>
                                          </p:stCondLst>
                                        </p:cTn>
                                        <p:tgtEl>
                                          <p:spTgt spid="703"/>
                                        </p:tgtEl>
                                        <p:attrNameLst>
                                          <p:attrName>style.visibility</p:attrName>
                                        </p:attrNameLst>
                                      </p:cBhvr>
                                      <p:to>
                                        <p:strVal val="visible"/>
                                      </p:to>
                                    </p:set>
                                    <p:animEffect transition="in" filter="fade">
                                      <p:cBhvr>
                                        <p:cTn id="60" dur="1000"/>
                                        <p:tgtEl>
                                          <p:spTgt spid="703"/>
                                        </p:tgtEl>
                                      </p:cBhvr>
                                    </p:animEffect>
                                  </p:childTnLst>
                                </p:cTn>
                              </p:par>
                              <p:par>
                                <p:cTn id="61" presetID="10" presetClass="entr" presetSubtype="0" fill="hold" nodeType="withEffect">
                                  <p:stCondLst>
                                    <p:cond delay="0"/>
                                  </p:stCondLst>
                                  <p:childTnLst>
                                    <p:set>
                                      <p:cBhvr>
                                        <p:cTn id="62" dur="1" fill="hold">
                                          <p:stCondLst>
                                            <p:cond delay="0"/>
                                          </p:stCondLst>
                                        </p:cTn>
                                        <p:tgtEl>
                                          <p:spTgt spid="704"/>
                                        </p:tgtEl>
                                        <p:attrNameLst>
                                          <p:attrName>style.visibility</p:attrName>
                                        </p:attrNameLst>
                                      </p:cBhvr>
                                      <p:to>
                                        <p:strVal val="visible"/>
                                      </p:to>
                                    </p:set>
                                    <p:animEffect transition="in" filter="fade">
                                      <p:cBhvr>
                                        <p:cTn id="63" dur="1000"/>
                                        <p:tgtEl>
                                          <p:spTgt spid="704"/>
                                        </p:tgtEl>
                                      </p:cBhvr>
                                    </p:animEffect>
                                  </p:childTnLst>
                                </p:cTn>
                              </p:par>
                              <p:par>
                                <p:cTn id="64" presetID="10" presetClass="entr" presetSubtype="0" fill="hold" nodeType="withEffect">
                                  <p:stCondLst>
                                    <p:cond delay="0"/>
                                  </p:stCondLst>
                                  <p:childTnLst>
                                    <p:set>
                                      <p:cBhvr>
                                        <p:cTn id="65" dur="1" fill="hold">
                                          <p:stCondLst>
                                            <p:cond delay="0"/>
                                          </p:stCondLst>
                                        </p:cTn>
                                        <p:tgtEl>
                                          <p:spTgt spid="705"/>
                                        </p:tgtEl>
                                        <p:attrNameLst>
                                          <p:attrName>style.visibility</p:attrName>
                                        </p:attrNameLst>
                                      </p:cBhvr>
                                      <p:to>
                                        <p:strVal val="visible"/>
                                      </p:to>
                                    </p:set>
                                    <p:animEffect transition="in" filter="fade">
                                      <p:cBhvr>
                                        <p:cTn id="66" dur="1000"/>
                                        <p:tgtEl>
                                          <p:spTgt spid="70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11"/>
                                        </p:tgtEl>
                                        <p:attrNameLst>
                                          <p:attrName>style.visibility</p:attrName>
                                        </p:attrNameLst>
                                      </p:cBhvr>
                                      <p:to>
                                        <p:strVal val="visible"/>
                                      </p:to>
                                    </p:set>
                                    <p:animEffect transition="in" filter="fade">
                                      <p:cBhvr>
                                        <p:cTn id="71" dur="1000"/>
                                        <p:tgtEl>
                                          <p:spTgt spid="7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6"/>
                                        </p:tgtEl>
                                        <p:attrNameLst>
                                          <p:attrName>style.visibility</p:attrName>
                                        </p:attrNameLst>
                                      </p:cBhvr>
                                      <p:to>
                                        <p:strVal val="visible"/>
                                      </p:to>
                                    </p:set>
                                    <p:animEffect transition="in" filter="fade">
                                      <p:cBhvr>
                                        <p:cTn id="76" dur="1000"/>
                                        <p:tgtEl>
                                          <p:spTgt spid="706"/>
                                        </p:tgtEl>
                                      </p:cBhvr>
                                    </p:animEffect>
                                  </p:childTnLst>
                                </p:cTn>
                              </p:par>
                              <p:par>
                                <p:cTn id="77" presetID="10" presetClass="entr" presetSubtype="0" fill="hold" nodeType="withEffect">
                                  <p:stCondLst>
                                    <p:cond delay="0"/>
                                  </p:stCondLst>
                                  <p:childTnLst>
                                    <p:set>
                                      <p:cBhvr>
                                        <p:cTn id="78" dur="1" fill="hold">
                                          <p:stCondLst>
                                            <p:cond delay="0"/>
                                          </p:stCondLst>
                                        </p:cTn>
                                        <p:tgtEl>
                                          <p:spTgt spid="707"/>
                                        </p:tgtEl>
                                        <p:attrNameLst>
                                          <p:attrName>style.visibility</p:attrName>
                                        </p:attrNameLst>
                                      </p:cBhvr>
                                      <p:to>
                                        <p:strVal val="visible"/>
                                      </p:to>
                                    </p:set>
                                    <p:animEffect transition="in" filter="fade">
                                      <p:cBhvr>
                                        <p:cTn id="79" dur="1000"/>
                                        <p:tgtEl>
                                          <p:spTgt spid="707"/>
                                        </p:tgtEl>
                                      </p:cBhvr>
                                    </p:animEffect>
                                  </p:childTnLst>
                                </p:cTn>
                              </p:par>
                              <p:par>
                                <p:cTn id="80" presetID="10" presetClass="entr" presetSubtype="0" fill="hold" nodeType="withEffect">
                                  <p:stCondLst>
                                    <p:cond delay="0"/>
                                  </p:stCondLst>
                                  <p:childTnLst>
                                    <p:set>
                                      <p:cBhvr>
                                        <p:cTn id="81" dur="1" fill="hold">
                                          <p:stCondLst>
                                            <p:cond delay="0"/>
                                          </p:stCondLst>
                                        </p:cTn>
                                        <p:tgtEl>
                                          <p:spTgt spid="708"/>
                                        </p:tgtEl>
                                        <p:attrNameLst>
                                          <p:attrName>style.visibility</p:attrName>
                                        </p:attrNameLst>
                                      </p:cBhvr>
                                      <p:to>
                                        <p:strVal val="visible"/>
                                      </p:to>
                                    </p:set>
                                    <p:animEffect transition="in" filter="fade">
                                      <p:cBhvr>
                                        <p:cTn id="82" dur="1000"/>
                                        <p:tgtEl>
                                          <p:spTgt spid="708"/>
                                        </p:tgtEl>
                                      </p:cBhvr>
                                    </p:animEffect>
                                  </p:childTnLst>
                                </p:cTn>
                              </p:par>
                              <p:par>
                                <p:cTn id="83" presetID="10" presetClass="entr" presetSubtype="0" fill="hold" nodeType="withEffect">
                                  <p:stCondLst>
                                    <p:cond delay="0"/>
                                  </p:stCondLst>
                                  <p:childTnLst>
                                    <p:set>
                                      <p:cBhvr>
                                        <p:cTn id="84" dur="1" fill="hold">
                                          <p:stCondLst>
                                            <p:cond delay="0"/>
                                          </p:stCondLst>
                                        </p:cTn>
                                        <p:tgtEl>
                                          <p:spTgt spid="709"/>
                                        </p:tgtEl>
                                        <p:attrNameLst>
                                          <p:attrName>style.visibility</p:attrName>
                                        </p:attrNameLst>
                                      </p:cBhvr>
                                      <p:to>
                                        <p:strVal val="visible"/>
                                      </p:to>
                                    </p:set>
                                    <p:animEffect transition="in" filter="fade">
                                      <p:cBhvr>
                                        <p:cTn id="85" dur="1000"/>
                                        <p:tgtEl>
                                          <p:spTgt spid="709"/>
                                        </p:tgtEl>
                                      </p:cBhvr>
                                    </p:animEffect>
                                  </p:childTnLst>
                                </p:cTn>
                              </p:par>
                              <p:par>
                                <p:cTn id="86" presetID="10" presetClass="entr" presetSubtype="0" fill="hold" nodeType="withEffect">
                                  <p:stCondLst>
                                    <p:cond delay="0"/>
                                  </p:stCondLst>
                                  <p:childTnLst>
                                    <p:set>
                                      <p:cBhvr>
                                        <p:cTn id="87" dur="1" fill="hold">
                                          <p:stCondLst>
                                            <p:cond delay="0"/>
                                          </p:stCondLst>
                                        </p:cTn>
                                        <p:tgtEl>
                                          <p:spTgt spid="702"/>
                                        </p:tgtEl>
                                        <p:attrNameLst>
                                          <p:attrName>style.visibility</p:attrName>
                                        </p:attrNameLst>
                                      </p:cBhvr>
                                      <p:to>
                                        <p:strVal val="visible"/>
                                      </p:to>
                                    </p:set>
                                    <p:animEffect transition="in" filter="fade">
                                      <p:cBhvr>
                                        <p:cTn id="88" dur="1000"/>
                                        <p:tgtEl>
                                          <p:spTgt spid="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2285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Expectations from a data processing framework</a:t>
            </a:r>
            <a:endParaRPr/>
          </a:p>
        </p:txBody>
      </p:sp>
      <p:sp>
        <p:nvSpPr>
          <p:cNvPr id="112" name="Google Shape;112;p19"/>
          <p:cNvSpPr txBox="1">
            <a:spLocks noGrp="1"/>
          </p:cNvSpPr>
          <p:nvPr>
            <p:ph type="body" idx="1"/>
          </p:nvPr>
        </p:nvSpPr>
        <p:spPr>
          <a:xfrm>
            <a:off x="311700" y="935950"/>
            <a:ext cx="8520600" cy="3999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Timeliness</a:t>
            </a:r>
            <a:endParaRPr/>
          </a:p>
          <a:p>
            <a:pPr marL="914400" lvl="1" indent="-317500" algn="l" rtl="0">
              <a:spcBef>
                <a:spcPts val="0"/>
              </a:spcBef>
              <a:spcAft>
                <a:spcPts val="0"/>
              </a:spcAft>
              <a:buSzPts val="1400"/>
              <a:buChar char="○"/>
            </a:pPr>
            <a:r>
              <a:rPr lang="en-GB"/>
              <a:t>Timely availability of the data analysis result</a:t>
            </a:r>
            <a:endParaRPr/>
          </a:p>
          <a:p>
            <a:pPr marL="457200" lvl="0" indent="-342900" algn="l" rtl="0">
              <a:spcBef>
                <a:spcPts val="0"/>
              </a:spcBef>
              <a:spcAft>
                <a:spcPts val="0"/>
              </a:spcAft>
              <a:buSzPts val="1800"/>
              <a:buChar char="●"/>
            </a:pPr>
            <a:r>
              <a:rPr lang="en-GB"/>
              <a:t>Reliability</a:t>
            </a:r>
            <a:endParaRPr/>
          </a:p>
          <a:p>
            <a:pPr marL="914400" lvl="1" indent="-317500" algn="l" rtl="0">
              <a:spcBef>
                <a:spcPts val="0"/>
              </a:spcBef>
              <a:spcAft>
                <a:spcPts val="0"/>
              </a:spcAft>
              <a:buSzPts val="1400"/>
              <a:buChar char="○"/>
            </a:pPr>
            <a:r>
              <a:rPr lang="en-GB"/>
              <a:t>Tolerant to temporary internal failures</a:t>
            </a:r>
            <a:endParaRPr/>
          </a:p>
          <a:p>
            <a:pPr marL="914400" lvl="1" indent="-317500" algn="l" rtl="0">
              <a:spcBef>
                <a:spcPts val="0"/>
              </a:spcBef>
              <a:spcAft>
                <a:spcPts val="0"/>
              </a:spcAft>
              <a:buSzPts val="1400"/>
              <a:buChar char="○"/>
            </a:pPr>
            <a:r>
              <a:rPr lang="en-GB"/>
              <a:t>Verifiable result</a:t>
            </a:r>
            <a:endParaRPr/>
          </a:p>
          <a:p>
            <a:pPr marL="457200" lvl="0" indent="-342900" algn="l" rtl="0">
              <a:spcBef>
                <a:spcPts val="0"/>
              </a:spcBef>
              <a:spcAft>
                <a:spcPts val="0"/>
              </a:spcAft>
              <a:buSzPts val="1800"/>
              <a:buChar char="●"/>
            </a:pPr>
            <a:r>
              <a:rPr lang="en-GB"/>
              <a:t>Integration</a:t>
            </a:r>
            <a:endParaRPr/>
          </a:p>
          <a:p>
            <a:pPr marL="914400" lvl="1" indent="-317500" algn="l" rtl="0">
              <a:spcBef>
                <a:spcPts val="0"/>
              </a:spcBef>
              <a:spcAft>
                <a:spcPts val="0"/>
              </a:spcAft>
              <a:buSzPts val="1400"/>
              <a:buChar char="○"/>
            </a:pPr>
            <a:r>
              <a:rPr lang="en-GB"/>
              <a:t>Connects well with outside world eg: external storage, various databases</a:t>
            </a:r>
            <a:endParaRPr/>
          </a:p>
          <a:p>
            <a:pPr marL="457200" lvl="0" indent="-342900" algn="l" rtl="0">
              <a:spcBef>
                <a:spcPts val="0"/>
              </a:spcBef>
              <a:spcAft>
                <a:spcPts val="0"/>
              </a:spcAft>
              <a:buSzPts val="1800"/>
              <a:buChar char="●"/>
            </a:pPr>
            <a:r>
              <a:rPr lang="en-GB"/>
              <a:t>Handling diverse data processing requirements</a:t>
            </a:r>
            <a:endParaRPr/>
          </a:p>
          <a:p>
            <a:pPr marL="914400" lvl="1" indent="-317500" algn="l" rtl="0">
              <a:spcBef>
                <a:spcPts val="0"/>
              </a:spcBef>
              <a:spcAft>
                <a:spcPts val="0"/>
              </a:spcAft>
              <a:buSzPts val="1400"/>
              <a:buChar char="○"/>
            </a:pPr>
            <a:r>
              <a:rPr lang="en-GB"/>
              <a:t>Handles batch processing, stream processing, machine learning analysis like recommendation</a:t>
            </a:r>
            <a:endParaRPr/>
          </a:p>
          <a:p>
            <a:pPr marL="457200" lvl="0" indent="-342900" algn="l" rtl="0">
              <a:spcBef>
                <a:spcPts val="0"/>
              </a:spcBef>
              <a:spcAft>
                <a:spcPts val="0"/>
              </a:spcAft>
              <a:buSzPts val="1800"/>
              <a:buChar char="●"/>
            </a:pPr>
            <a:r>
              <a:rPr lang="en-GB"/>
              <a:t>Maintainability and Operationality</a:t>
            </a:r>
            <a:endParaRPr/>
          </a:p>
          <a:p>
            <a:pPr marL="914400" lvl="1" indent="-317500" algn="l" rtl="0">
              <a:spcBef>
                <a:spcPts val="0"/>
              </a:spcBef>
              <a:spcAft>
                <a:spcPts val="0"/>
              </a:spcAft>
              <a:buSzPts val="1400"/>
              <a:buChar char="○"/>
            </a:pPr>
            <a:r>
              <a:rPr lang="en-GB"/>
              <a:t>Easy to upgrade, customize and operate</a:t>
            </a:r>
            <a:endParaRPr/>
          </a:p>
          <a:p>
            <a:pPr marL="457200" lvl="0" indent="-342900" algn="l" rtl="0">
              <a:spcBef>
                <a:spcPts val="0"/>
              </a:spcBef>
              <a:spcAft>
                <a:spcPts val="0"/>
              </a:spcAft>
              <a:buSzPts val="1800"/>
              <a:buChar char="●"/>
            </a:pPr>
            <a:r>
              <a:rPr lang="en-GB"/>
              <a:t>Scalability</a:t>
            </a:r>
            <a:endParaRPr/>
          </a:p>
          <a:p>
            <a:pPr marL="914400" lvl="1" indent="-317500" algn="l" rtl="0">
              <a:spcBef>
                <a:spcPts val="0"/>
              </a:spcBef>
              <a:spcAft>
                <a:spcPts val="0"/>
              </a:spcAft>
              <a:buSzPts val="1400"/>
              <a:buChar char="○"/>
            </a:pPr>
            <a:r>
              <a:rPr lang="en-GB"/>
              <a:t>Capable to scale for high volume and velocity of data at reasonable cost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10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Effect transition="in" filter="fade">
                                      <p:cBhvr>
                                        <p:cTn id="17" dur="1000"/>
                                        <p:tgtEl>
                                          <p:spTgt spid="1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xEl>
                                              <p:pRg st="3" end="3"/>
                                            </p:txEl>
                                          </p:spTgt>
                                        </p:tgtEl>
                                        <p:attrNameLst>
                                          <p:attrName>style.visibility</p:attrName>
                                        </p:attrNameLst>
                                      </p:cBhvr>
                                      <p:to>
                                        <p:strVal val="visible"/>
                                      </p:to>
                                    </p:set>
                                    <p:animEffect transition="in" filter="fade">
                                      <p:cBhvr>
                                        <p:cTn id="22" dur="1000"/>
                                        <p:tgtEl>
                                          <p:spTgt spid="1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2">
                                            <p:txEl>
                                              <p:pRg st="4" end="4"/>
                                            </p:txEl>
                                          </p:spTgt>
                                        </p:tgtEl>
                                        <p:attrNameLst>
                                          <p:attrName>style.visibility</p:attrName>
                                        </p:attrNameLst>
                                      </p:cBhvr>
                                      <p:to>
                                        <p:strVal val="visible"/>
                                      </p:to>
                                    </p:set>
                                    <p:animEffect transition="in" filter="fade">
                                      <p:cBhvr>
                                        <p:cTn id="27" dur="1000"/>
                                        <p:tgtEl>
                                          <p:spTgt spid="1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xEl>
                                              <p:pRg st="5" end="5"/>
                                            </p:txEl>
                                          </p:spTgt>
                                        </p:tgtEl>
                                        <p:attrNameLst>
                                          <p:attrName>style.visibility</p:attrName>
                                        </p:attrNameLst>
                                      </p:cBhvr>
                                      <p:to>
                                        <p:strVal val="visible"/>
                                      </p:to>
                                    </p:set>
                                    <p:animEffect transition="in" filter="fade">
                                      <p:cBhvr>
                                        <p:cTn id="32" dur="1000"/>
                                        <p:tgtEl>
                                          <p:spTgt spid="1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2">
                                            <p:txEl>
                                              <p:pRg st="6" end="6"/>
                                            </p:txEl>
                                          </p:spTgt>
                                        </p:tgtEl>
                                        <p:attrNameLst>
                                          <p:attrName>style.visibility</p:attrName>
                                        </p:attrNameLst>
                                      </p:cBhvr>
                                      <p:to>
                                        <p:strVal val="visible"/>
                                      </p:to>
                                    </p:set>
                                    <p:animEffect transition="in" filter="fade">
                                      <p:cBhvr>
                                        <p:cTn id="37" dur="1000"/>
                                        <p:tgtEl>
                                          <p:spTgt spid="1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2">
                                            <p:txEl>
                                              <p:pRg st="7" end="7"/>
                                            </p:txEl>
                                          </p:spTgt>
                                        </p:tgtEl>
                                        <p:attrNameLst>
                                          <p:attrName>style.visibility</p:attrName>
                                        </p:attrNameLst>
                                      </p:cBhvr>
                                      <p:to>
                                        <p:strVal val="visible"/>
                                      </p:to>
                                    </p:set>
                                    <p:animEffect transition="in" filter="fade">
                                      <p:cBhvr>
                                        <p:cTn id="42" dur="1000"/>
                                        <p:tgtEl>
                                          <p:spTgt spid="11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2">
                                            <p:txEl>
                                              <p:pRg st="8" end="8"/>
                                            </p:txEl>
                                          </p:spTgt>
                                        </p:tgtEl>
                                        <p:attrNameLst>
                                          <p:attrName>style.visibility</p:attrName>
                                        </p:attrNameLst>
                                      </p:cBhvr>
                                      <p:to>
                                        <p:strVal val="visible"/>
                                      </p:to>
                                    </p:set>
                                    <p:animEffect transition="in" filter="fade">
                                      <p:cBhvr>
                                        <p:cTn id="47" dur="1000"/>
                                        <p:tgtEl>
                                          <p:spTgt spid="1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2">
                                            <p:txEl>
                                              <p:pRg st="9" end="9"/>
                                            </p:txEl>
                                          </p:spTgt>
                                        </p:tgtEl>
                                        <p:attrNameLst>
                                          <p:attrName>style.visibility</p:attrName>
                                        </p:attrNameLst>
                                      </p:cBhvr>
                                      <p:to>
                                        <p:strVal val="visible"/>
                                      </p:to>
                                    </p:set>
                                    <p:animEffect transition="in" filter="fade">
                                      <p:cBhvr>
                                        <p:cTn id="52" dur="1000"/>
                                        <p:tgtEl>
                                          <p:spTgt spid="11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2">
                                            <p:txEl>
                                              <p:pRg st="10" end="10"/>
                                            </p:txEl>
                                          </p:spTgt>
                                        </p:tgtEl>
                                        <p:attrNameLst>
                                          <p:attrName>style.visibility</p:attrName>
                                        </p:attrNameLst>
                                      </p:cBhvr>
                                      <p:to>
                                        <p:strVal val="visible"/>
                                      </p:to>
                                    </p:set>
                                    <p:animEffect transition="in" filter="fade">
                                      <p:cBhvr>
                                        <p:cTn id="57" dur="1000"/>
                                        <p:tgtEl>
                                          <p:spTgt spid="11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2">
                                            <p:txEl>
                                              <p:pRg st="11" end="11"/>
                                            </p:txEl>
                                          </p:spTgt>
                                        </p:tgtEl>
                                        <p:attrNameLst>
                                          <p:attrName>style.visibility</p:attrName>
                                        </p:attrNameLst>
                                      </p:cBhvr>
                                      <p:to>
                                        <p:strVal val="visible"/>
                                      </p:to>
                                    </p:set>
                                    <p:animEffect transition="in" filter="fade">
                                      <p:cBhvr>
                                        <p:cTn id="62" dur="1000"/>
                                        <p:tgtEl>
                                          <p:spTgt spid="11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2">
                                            <p:txEl>
                                              <p:pRg st="12" end="12"/>
                                            </p:txEl>
                                          </p:spTgt>
                                        </p:tgtEl>
                                        <p:attrNameLst>
                                          <p:attrName>style.visibility</p:attrName>
                                        </p:attrNameLst>
                                      </p:cBhvr>
                                      <p:to>
                                        <p:strVal val="visible"/>
                                      </p:to>
                                    </p:set>
                                    <p:animEffect transition="in" filter="fade">
                                      <p:cBhvr>
                                        <p:cTn id="67" dur="1000"/>
                                        <p:tgtEl>
                                          <p:spTgt spid="11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Hash Partitioner</a:t>
            </a:r>
            <a:endParaRPr/>
          </a:p>
        </p:txBody>
      </p:sp>
      <p:sp>
        <p:nvSpPr>
          <p:cNvPr id="717" name="Google Shape;717;p7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Partitioner decides which element of the parent goes to which partition of the child.</a:t>
            </a:r>
            <a:endParaRPr/>
          </a:p>
          <a:p>
            <a:pPr marL="457200" lvl="0" indent="-342900" algn="l" rtl="0">
              <a:spcBef>
                <a:spcPts val="0"/>
              </a:spcBef>
              <a:spcAft>
                <a:spcPts val="0"/>
              </a:spcAft>
              <a:buSzPts val="1800"/>
              <a:buChar char="●"/>
            </a:pPr>
            <a:r>
              <a:rPr lang="en-GB"/>
              <a:t>Shuffle operations use hash partitioner to randomly allocate partition to elements</a:t>
            </a:r>
            <a:endParaRPr/>
          </a:p>
          <a:p>
            <a:pPr marL="914400" lvl="1" indent="-317500" algn="l" rtl="0">
              <a:spcBef>
                <a:spcPts val="0"/>
              </a:spcBef>
              <a:spcAft>
                <a:spcPts val="0"/>
              </a:spcAft>
              <a:buSzPts val="1400"/>
              <a:buChar char="○"/>
            </a:pPr>
            <a:r>
              <a:rPr lang="en-GB">
                <a:solidFill>
                  <a:srgbClr val="0000FF"/>
                </a:solidFill>
              </a:rPr>
              <a:t>reduceByKey</a:t>
            </a:r>
            <a:r>
              <a:rPr lang="en-GB"/>
              <a:t> [partitioner is applied on the key, so that all values are collected together in the same partition]</a:t>
            </a:r>
            <a:endParaRPr/>
          </a:p>
          <a:p>
            <a:pPr marL="914400" lvl="1" indent="-317500" algn="l" rtl="0">
              <a:spcBef>
                <a:spcPts val="0"/>
              </a:spcBef>
              <a:spcAft>
                <a:spcPts val="0"/>
              </a:spcAft>
              <a:buSzPts val="1400"/>
              <a:buChar char="○"/>
            </a:pPr>
            <a:r>
              <a:rPr lang="en-GB">
                <a:solidFill>
                  <a:srgbClr val="0000FF"/>
                </a:solidFill>
              </a:rPr>
              <a:t>groupByKey</a:t>
            </a:r>
            <a:r>
              <a:rPr lang="en-GB"/>
              <a:t> [partitioner is applied on the key, so that all values are collected together in the same partition]</a:t>
            </a:r>
            <a:endParaRPr/>
          </a:p>
          <a:p>
            <a:pPr marL="457200" lvl="0" indent="-342900" algn="l" rtl="0">
              <a:spcBef>
                <a:spcPts val="0"/>
              </a:spcBef>
              <a:spcAft>
                <a:spcPts val="0"/>
              </a:spcAft>
              <a:buSzPts val="1800"/>
              <a:buChar char="●"/>
            </a:pPr>
            <a:r>
              <a:rPr lang="en-GB"/>
              <a:t>Data can be </a:t>
            </a:r>
            <a:r>
              <a:rPr lang="en-GB">
                <a:solidFill>
                  <a:srgbClr val="9900FF"/>
                </a:solidFill>
              </a:rPr>
              <a:t>skewed</a:t>
            </a:r>
            <a:r>
              <a:rPr lang="en-GB"/>
              <a:t> with default hash partitioner. Eg: if we have only even numbers and use 2 partitioners, then entire data goes to partition 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
                                            <p:txEl>
                                              <p:pRg st="0" end="0"/>
                                            </p:txEl>
                                          </p:spTgt>
                                        </p:tgtEl>
                                        <p:attrNameLst>
                                          <p:attrName>style.visibility</p:attrName>
                                        </p:attrNameLst>
                                      </p:cBhvr>
                                      <p:to>
                                        <p:strVal val="visible"/>
                                      </p:to>
                                    </p:set>
                                    <p:animEffect transition="in" filter="fade">
                                      <p:cBhvr>
                                        <p:cTn id="7" dur="1000"/>
                                        <p:tgtEl>
                                          <p:spTgt spid="7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
                                            <p:txEl>
                                              <p:pRg st="1" end="1"/>
                                            </p:txEl>
                                          </p:spTgt>
                                        </p:tgtEl>
                                        <p:attrNameLst>
                                          <p:attrName>style.visibility</p:attrName>
                                        </p:attrNameLst>
                                      </p:cBhvr>
                                      <p:to>
                                        <p:strVal val="visible"/>
                                      </p:to>
                                    </p:set>
                                    <p:animEffect transition="in" filter="fade">
                                      <p:cBhvr>
                                        <p:cTn id="12" dur="1000"/>
                                        <p:tgtEl>
                                          <p:spTgt spid="7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
                                            <p:txEl>
                                              <p:pRg st="2" end="2"/>
                                            </p:txEl>
                                          </p:spTgt>
                                        </p:tgtEl>
                                        <p:attrNameLst>
                                          <p:attrName>style.visibility</p:attrName>
                                        </p:attrNameLst>
                                      </p:cBhvr>
                                      <p:to>
                                        <p:strVal val="visible"/>
                                      </p:to>
                                    </p:set>
                                    <p:animEffect transition="in" filter="fade">
                                      <p:cBhvr>
                                        <p:cTn id="17" dur="1000"/>
                                        <p:tgtEl>
                                          <p:spTgt spid="7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
                                            <p:txEl>
                                              <p:pRg st="3" end="3"/>
                                            </p:txEl>
                                          </p:spTgt>
                                        </p:tgtEl>
                                        <p:attrNameLst>
                                          <p:attrName>style.visibility</p:attrName>
                                        </p:attrNameLst>
                                      </p:cBhvr>
                                      <p:to>
                                        <p:strVal val="visible"/>
                                      </p:to>
                                    </p:set>
                                    <p:animEffect transition="in" filter="fade">
                                      <p:cBhvr>
                                        <p:cTn id="22" dur="1000"/>
                                        <p:tgtEl>
                                          <p:spTgt spid="7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7">
                                            <p:txEl>
                                              <p:pRg st="4" end="4"/>
                                            </p:txEl>
                                          </p:spTgt>
                                        </p:tgtEl>
                                        <p:attrNameLst>
                                          <p:attrName>style.visibility</p:attrName>
                                        </p:attrNameLst>
                                      </p:cBhvr>
                                      <p:to>
                                        <p:strVal val="visible"/>
                                      </p:to>
                                    </p:set>
                                    <p:animEffect transition="in" filter="fade">
                                      <p:cBhvr>
                                        <p:cTn id="27" dur="1000"/>
                                        <p:tgtEl>
                                          <p:spTgt spid="7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Range Partitioner</a:t>
            </a:r>
            <a:endParaRPr/>
          </a:p>
        </p:txBody>
      </p:sp>
      <p:sp>
        <p:nvSpPr>
          <p:cNvPr id="723" name="Google Shape;723;p73"/>
          <p:cNvSpPr txBox="1"/>
          <p:nvPr/>
        </p:nvSpPr>
        <p:spPr>
          <a:xfrm>
            <a:off x="1541325" y="1385450"/>
            <a:ext cx="484800" cy="340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latin typeface="Open Sans"/>
                <a:ea typeface="Open Sans"/>
                <a:cs typeface="Open Sans"/>
                <a:sym typeface="Open Sans"/>
              </a:rPr>
              <a:t>10</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20</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13</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14</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15</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17</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18</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13</a:t>
            </a:r>
            <a:endParaRPr>
              <a:latin typeface="Open Sans"/>
              <a:ea typeface="Open Sans"/>
              <a:cs typeface="Open Sans"/>
              <a:sym typeface="Open Sans"/>
            </a:endParaRPr>
          </a:p>
        </p:txBody>
      </p:sp>
      <p:sp>
        <p:nvSpPr>
          <p:cNvPr id="724" name="Google Shape;724;p73"/>
          <p:cNvSpPr txBox="1"/>
          <p:nvPr/>
        </p:nvSpPr>
        <p:spPr>
          <a:xfrm>
            <a:off x="4286250" y="1324850"/>
            <a:ext cx="484800" cy="131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latin typeface="Open Sans"/>
                <a:ea typeface="Open Sans"/>
                <a:cs typeface="Open Sans"/>
                <a:sym typeface="Open Sans"/>
              </a:rPr>
              <a:t>10</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13</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13</a:t>
            </a:r>
            <a:endParaRPr>
              <a:latin typeface="Open Sans"/>
              <a:ea typeface="Open Sans"/>
              <a:cs typeface="Open Sans"/>
              <a:sym typeface="Open Sans"/>
            </a:endParaRPr>
          </a:p>
          <a:p>
            <a:pPr marL="0" lvl="0" indent="0" algn="l" rtl="0">
              <a:lnSpc>
                <a:spcPct val="200000"/>
              </a:lnSpc>
              <a:spcBef>
                <a:spcPts val="0"/>
              </a:spcBef>
              <a:spcAft>
                <a:spcPts val="0"/>
              </a:spcAft>
              <a:buNone/>
            </a:pPr>
            <a:endParaRPr>
              <a:latin typeface="Open Sans"/>
              <a:ea typeface="Open Sans"/>
              <a:cs typeface="Open Sans"/>
              <a:sym typeface="Open Sans"/>
            </a:endParaRPr>
          </a:p>
        </p:txBody>
      </p:sp>
      <p:sp>
        <p:nvSpPr>
          <p:cNvPr id="725" name="Google Shape;725;p73"/>
          <p:cNvSpPr txBox="1"/>
          <p:nvPr/>
        </p:nvSpPr>
        <p:spPr>
          <a:xfrm>
            <a:off x="5862200" y="1359475"/>
            <a:ext cx="3091200" cy="34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Open Sans"/>
                <a:ea typeface="Open Sans"/>
                <a:cs typeface="Open Sans"/>
                <a:sym typeface="Open Sans"/>
              </a:rPr>
              <a:t>To split the items in </a:t>
            </a:r>
            <a:r>
              <a:rPr lang="en-GB" sz="1200" b="1">
                <a:latin typeface="Open Sans"/>
                <a:ea typeface="Open Sans"/>
                <a:cs typeface="Open Sans"/>
                <a:sym typeface="Open Sans"/>
              </a:rPr>
              <a:t>N</a:t>
            </a:r>
            <a:r>
              <a:rPr lang="en-GB" sz="1200">
                <a:latin typeface="Open Sans"/>
                <a:ea typeface="Open Sans"/>
                <a:cs typeface="Open Sans"/>
                <a:sym typeface="Open Sans"/>
              </a:rPr>
              <a:t> partitions by range, we need </a:t>
            </a:r>
            <a:r>
              <a:rPr lang="en-GB" sz="1200" b="1">
                <a:latin typeface="Open Sans"/>
                <a:ea typeface="Open Sans"/>
                <a:cs typeface="Open Sans"/>
                <a:sym typeface="Open Sans"/>
              </a:rPr>
              <a:t>(N - 1)</a:t>
            </a:r>
            <a:r>
              <a:rPr lang="en-GB" sz="1200">
                <a:latin typeface="Open Sans"/>
                <a:ea typeface="Open Sans"/>
                <a:cs typeface="Open Sans"/>
                <a:sym typeface="Open Sans"/>
              </a:rPr>
              <a:t> boundary points.</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GB" sz="1200">
                <a:latin typeface="Open Sans"/>
                <a:ea typeface="Open Sans"/>
                <a:cs typeface="Open Sans"/>
                <a:sym typeface="Open Sans"/>
              </a:rPr>
              <a:t>Eg: if we have data from 10 to 18, then to divide by range into 2 partitions, we need 1 boundary point.</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GB" sz="1200">
                <a:latin typeface="Open Sans"/>
                <a:ea typeface="Open Sans"/>
                <a:cs typeface="Open Sans"/>
                <a:sym typeface="Open Sans"/>
              </a:rPr>
              <a:t>Let the boundary point be the middle (10 + 18) / 2 == </a:t>
            </a:r>
            <a:r>
              <a:rPr lang="en-GB" sz="1200" b="1">
                <a:solidFill>
                  <a:srgbClr val="9900FF"/>
                </a:solidFill>
                <a:latin typeface="Open Sans"/>
                <a:ea typeface="Open Sans"/>
                <a:cs typeface="Open Sans"/>
                <a:sym typeface="Open Sans"/>
              </a:rPr>
              <a:t>14</a:t>
            </a:r>
            <a:endParaRPr sz="1200" b="1">
              <a:solidFill>
                <a:srgbClr val="9900FF"/>
              </a:solidFill>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GB" sz="1200">
                <a:latin typeface="Open Sans"/>
                <a:ea typeface="Open Sans"/>
                <a:cs typeface="Open Sans"/>
                <a:sym typeface="Open Sans"/>
              </a:rPr>
              <a:t>Then data  &lt; </a:t>
            </a:r>
            <a:r>
              <a:rPr lang="en-GB" sz="1200" b="1">
                <a:latin typeface="Open Sans"/>
                <a:ea typeface="Open Sans"/>
                <a:cs typeface="Open Sans"/>
                <a:sym typeface="Open Sans"/>
              </a:rPr>
              <a:t>14</a:t>
            </a:r>
            <a:r>
              <a:rPr lang="en-GB" sz="1200">
                <a:latin typeface="Open Sans"/>
                <a:ea typeface="Open Sans"/>
                <a:cs typeface="Open Sans"/>
                <a:sym typeface="Open Sans"/>
              </a:rPr>
              <a:t> will go to partition 0 and data &gt;= </a:t>
            </a:r>
            <a:r>
              <a:rPr lang="en-GB" sz="1200" b="1">
                <a:latin typeface="Open Sans"/>
                <a:ea typeface="Open Sans"/>
                <a:cs typeface="Open Sans"/>
                <a:sym typeface="Open Sans"/>
              </a:rPr>
              <a:t>14</a:t>
            </a:r>
            <a:r>
              <a:rPr lang="en-GB" sz="1200">
                <a:latin typeface="Open Sans"/>
                <a:ea typeface="Open Sans"/>
                <a:cs typeface="Open Sans"/>
                <a:sym typeface="Open Sans"/>
              </a:rPr>
              <a:t> will go to partition 1</a:t>
            </a:r>
            <a:endParaRPr sz="1200">
              <a:latin typeface="Open Sans"/>
              <a:ea typeface="Open Sans"/>
              <a:cs typeface="Open Sans"/>
              <a:sym typeface="Open Sans"/>
            </a:endParaRPr>
          </a:p>
        </p:txBody>
      </p:sp>
      <p:cxnSp>
        <p:nvCxnSpPr>
          <p:cNvPr id="726" name="Google Shape;726;p73"/>
          <p:cNvCxnSpPr/>
          <p:nvPr/>
        </p:nvCxnSpPr>
        <p:spPr>
          <a:xfrm>
            <a:off x="1870375" y="1575950"/>
            <a:ext cx="2493900" cy="0"/>
          </a:xfrm>
          <a:prstGeom prst="straightConnector1">
            <a:avLst/>
          </a:prstGeom>
          <a:noFill/>
          <a:ln w="9525" cap="flat" cmpd="sng">
            <a:solidFill>
              <a:schemeClr val="dk2"/>
            </a:solidFill>
            <a:prstDash val="solid"/>
            <a:round/>
            <a:headEnd type="none" w="med" len="med"/>
            <a:tailEnd type="triangle" w="med" len="med"/>
          </a:ln>
        </p:spPr>
      </p:cxnSp>
      <p:sp>
        <p:nvSpPr>
          <p:cNvPr id="727" name="Google Shape;727;p73"/>
          <p:cNvSpPr txBox="1"/>
          <p:nvPr/>
        </p:nvSpPr>
        <p:spPr>
          <a:xfrm>
            <a:off x="4286250" y="2813375"/>
            <a:ext cx="484800" cy="205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latin typeface="Open Sans"/>
                <a:ea typeface="Open Sans"/>
                <a:cs typeface="Open Sans"/>
                <a:sym typeface="Open Sans"/>
              </a:rPr>
              <a:t>20</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14</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15</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17</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18</a:t>
            </a:r>
            <a:endParaRPr>
              <a:latin typeface="Open Sans"/>
              <a:ea typeface="Open Sans"/>
              <a:cs typeface="Open Sans"/>
              <a:sym typeface="Open Sans"/>
            </a:endParaRPr>
          </a:p>
        </p:txBody>
      </p:sp>
      <p:cxnSp>
        <p:nvCxnSpPr>
          <p:cNvPr id="728" name="Google Shape;728;p73"/>
          <p:cNvCxnSpPr/>
          <p:nvPr/>
        </p:nvCxnSpPr>
        <p:spPr>
          <a:xfrm>
            <a:off x="1896350" y="2008900"/>
            <a:ext cx="2459100" cy="1004400"/>
          </a:xfrm>
          <a:prstGeom prst="straightConnector1">
            <a:avLst/>
          </a:prstGeom>
          <a:noFill/>
          <a:ln w="9525" cap="flat" cmpd="sng">
            <a:solidFill>
              <a:schemeClr val="dk2"/>
            </a:solidFill>
            <a:prstDash val="solid"/>
            <a:round/>
            <a:headEnd type="none" w="med" len="med"/>
            <a:tailEnd type="triangle" w="med" len="med"/>
          </a:ln>
        </p:spPr>
      </p:cxnSp>
      <p:cxnSp>
        <p:nvCxnSpPr>
          <p:cNvPr id="729" name="Google Shape;729;p73"/>
          <p:cNvCxnSpPr/>
          <p:nvPr/>
        </p:nvCxnSpPr>
        <p:spPr>
          <a:xfrm>
            <a:off x="1896350" y="2874825"/>
            <a:ext cx="2442000" cy="623400"/>
          </a:xfrm>
          <a:prstGeom prst="straightConnector1">
            <a:avLst/>
          </a:prstGeom>
          <a:noFill/>
          <a:ln w="9525" cap="flat" cmpd="sng">
            <a:solidFill>
              <a:schemeClr val="dk2"/>
            </a:solidFill>
            <a:prstDash val="solid"/>
            <a:round/>
            <a:headEnd type="none" w="med" len="med"/>
            <a:tailEnd type="triangle" w="med" len="med"/>
          </a:ln>
        </p:spPr>
      </p:cxnSp>
      <p:cxnSp>
        <p:nvCxnSpPr>
          <p:cNvPr id="730" name="Google Shape;730;p73"/>
          <p:cNvCxnSpPr/>
          <p:nvPr/>
        </p:nvCxnSpPr>
        <p:spPr>
          <a:xfrm>
            <a:off x="1887675" y="4156375"/>
            <a:ext cx="2476500" cy="536700"/>
          </a:xfrm>
          <a:prstGeom prst="straightConnector1">
            <a:avLst/>
          </a:prstGeom>
          <a:noFill/>
          <a:ln w="9525" cap="flat" cmpd="sng">
            <a:solidFill>
              <a:schemeClr val="dk2"/>
            </a:solidFill>
            <a:prstDash val="solid"/>
            <a:round/>
            <a:headEnd type="none" w="med" len="med"/>
            <a:tailEnd type="triangle" w="med" len="med"/>
          </a:ln>
        </p:spPr>
      </p:cxnSp>
      <p:cxnSp>
        <p:nvCxnSpPr>
          <p:cNvPr id="731" name="Google Shape;731;p73"/>
          <p:cNvCxnSpPr>
            <a:endCxn id="724" idx="1"/>
          </p:cNvCxnSpPr>
          <p:nvPr/>
        </p:nvCxnSpPr>
        <p:spPr>
          <a:xfrm rot="10800000" flipH="1">
            <a:off x="1930950" y="1982900"/>
            <a:ext cx="2355300" cy="476400"/>
          </a:xfrm>
          <a:prstGeom prst="straightConnector1">
            <a:avLst/>
          </a:prstGeom>
          <a:noFill/>
          <a:ln w="9525" cap="flat" cmpd="sng">
            <a:solidFill>
              <a:srgbClr val="0000FF"/>
            </a:solidFill>
            <a:prstDash val="solid"/>
            <a:round/>
            <a:headEnd type="none" w="med" len="med"/>
            <a:tailEnd type="triangle" w="med" len="med"/>
          </a:ln>
        </p:spPr>
      </p:cxnSp>
      <p:cxnSp>
        <p:nvCxnSpPr>
          <p:cNvPr id="732" name="Google Shape;732;p73"/>
          <p:cNvCxnSpPr/>
          <p:nvPr/>
        </p:nvCxnSpPr>
        <p:spPr>
          <a:xfrm>
            <a:off x="1896350" y="3299125"/>
            <a:ext cx="2450400" cy="536700"/>
          </a:xfrm>
          <a:prstGeom prst="straightConnector1">
            <a:avLst/>
          </a:prstGeom>
          <a:noFill/>
          <a:ln w="9525" cap="flat" cmpd="sng">
            <a:solidFill>
              <a:srgbClr val="0000FF"/>
            </a:solidFill>
            <a:prstDash val="solid"/>
            <a:round/>
            <a:headEnd type="none" w="med" len="med"/>
            <a:tailEnd type="triangle" w="med" len="med"/>
          </a:ln>
        </p:spPr>
      </p:cxnSp>
      <p:cxnSp>
        <p:nvCxnSpPr>
          <p:cNvPr id="733" name="Google Shape;733;p73"/>
          <p:cNvCxnSpPr/>
          <p:nvPr/>
        </p:nvCxnSpPr>
        <p:spPr>
          <a:xfrm>
            <a:off x="1922325" y="3706100"/>
            <a:ext cx="2442000" cy="562800"/>
          </a:xfrm>
          <a:prstGeom prst="straightConnector1">
            <a:avLst/>
          </a:prstGeom>
          <a:noFill/>
          <a:ln w="9525" cap="flat" cmpd="sng">
            <a:solidFill>
              <a:srgbClr val="0000FF"/>
            </a:solidFill>
            <a:prstDash val="solid"/>
            <a:round/>
            <a:headEnd type="none" w="med" len="med"/>
            <a:tailEnd type="triangle" w="med" len="med"/>
          </a:ln>
        </p:spPr>
      </p:cxnSp>
      <p:cxnSp>
        <p:nvCxnSpPr>
          <p:cNvPr id="734" name="Google Shape;734;p73"/>
          <p:cNvCxnSpPr/>
          <p:nvPr/>
        </p:nvCxnSpPr>
        <p:spPr>
          <a:xfrm rot="10800000" flipH="1">
            <a:off x="1930975" y="2415750"/>
            <a:ext cx="2442000" cy="2251500"/>
          </a:xfrm>
          <a:prstGeom prst="straightConnector1">
            <a:avLst/>
          </a:prstGeom>
          <a:noFill/>
          <a:ln w="9525" cap="flat" cmpd="sng">
            <a:solidFill>
              <a:srgbClr val="0000FF"/>
            </a:solidFill>
            <a:prstDash val="solid"/>
            <a:round/>
            <a:headEnd type="none" w="med" len="med"/>
            <a:tailEnd type="triangle" w="med" len="med"/>
          </a:ln>
        </p:spPr>
      </p:cxnSp>
      <p:sp>
        <p:nvSpPr>
          <p:cNvPr id="735" name="Google Shape;735;p73"/>
          <p:cNvSpPr/>
          <p:nvPr/>
        </p:nvSpPr>
        <p:spPr>
          <a:xfrm>
            <a:off x="4931300" y="952500"/>
            <a:ext cx="930900" cy="707400"/>
          </a:xfrm>
          <a:prstGeom prst="wedgeRectCallout">
            <a:avLst>
              <a:gd name="adj1" fmla="val -55111"/>
              <a:gd name="adj2" fmla="val 393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t>Partition 0</a:t>
            </a:r>
            <a:endParaRPr sz="1300"/>
          </a:p>
        </p:txBody>
      </p:sp>
      <p:sp>
        <p:nvSpPr>
          <p:cNvPr id="736" name="Google Shape;736;p73"/>
          <p:cNvSpPr/>
          <p:nvPr/>
        </p:nvSpPr>
        <p:spPr>
          <a:xfrm>
            <a:off x="4931300" y="4156375"/>
            <a:ext cx="930900" cy="707400"/>
          </a:xfrm>
          <a:prstGeom prst="wedgeRectCallout">
            <a:avLst>
              <a:gd name="adj1" fmla="val -57528"/>
              <a:gd name="adj2" fmla="val -4021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t>Partition 1</a:t>
            </a:r>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3"/>
                                        </p:tgtEl>
                                        <p:attrNameLst>
                                          <p:attrName>style.visibility</p:attrName>
                                        </p:attrNameLst>
                                      </p:cBhvr>
                                      <p:to>
                                        <p:strVal val="visible"/>
                                      </p:to>
                                    </p:set>
                                    <p:animEffect transition="in" filter="fade">
                                      <p:cBhvr>
                                        <p:cTn id="7" dur="1000"/>
                                        <p:tgtEl>
                                          <p:spTgt spid="7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5">
                                            <p:txEl>
                                              <p:pRg st="0" end="0"/>
                                            </p:txEl>
                                          </p:spTgt>
                                        </p:tgtEl>
                                        <p:attrNameLst>
                                          <p:attrName>style.visibility</p:attrName>
                                        </p:attrNameLst>
                                      </p:cBhvr>
                                      <p:to>
                                        <p:strVal val="visible"/>
                                      </p:to>
                                    </p:set>
                                    <p:animEffect transition="in" filter="fade">
                                      <p:cBhvr>
                                        <p:cTn id="12" dur="1000"/>
                                        <p:tgtEl>
                                          <p:spTgt spid="7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5">
                                            <p:txEl>
                                              <p:pRg st="1" end="1"/>
                                            </p:txEl>
                                          </p:spTgt>
                                        </p:tgtEl>
                                        <p:attrNameLst>
                                          <p:attrName>style.visibility</p:attrName>
                                        </p:attrNameLst>
                                      </p:cBhvr>
                                      <p:to>
                                        <p:strVal val="visible"/>
                                      </p:to>
                                    </p:set>
                                    <p:animEffect transition="in" filter="fade">
                                      <p:cBhvr>
                                        <p:cTn id="17" dur="1000"/>
                                        <p:tgtEl>
                                          <p:spTgt spid="7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5">
                                            <p:txEl>
                                              <p:pRg st="2" end="2"/>
                                            </p:txEl>
                                          </p:spTgt>
                                        </p:tgtEl>
                                        <p:attrNameLst>
                                          <p:attrName>style.visibility</p:attrName>
                                        </p:attrNameLst>
                                      </p:cBhvr>
                                      <p:to>
                                        <p:strVal val="visible"/>
                                      </p:to>
                                    </p:set>
                                    <p:animEffect transition="in" filter="fade">
                                      <p:cBhvr>
                                        <p:cTn id="22" dur="1000"/>
                                        <p:tgtEl>
                                          <p:spTgt spid="7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5">
                                            <p:txEl>
                                              <p:pRg st="3" end="3"/>
                                            </p:txEl>
                                          </p:spTgt>
                                        </p:tgtEl>
                                        <p:attrNameLst>
                                          <p:attrName>style.visibility</p:attrName>
                                        </p:attrNameLst>
                                      </p:cBhvr>
                                      <p:to>
                                        <p:strVal val="visible"/>
                                      </p:to>
                                    </p:set>
                                    <p:animEffect transition="in" filter="fade">
                                      <p:cBhvr>
                                        <p:cTn id="27" dur="1000"/>
                                        <p:tgtEl>
                                          <p:spTgt spid="7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5">
                                            <p:txEl>
                                              <p:pRg st="4" end="4"/>
                                            </p:txEl>
                                          </p:spTgt>
                                        </p:tgtEl>
                                        <p:attrNameLst>
                                          <p:attrName>style.visibility</p:attrName>
                                        </p:attrNameLst>
                                      </p:cBhvr>
                                      <p:to>
                                        <p:strVal val="visible"/>
                                      </p:to>
                                    </p:set>
                                    <p:animEffect transition="in" filter="fade">
                                      <p:cBhvr>
                                        <p:cTn id="32" dur="1000"/>
                                        <p:tgtEl>
                                          <p:spTgt spid="7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25">
                                            <p:txEl>
                                              <p:pRg st="5" end="5"/>
                                            </p:txEl>
                                          </p:spTgt>
                                        </p:tgtEl>
                                        <p:attrNameLst>
                                          <p:attrName>style.visibility</p:attrName>
                                        </p:attrNameLst>
                                      </p:cBhvr>
                                      <p:to>
                                        <p:strVal val="visible"/>
                                      </p:to>
                                    </p:set>
                                    <p:animEffect transition="in" filter="fade">
                                      <p:cBhvr>
                                        <p:cTn id="37" dur="1000"/>
                                        <p:tgtEl>
                                          <p:spTgt spid="7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25">
                                            <p:txEl>
                                              <p:pRg st="6" end="6"/>
                                            </p:txEl>
                                          </p:spTgt>
                                        </p:tgtEl>
                                        <p:attrNameLst>
                                          <p:attrName>style.visibility</p:attrName>
                                        </p:attrNameLst>
                                      </p:cBhvr>
                                      <p:to>
                                        <p:strVal val="visible"/>
                                      </p:to>
                                    </p:set>
                                    <p:animEffect transition="in" filter="fade">
                                      <p:cBhvr>
                                        <p:cTn id="42" dur="1000"/>
                                        <p:tgtEl>
                                          <p:spTgt spid="72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5"/>
                                        </p:tgtEl>
                                        <p:attrNameLst>
                                          <p:attrName>style.visibility</p:attrName>
                                        </p:attrNameLst>
                                      </p:cBhvr>
                                      <p:to>
                                        <p:strVal val="visible"/>
                                      </p:to>
                                    </p:set>
                                    <p:animEffect transition="in" filter="fade">
                                      <p:cBhvr>
                                        <p:cTn id="47" dur="1000"/>
                                        <p:tgtEl>
                                          <p:spTgt spid="7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24"/>
                                        </p:tgtEl>
                                        <p:attrNameLst>
                                          <p:attrName>style.visibility</p:attrName>
                                        </p:attrNameLst>
                                      </p:cBhvr>
                                      <p:to>
                                        <p:strVal val="visible"/>
                                      </p:to>
                                    </p:set>
                                    <p:animEffect transition="in" filter="fade">
                                      <p:cBhvr>
                                        <p:cTn id="52" dur="1000"/>
                                        <p:tgtEl>
                                          <p:spTgt spid="724"/>
                                        </p:tgtEl>
                                      </p:cBhvr>
                                    </p:animEffect>
                                  </p:childTnLst>
                                </p:cTn>
                              </p:par>
                              <p:par>
                                <p:cTn id="53" presetID="10" presetClass="entr" presetSubtype="0" fill="hold" nodeType="withEffect">
                                  <p:stCondLst>
                                    <p:cond delay="0"/>
                                  </p:stCondLst>
                                  <p:childTnLst>
                                    <p:set>
                                      <p:cBhvr>
                                        <p:cTn id="54" dur="1" fill="hold">
                                          <p:stCondLst>
                                            <p:cond delay="0"/>
                                          </p:stCondLst>
                                        </p:cTn>
                                        <p:tgtEl>
                                          <p:spTgt spid="726"/>
                                        </p:tgtEl>
                                        <p:attrNameLst>
                                          <p:attrName>style.visibility</p:attrName>
                                        </p:attrNameLst>
                                      </p:cBhvr>
                                      <p:to>
                                        <p:strVal val="visible"/>
                                      </p:to>
                                    </p:set>
                                    <p:animEffect transition="in" filter="fade">
                                      <p:cBhvr>
                                        <p:cTn id="55" dur="1000"/>
                                        <p:tgtEl>
                                          <p:spTgt spid="726"/>
                                        </p:tgtEl>
                                      </p:cBhvr>
                                    </p:animEffect>
                                  </p:childTnLst>
                                </p:cTn>
                              </p:par>
                              <p:par>
                                <p:cTn id="56" presetID="10" presetClass="entr" presetSubtype="0" fill="hold" nodeType="withEffect">
                                  <p:stCondLst>
                                    <p:cond delay="0"/>
                                  </p:stCondLst>
                                  <p:childTnLst>
                                    <p:set>
                                      <p:cBhvr>
                                        <p:cTn id="57" dur="1" fill="hold">
                                          <p:stCondLst>
                                            <p:cond delay="0"/>
                                          </p:stCondLst>
                                        </p:cTn>
                                        <p:tgtEl>
                                          <p:spTgt spid="731"/>
                                        </p:tgtEl>
                                        <p:attrNameLst>
                                          <p:attrName>style.visibility</p:attrName>
                                        </p:attrNameLst>
                                      </p:cBhvr>
                                      <p:to>
                                        <p:strVal val="visible"/>
                                      </p:to>
                                    </p:set>
                                    <p:animEffect transition="in" filter="fade">
                                      <p:cBhvr>
                                        <p:cTn id="58" dur="1000"/>
                                        <p:tgtEl>
                                          <p:spTgt spid="731"/>
                                        </p:tgtEl>
                                      </p:cBhvr>
                                    </p:animEffect>
                                  </p:childTnLst>
                                </p:cTn>
                              </p:par>
                              <p:par>
                                <p:cTn id="59" presetID="10" presetClass="entr" presetSubtype="0" fill="hold" nodeType="withEffect">
                                  <p:stCondLst>
                                    <p:cond delay="0"/>
                                  </p:stCondLst>
                                  <p:childTnLst>
                                    <p:set>
                                      <p:cBhvr>
                                        <p:cTn id="60" dur="1" fill="hold">
                                          <p:stCondLst>
                                            <p:cond delay="0"/>
                                          </p:stCondLst>
                                        </p:cTn>
                                        <p:tgtEl>
                                          <p:spTgt spid="734"/>
                                        </p:tgtEl>
                                        <p:attrNameLst>
                                          <p:attrName>style.visibility</p:attrName>
                                        </p:attrNameLst>
                                      </p:cBhvr>
                                      <p:to>
                                        <p:strVal val="visible"/>
                                      </p:to>
                                    </p:set>
                                    <p:animEffect transition="in" filter="fade">
                                      <p:cBhvr>
                                        <p:cTn id="61" dur="1000"/>
                                        <p:tgtEl>
                                          <p:spTgt spid="7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1000"/>
                                        <p:tgtEl>
                                          <p:spTgt spid="7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27"/>
                                        </p:tgtEl>
                                        <p:attrNameLst>
                                          <p:attrName>style.visibility</p:attrName>
                                        </p:attrNameLst>
                                      </p:cBhvr>
                                      <p:to>
                                        <p:strVal val="visible"/>
                                      </p:to>
                                    </p:set>
                                    <p:animEffect transition="in" filter="fade">
                                      <p:cBhvr>
                                        <p:cTn id="71" dur="1000"/>
                                        <p:tgtEl>
                                          <p:spTgt spid="727"/>
                                        </p:tgtEl>
                                      </p:cBhvr>
                                    </p:animEffect>
                                  </p:childTnLst>
                                </p:cTn>
                              </p:par>
                              <p:par>
                                <p:cTn id="72" presetID="10" presetClass="entr" presetSubtype="0" fill="hold" nodeType="withEffect">
                                  <p:stCondLst>
                                    <p:cond delay="0"/>
                                  </p:stCondLst>
                                  <p:childTnLst>
                                    <p:set>
                                      <p:cBhvr>
                                        <p:cTn id="73" dur="1" fill="hold">
                                          <p:stCondLst>
                                            <p:cond delay="0"/>
                                          </p:stCondLst>
                                        </p:cTn>
                                        <p:tgtEl>
                                          <p:spTgt spid="728"/>
                                        </p:tgtEl>
                                        <p:attrNameLst>
                                          <p:attrName>style.visibility</p:attrName>
                                        </p:attrNameLst>
                                      </p:cBhvr>
                                      <p:to>
                                        <p:strVal val="visible"/>
                                      </p:to>
                                    </p:set>
                                    <p:animEffect transition="in" filter="fade">
                                      <p:cBhvr>
                                        <p:cTn id="74" dur="1000"/>
                                        <p:tgtEl>
                                          <p:spTgt spid="728"/>
                                        </p:tgtEl>
                                      </p:cBhvr>
                                    </p:animEffect>
                                  </p:childTnLst>
                                </p:cTn>
                              </p:par>
                              <p:par>
                                <p:cTn id="75" presetID="10" presetClass="entr" presetSubtype="0" fill="hold" nodeType="withEffect">
                                  <p:stCondLst>
                                    <p:cond delay="0"/>
                                  </p:stCondLst>
                                  <p:childTnLst>
                                    <p:set>
                                      <p:cBhvr>
                                        <p:cTn id="76" dur="1" fill="hold">
                                          <p:stCondLst>
                                            <p:cond delay="0"/>
                                          </p:stCondLst>
                                        </p:cTn>
                                        <p:tgtEl>
                                          <p:spTgt spid="729"/>
                                        </p:tgtEl>
                                        <p:attrNameLst>
                                          <p:attrName>style.visibility</p:attrName>
                                        </p:attrNameLst>
                                      </p:cBhvr>
                                      <p:to>
                                        <p:strVal val="visible"/>
                                      </p:to>
                                    </p:set>
                                    <p:animEffect transition="in" filter="fade">
                                      <p:cBhvr>
                                        <p:cTn id="77" dur="1000"/>
                                        <p:tgtEl>
                                          <p:spTgt spid="729"/>
                                        </p:tgtEl>
                                      </p:cBhvr>
                                    </p:animEffect>
                                  </p:childTnLst>
                                </p:cTn>
                              </p:par>
                              <p:par>
                                <p:cTn id="78" presetID="10" presetClass="entr" presetSubtype="0" fill="hold" nodeType="withEffect">
                                  <p:stCondLst>
                                    <p:cond delay="0"/>
                                  </p:stCondLst>
                                  <p:childTnLst>
                                    <p:set>
                                      <p:cBhvr>
                                        <p:cTn id="79" dur="1" fill="hold">
                                          <p:stCondLst>
                                            <p:cond delay="0"/>
                                          </p:stCondLst>
                                        </p:cTn>
                                        <p:tgtEl>
                                          <p:spTgt spid="732"/>
                                        </p:tgtEl>
                                        <p:attrNameLst>
                                          <p:attrName>style.visibility</p:attrName>
                                        </p:attrNameLst>
                                      </p:cBhvr>
                                      <p:to>
                                        <p:strVal val="visible"/>
                                      </p:to>
                                    </p:set>
                                    <p:animEffect transition="in" filter="fade">
                                      <p:cBhvr>
                                        <p:cTn id="80" dur="1000"/>
                                        <p:tgtEl>
                                          <p:spTgt spid="732"/>
                                        </p:tgtEl>
                                      </p:cBhvr>
                                    </p:animEffect>
                                  </p:childTnLst>
                                </p:cTn>
                              </p:par>
                              <p:par>
                                <p:cTn id="81" presetID="10" presetClass="entr" presetSubtype="0" fill="hold" nodeType="withEffect">
                                  <p:stCondLst>
                                    <p:cond delay="0"/>
                                  </p:stCondLst>
                                  <p:childTnLst>
                                    <p:set>
                                      <p:cBhvr>
                                        <p:cTn id="82" dur="1" fill="hold">
                                          <p:stCondLst>
                                            <p:cond delay="0"/>
                                          </p:stCondLst>
                                        </p:cTn>
                                        <p:tgtEl>
                                          <p:spTgt spid="730"/>
                                        </p:tgtEl>
                                        <p:attrNameLst>
                                          <p:attrName>style.visibility</p:attrName>
                                        </p:attrNameLst>
                                      </p:cBhvr>
                                      <p:to>
                                        <p:strVal val="visible"/>
                                      </p:to>
                                    </p:set>
                                    <p:animEffect transition="in" filter="fade">
                                      <p:cBhvr>
                                        <p:cTn id="83" dur="1000"/>
                                        <p:tgtEl>
                                          <p:spTgt spid="730"/>
                                        </p:tgtEl>
                                      </p:cBhvr>
                                    </p:animEffect>
                                  </p:childTnLst>
                                </p:cTn>
                              </p:par>
                              <p:par>
                                <p:cTn id="84" presetID="10" presetClass="entr" presetSubtype="0" fill="hold" nodeType="withEffect">
                                  <p:stCondLst>
                                    <p:cond delay="0"/>
                                  </p:stCondLst>
                                  <p:childTnLst>
                                    <p:set>
                                      <p:cBhvr>
                                        <p:cTn id="85" dur="1" fill="hold">
                                          <p:stCondLst>
                                            <p:cond delay="0"/>
                                          </p:stCondLst>
                                        </p:cTn>
                                        <p:tgtEl>
                                          <p:spTgt spid="733"/>
                                        </p:tgtEl>
                                        <p:attrNameLst>
                                          <p:attrName>style.visibility</p:attrName>
                                        </p:attrNameLst>
                                      </p:cBhvr>
                                      <p:to>
                                        <p:strVal val="visible"/>
                                      </p:to>
                                    </p:set>
                                    <p:animEffect transition="in" filter="fade">
                                      <p:cBhvr>
                                        <p:cTn id="86" dur="1000"/>
                                        <p:tgtEl>
                                          <p:spTgt spid="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Range Partitioner</a:t>
            </a:r>
            <a:endParaRPr/>
          </a:p>
        </p:txBody>
      </p:sp>
      <p:sp>
        <p:nvSpPr>
          <p:cNvPr id="742" name="Google Shape;742;p7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HashPartitioner</a:t>
            </a:r>
            <a:r>
              <a:rPr lang="en-GB"/>
              <a:t> is not useful when sorting the data. Local sorting of data can be achieved but for global sorting we need </a:t>
            </a:r>
            <a:r>
              <a:rPr lang="en-GB" b="1"/>
              <a:t>RangePartitioner</a:t>
            </a:r>
            <a:endParaRPr b="1"/>
          </a:p>
          <a:p>
            <a:pPr marL="457200" lvl="0" indent="-342900" algn="l" rtl="0">
              <a:spcBef>
                <a:spcPts val="0"/>
              </a:spcBef>
              <a:spcAft>
                <a:spcPts val="0"/>
              </a:spcAft>
              <a:buSzPts val="1800"/>
              <a:buChar char="●"/>
            </a:pPr>
            <a:r>
              <a:rPr lang="en-GB"/>
              <a:t>To split 1-D line into N ranges, we need N-1 boundary points.</a:t>
            </a:r>
            <a:endParaRPr/>
          </a:p>
          <a:p>
            <a:pPr marL="457200" lvl="0" indent="-342900" algn="l" rtl="0">
              <a:spcBef>
                <a:spcPts val="0"/>
              </a:spcBef>
              <a:spcAft>
                <a:spcPts val="0"/>
              </a:spcAft>
              <a:buSzPts val="1800"/>
              <a:buChar char="●"/>
            </a:pPr>
            <a:r>
              <a:rPr lang="en-GB"/>
              <a:t>A sampling (considering the frequency and values of the data points) is needed to generate the boundary points to distribute the load better.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2">
                                            <p:txEl>
                                              <p:pRg st="0" end="0"/>
                                            </p:txEl>
                                          </p:spTgt>
                                        </p:tgtEl>
                                        <p:attrNameLst>
                                          <p:attrName>style.visibility</p:attrName>
                                        </p:attrNameLst>
                                      </p:cBhvr>
                                      <p:to>
                                        <p:strVal val="visible"/>
                                      </p:to>
                                    </p:set>
                                    <p:animEffect transition="in" filter="fade">
                                      <p:cBhvr>
                                        <p:cTn id="7" dur="1000"/>
                                        <p:tgtEl>
                                          <p:spTgt spid="7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2">
                                            <p:txEl>
                                              <p:pRg st="1" end="1"/>
                                            </p:txEl>
                                          </p:spTgt>
                                        </p:tgtEl>
                                        <p:attrNameLst>
                                          <p:attrName>style.visibility</p:attrName>
                                        </p:attrNameLst>
                                      </p:cBhvr>
                                      <p:to>
                                        <p:strVal val="visible"/>
                                      </p:to>
                                    </p:set>
                                    <p:animEffect transition="in" filter="fade">
                                      <p:cBhvr>
                                        <p:cTn id="12" dur="1000"/>
                                        <p:tgtEl>
                                          <p:spTgt spid="7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2">
                                            <p:txEl>
                                              <p:pRg st="2" end="2"/>
                                            </p:txEl>
                                          </p:spTgt>
                                        </p:tgtEl>
                                        <p:attrNameLst>
                                          <p:attrName>style.visibility</p:attrName>
                                        </p:attrNameLst>
                                      </p:cBhvr>
                                      <p:to>
                                        <p:strVal val="visible"/>
                                      </p:to>
                                    </p:set>
                                    <p:animEffect transition="in" filter="fade">
                                      <p:cBhvr>
                                        <p:cTn id="17" dur="1000"/>
                                        <p:tgtEl>
                                          <p:spTgt spid="7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7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783F04"/>
                </a:solidFill>
              </a:rPr>
              <a:t>Get the name of the partitionFunc</a:t>
            </a:r>
            <a:endParaRPr b="1">
              <a:solidFill>
                <a:srgbClr val="783F04"/>
              </a:solidFill>
            </a:endParaRPr>
          </a:p>
          <a:p>
            <a:pPr marL="0" lvl="0" indent="0" algn="l" rtl="0">
              <a:spcBef>
                <a:spcPts val="1600"/>
              </a:spcBef>
              <a:spcAft>
                <a:spcPts val="1600"/>
              </a:spcAft>
              <a:buNone/>
            </a:pPr>
            <a:r>
              <a:rPr lang="en-GB">
                <a:solidFill>
                  <a:srgbClr val="9900FF"/>
                </a:solidFill>
              </a:rPr>
              <a:t>rdd</a:t>
            </a:r>
            <a:r>
              <a:rPr lang="en-GB"/>
              <a:t>.</a:t>
            </a:r>
            <a:r>
              <a:rPr lang="en-GB">
                <a:solidFill>
                  <a:srgbClr val="0000FF"/>
                </a:solidFill>
                <a:latin typeface="Source Code Pro"/>
                <a:ea typeface="Source Code Pro"/>
                <a:cs typeface="Source Code Pro"/>
                <a:sym typeface="Source Code Pro"/>
              </a:rPr>
              <a:t>partitioner</a:t>
            </a:r>
            <a:r>
              <a:rPr lang="en-GB">
                <a:latin typeface="Source Code Pro"/>
                <a:ea typeface="Source Code Pro"/>
                <a:cs typeface="Source Code Pro"/>
                <a:sym typeface="Source Code Pro"/>
              </a:rPr>
              <a:t>.</a:t>
            </a:r>
            <a:r>
              <a:rPr lang="en-GB">
                <a:solidFill>
                  <a:srgbClr val="20124D"/>
                </a:solidFill>
                <a:latin typeface="Source Code Pro"/>
                <a:ea typeface="Source Code Pro"/>
                <a:cs typeface="Source Code Pro"/>
                <a:sym typeface="Source Code Pro"/>
              </a:rPr>
              <a:t>partitionFunc</a:t>
            </a:r>
            <a:endParaRPr/>
          </a:p>
        </p:txBody>
      </p:sp>
      <p:sp>
        <p:nvSpPr>
          <p:cNvPr id="748" name="Google Shape;748;p7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Get the name of the partitioner function used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Accessing the files of DBFS</a:t>
            </a:r>
            <a:endParaRPr/>
          </a:p>
        </p:txBody>
      </p:sp>
      <p:sp>
        <p:nvSpPr>
          <p:cNvPr id="754" name="Google Shape;754;p76"/>
          <p:cNvSpPr txBox="1">
            <a:spLocks noGrp="1"/>
          </p:cNvSpPr>
          <p:nvPr>
            <p:ph type="body" idx="1"/>
          </p:nvPr>
        </p:nvSpPr>
        <p:spPr>
          <a:xfrm>
            <a:off x="311700" y="1266325"/>
            <a:ext cx="8520600" cy="36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Add prefix </a:t>
            </a:r>
            <a:r>
              <a:rPr lang="en-GB" b="1">
                <a:solidFill>
                  <a:srgbClr val="7F6000"/>
                </a:solidFill>
              </a:rPr>
              <a:t>/dbfs</a:t>
            </a:r>
            <a:r>
              <a:rPr lang="en-GB"/>
              <a:t> and access using python file handling functions</a:t>
            </a:r>
            <a:endParaRPr/>
          </a:p>
          <a:p>
            <a:pPr marL="0" lvl="0" indent="0" algn="l" rtl="0">
              <a:spcBef>
                <a:spcPts val="1600"/>
              </a:spcBef>
              <a:spcAft>
                <a:spcPts val="0"/>
              </a:spcAft>
              <a:buNone/>
            </a:pPr>
            <a:r>
              <a:rPr lang="en-GB"/>
              <a:t>print(open("/dbfs/FileStore/output/file.csv", "r").read())</a:t>
            </a:r>
            <a:endParaRPr/>
          </a:p>
          <a:p>
            <a:pPr marL="457200" lvl="0" indent="-342900" algn="l" rtl="0">
              <a:spcBef>
                <a:spcPts val="1600"/>
              </a:spcBef>
              <a:spcAft>
                <a:spcPts val="0"/>
              </a:spcAft>
              <a:buSzPts val="1800"/>
              <a:buAutoNum type="arabicPeriod"/>
            </a:pPr>
            <a:r>
              <a:rPr lang="en-GB"/>
              <a:t>Use </a:t>
            </a:r>
            <a:r>
              <a:rPr lang="en-GB" b="1">
                <a:solidFill>
                  <a:srgbClr val="7F6000"/>
                </a:solidFill>
              </a:rPr>
              <a:t>%fs</a:t>
            </a:r>
            <a:endParaRPr b="1">
              <a:solidFill>
                <a:srgbClr val="7F6000"/>
              </a:solidFill>
            </a:endParaRPr>
          </a:p>
          <a:p>
            <a:pPr marL="0" lvl="0" indent="0" algn="l" rtl="0">
              <a:spcBef>
                <a:spcPts val="1600"/>
              </a:spcBef>
              <a:spcAft>
                <a:spcPts val="0"/>
              </a:spcAft>
              <a:buNone/>
            </a:pPr>
            <a:r>
              <a:rPr lang="en-GB" b="1">
                <a:solidFill>
                  <a:srgbClr val="0000FF"/>
                </a:solidFill>
              </a:rPr>
              <a:t>%fs</a:t>
            </a:r>
            <a:endParaRPr b="1">
              <a:solidFill>
                <a:srgbClr val="0000FF"/>
              </a:solidFill>
            </a:endParaRPr>
          </a:p>
          <a:p>
            <a:pPr marL="0" lvl="0" indent="0" algn="l" rtl="0">
              <a:spcBef>
                <a:spcPts val="1600"/>
              </a:spcBef>
              <a:spcAft>
                <a:spcPts val="0"/>
              </a:spcAft>
              <a:buNone/>
            </a:pPr>
            <a:r>
              <a:rPr lang="en-GB"/>
              <a:t>ls /FileStore/output/sorted_max_temperature</a:t>
            </a:r>
            <a:endParaRPr/>
          </a:p>
          <a:p>
            <a:pPr marL="0" lvl="0" indent="0" algn="l" rtl="0">
              <a:spcBef>
                <a:spcPts val="1600"/>
              </a:spcBef>
              <a:spcAft>
                <a:spcPts val="0"/>
              </a:spcAft>
              <a:buNone/>
            </a:pPr>
            <a:r>
              <a:rPr lang="en-GB" b="1">
                <a:solidFill>
                  <a:srgbClr val="0000FF"/>
                </a:solidFill>
              </a:rPr>
              <a:t>%fs</a:t>
            </a:r>
            <a:endParaRPr b="1">
              <a:solidFill>
                <a:srgbClr val="0000FF"/>
              </a:solidFill>
            </a:endParaRPr>
          </a:p>
          <a:p>
            <a:pPr marL="0" lvl="0" indent="0" algn="l" rtl="0">
              <a:spcBef>
                <a:spcPts val="1600"/>
              </a:spcBef>
              <a:spcAft>
                <a:spcPts val="1600"/>
              </a:spcAft>
              <a:buNone/>
            </a:pPr>
            <a:r>
              <a:rPr lang="en-GB"/>
              <a:t>head /FileStore/output/max_temperature/part-00000</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7"/>
          <p:cNvSpPr txBox="1">
            <a:spLocks noGrp="1"/>
          </p:cNvSpPr>
          <p:nvPr>
            <p:ph type="title"/>
          </p:nvPr>
        </p:nvSpPr>
        <p:spPr>
          <a:xfrm>
            <a:off x="490250" y="526350"/>
            <a:ext cx="7060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[Hands On]</a:t>
            </a:r>
            <a:endParaRPr/>
          </a:p>
          <a:p>
            <a:pPr marL="0" lvl="0" indent="0" algn="l" rtl="0">
              <a:spcBef>
                <a:spcPts val="0"/>
              </a:spcBef>
              <a:spcAft>
                <a:spcPts val="0"/>
              </a:spcAft>
              <a:buNone/>
            </a:pPr>
            <a:r>
              <a:rPr lang="en-GB"/>
              <a:t>RDD Operations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be discussed</a:t>
            </a:r>
            <a:endParaRPr/>
          </a:p>
        </p:txBody>
      </p:sp>
      <p:sp>
        <p:nvSpPr>
          <p:cNvPr id="765" name="Google Shape;765;p7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Explore different operations on RDD without aggregations</a:t>
            </a:r>
            <a:endParaRPr/>
          </a:p>
          <a:p>
            <a:pPr marL="457200" lvl="0" indent="-342900" algn="l" rtl="0">
              <a:spcBef>
                <a:spcPts val="0"/>
              </a:spcBef>
              <a:spcAft>
                <a:spcPts val="0"/>
              </a:spcAft>
              <a:buSzPts val="1800"/>
              <a:buChar char="●"/>
            </a:pPr>
            <a:r>
              <a:rPr lang="en-GB"/>
              <a:t>Working on per partition basis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transformations on the RDD</a:t>
            </a:r>
            <a:endParaRPr/>
          </a:p>
        </p:txBody>
      </p:sp>
      <p:graphicFrame>
        <p:nvGraphicFramePr>
          <p:cNvPr id="771" name="Google Shape;771;p79"/>
          <p:cNvGraphicFramePr/>
          <p:nvPr/>
        </p:nvGraphicFramePr>
        <p:xfrm>
          <a:off x="409625" y="1459150"/>
          <a:ext cx="3000000" cy="3000000"/>
        </p:xfrm>
        <a:graphic>
          <a:graphicData uri="http://schemas.openxmlformats.org/drawingml/2006/table">
            <a:tbl>
              <a:tblPr>
                <a:noFill/>
                <a:tableStyleId>{3AAFF637-5D18-46EB-B7AA-89DCE07436F0}</a:tableStyleId>
              </a:tblPr>
              <a:tblGrid>
                <a:gridCol w="2691125">
                  <a:extLst>
                    <a:ext uri="{9D8B030D-6E8A-4147-A177-3AD203B41FA5}">
                      <a16:colId xmlns:a16="http://schemas.microsoft.com/office/drawing/2014/main" val="20000"/>
                    </a:ext>
                  </a:extLst>
                </a:gridCol>
                <a:gridCol w="5731550">
                  <a:extLst>
                    <a:ext uri="{9D8B030D-6E8A-4147-A177-3AD203B41FA5}">
                      <a16:colId xmlns:a16="http://schemas.microsoft.com/office/drawing/2014/main" val="20001"/>
                    </a:ext>
                  </a:extLst>
                </a:gridCol>
              </a:tblGrid>
              <a:tr h="561825">
                <a:tc>
                  <a:txBody>
                    <a:bodyPr/>
                    <a:lstStyle/>
                    <a:p>
                      <a:pPr marL="0" lvl="0" indent="0" algn="l" rtl="0">
                        <a:spcBef>
                          <a:spcPts val="0"/>
                        </a:spcBef>
                        <a:spcAft>
                          <a:spcPts val="0"/>
                        </a:spcAft>
                        <a:buNone/>
                      </a:pPr>
                      <a:r>
                        <a:rPr lang="en-GB"/>
                        <a:t>map</a:t>
                      </a:r>
                      <a:endParaRPr/>
                    </a:p>
                  </a:txBody>
                  <a:tcPr marL="91425" marR="91425" marT="91425" marB="91425"/>
                </a:tc>
                <a:tc>
                  <a:txBody>
                    <a:bodyPr/>
                    <a:lstStyle/>
                    <a:p>
                      <a:pPr marL="0" lvl="0" indent="0" algn="l" rtl="0">
                        <a:spcBef>
                          <a:spcPts val="0"/>
                        </a:spcBef>
                        <a:spcAft>
                          <a:spcPts val="0"/>
                        </a:spcAft>
                        <a:buNone/>
                      </a:pPr>
                      <a:r>
                        <a:rPr lang="en-GB"/>
                        <a:t>Apply a function on each item to get a transformed item</a:t>
                      </a:r>
                      <a:endParaRPr/>
                    </a:p>
                  </a:txBody>
                  <a:tcPr marL="91425" marR="91425" marT="91425" marB="91425"/>
                </a:tc>
                <a:extLst>
                  <a:ext uri="{0D108BD9-81ED-4DB2-BD59-A6C34878D82A}">
                    <a16:rowId xmlns:a16="http://schemas.microsoft.com/office/drawing/2014/main" val="10000"/>
                  </a:ext>
                </a:extLst>
              </a:tr>
              <a:tr h="561825">
                <a:tc>
                  <a:txBody>
                    <a:bodyPr/>
                    <a:lstStyle/>
                    <a:p>
                      <a:pPr marL="0" lvl="0" indent="0" algn="l" rtl="0">
                        <a:spcBef>
                          <a:spcPts val="0"/>
                        </a:spcBef>
                        <a:spcAft>
                          <a:spcPts val="0"/>
                        </a:spcAft>
                        <a:buNone/>
                      </a:pPr>
                      <a:r>
                        <a:rPr lang="en-GB"/>
                        <a:t>filter</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Filter out items based on a function</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61825">
                <a:tc>
                  <a:txBody>
                    <a:bodyPr/>
                    <a:lstStyle/>
                    <a:p>
                      <a:pPr marL="0" lvl="0" indent="0" algn="l" rtl="0">
                        <a:spcBef>
                          <a:spcPts val="0"/>
                        </a:spcBef>
                        <a:spcAft>
                          <a:spcPts val="0"/>
                        </a:spcAft>
                        <a:buNone/>
                      </a:pPr>
                      <a:r>
                        <a:rPr lang="en-GB"/>
                        <a:t>distinct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Return an RDD containing only the distinct values.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61825">
                <a:tc>
                  <a:txBody>
                    <a:bodyPr/>
                    <a:lstStyle/>
                    <a:p>
                      <a:pPr marL="0" lvl="0" indent="0" algn="l" rtl="0">
                        <a:spcBef>
                          <a:spcPts val="0"/>
                        </a:spcBef>
                        <a:spcAft>
                          <a:spcPts val="0"/>
                        </a:spcAft>
                        <a:buNone/>
                      </a:pPr>
                      <a:r>
                        <a:rPr lang="en-GB"/>
                        <a:t>sortBy</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a:t>Sort the items based on the item value or a function</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561825">
                <a:tc>
                  <a:txBody>
                    <a:bodyPr/>
                    <a:lstStyle/>
                    <a:p>
                      <a:pPr marL="0" lvl="0" indent="0" algn="l" rtl="0">
                        <a:spcBef>
                          <a:spcPts val="0"/>
                        </a:spcBef>
                        <a:spcAft>
                          <a:spcPts val="0"/>
                        </a:spcAft>
                        <a:buNone/>
                      </a:pPr>
                      <a:r>
                        <a:rPr lang="en-GB"/>
                        <a:t>mapPartitions</a:t>
                      </a:r>
                      <a:endParaRPr/>
                    </a:p>
                  </a:txBody>
                  <a:tcPr marL="91425" marR="91425" marT="91425" marB="91425"/>
                </a:tc>
                <a:tc>
                  <a:txBody>
                    <a:bodyPr/>
                    <a:lstStyle/>
                    <a:p>
                      <a:pPr marL="0" lvl="0" indent="0" algn="l" rtl="0">
                        <a:spcBef>
                          <a:spcPts val="0"/>
                        </a:spcBef>
                        <a:spcAft>
                          <a:spcPts val="0"/>
                        </a:spcAft>
                        <a:buNone/>
                      </a:pPr>
                      <a:r>
                        <a:rPr lang="en-GB"/>
                        <a:t>Apply transformation on each partition. The function can access the items through an iterator and returns another transformed iterator</a:t>
                      </a:r>
                      <a:endParaRPr/>
                    </a:p>
                  </a:txBody>
                  <a:tcPr marL="91425" marR="91425" marT="91425" marB="91425"/>
                </a:tc>
                <a:extLst>
                  <a:ext uri="{0D108BD9-81ED-4DB2-BD59-A6C34878D82A}">
                    <a16:rowId xmlns:a16="http://schemas.microsoft.com/office/drawing/2014/main" val="10004"/>
                  </a:ext>
                </a:extLst>
              </a:tr>
              <a:tr h="561825">
                <a:tc>
                  <a:txBody>
                    <a:bodyPr/>
                    <a:lstStyle/>
                    <a:p>
                      <a:pPr marL="0" lvl="0" indent="0" algn="l" rtl="0">
                        <a:spcBef>
                          <a:spcPts val="0"/>
                        </a:spcBef>
                        <a:spcAft>
                          <a:spcPts val="0"/>
                        </a:spcAft>
                        <a:buNone/>
                      </a:pPr>
                      <a:r>
                        <a:rPr lang="en-GB"/>
                        <a:t>mapPartitionsWithIndex</a:t>
                      </a:r>
                      <a:endParaRPr/>
                    </a:p>
                  </a:txBody>
                  <a:tcPr marL="91425" marR="91425" marT="91425" marB="91425"/>
                </a:tc>
                <a:tc>
                  <a:txBody>
                    <a:bodyPr/>
                    <a:lstStyle/>
                    <a:p>
                      <a:pPr marL="0" lvl="0" indent="0" algn="l" rtl="0">
                        <a:spcBef>
                          <a:spcPts val="0"/>
                        </a:spcBef>
                        <a:spcAft>
                          <a:spcPts val="0"/>
                        </a:spcAft>
                        <a:buNone/>
                      </a:pPr>
                      <a:r>
                        <a:rPr lang="en-GB"/>
                        <a:t>Apply transformation on each partition. The function also accesses the index of the partition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10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8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actions on the RDD</a:t>
            </a:r>
            <a:endParaRPr/>
          </a:p>
        </p:txBody>
      </p:sp>
      <p:graphicFrame>
        <p:nvGraphicFramePr>
          <p:cNvPr id="777" name="Google Shape;777;p80"/>
          <p:cNvGraphicFramePr/>
          <p:nvPr/>
        </p:nvGraphicFramePr>
        <p:xfrm>
          <a:off x="418825" y="1234500"/>
          <a:ext cx="3000000" cy="3000000"/>
        </p:xfrm>
        <a:graphic>
          <a:graphicData uri="http://schemas.openxmlformats.org/drawingml/2006/table">
            <a:tbl>
              <a:tblPr>
                <a:noFill/>
                <a:tableStyleId>{3AAFF637-5D18-46EB-B7AA-89DCE07436F0}</a:tableStyleId>
              </a:tblPr>
              <a:tblGrid>
                <a:gridCol w="1725700">
                  <a:extLst>
                    <a:ext uri="{9D8B030D-6E8A-4147-A177-3AD203B41FA5}">
                      <a16:colId xmlns:a16="http://schemas.microsoft.com/office/drawing/2014/main" val="20000"/>
                    </a:ext>
                  </a:extLst>
                </a:gridCol>
                <a:gridCol w="6687775">
                  <a:extLst>
                    <a:ext uri="{9D8B030D-6E8A-4147-A177-3AD203B41FA5}">
                      <a16:colId xmlns:a16="http://schemas.microsoft.com/office/drawing/2014/main" val="20001"/>
                    </a:ext>
                  </a:extLst>
                </a:gridCol>
              </a:tblGrid>
              <a:tr h="385175">
                <a:tc>
                  <a:txBody>
                    <a:bodyPr/>
                    <a:lstStyle/>
                    <a:p>
                      <a:pPr marL="0" lvl="0" indent="0" algn="l" rtl="0">
                        <a:spcBef>
                          <a:spcPts val="0"/>
                        </a:spcBef>
                        <a:spcAft>
                          <a:spcPts val="0"/>
                        </a:spcAft>
                        <a:buNone/>
                      </a:pPr>
                      <a:r>
                        <a:rPr lang="en-GB" sz="1200"/>
                        <a:t>reduce</a:t>
                      </a:r>
                      <a:endParaRPr sz="1200"/>
                    </a:p>
                  </a:txBody>
                  <a:tcPr marL="91425" marR="91425" marT="91425" marB="91425"/>
                </a:tc>
                <a:tc>
                  <a:txBody>
                    <a:bodyPr/>
                    <a:lstStyle/>
                    <a:p>
                      <a:pPr marL="0" lvl="0" indent="0" algn="l" rtl="0">
                        <a:spcBef>
                          <a:spcPts val="0"/>
                        </a:spcBef>
                        <a:spcAft>
                          <a:spcPts val="0"/>
                        </a:spcAft>
                        <a:buNone/>
                      </a:pPr>
                      <a:r>
                        <a:rPr lang="en-GB" sz="1200"/>
                        <a:t>Apply reduce operation on all elements. The function accepts two elements at a time and returns final result based on the aggregation performed.</a:t>
                      </a:r>
                      <a:endParaRPr sz="1200"/>
                    </a:p>
                  </a:txBody>
                  <a:tcPr marL="91425" marR="91425" marT="91425" marB="91425"/>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GB" sz="1200"/>
                        <a:t>collect</a:t>
                      </a:r>
                      <a:endParaRPr sz="1200"/>
                    </a:p>
                  </a:txBody>
                  <a:tcPr marL="91425" marR="91425" marT="91425" marB="91425"/>
                </a:tc>
                <a:tc>
                  <a:txBody>
                    <a:bodyPr/>
                    <a:lstStyle/>
                    <a:p>
                      <a:pPr marL="0" lvl="0" indent="0" algn="l" rtl="0">
                        <a:spcBef>
                          <a:spcPts val="0"/>
                        </a:spcBef>
                        <a:spcAft>
                          <a:spcPts val="0"/>
                        </a:spcAft>
                        <a:buNone/>
                      </a:pPr>
                      <a:r>
                        <a:rPr lang="en-GB" sz="1200"/>
                        <a:t>Get all the result to driver as a list. Can lead to out-of-memory at driver for large datasets.</a:t>
                      </a:r>
                      <a:endParaRPr sz="1200"/>
                    </a:p>
                  </a:txBody>
                  <a:tcPr marL="91425" marR="91425" marT="91425" marB="91425"/>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GB" sz="1200"/>
                        <a:t>take(n)</a:t>
                      </a:r>
                      <a:endParaRPr sz="1200"/>
                    </a:p>
                  </a:txBody>
                  <a:tcPr marL="91425" marR="91425" marT="91425" marB="91425"/>
                </a:tc>
                <a:tc>
                  <a:txBody>
                    <a:bodyPr/>
                    <a:lstStyle/>
                    <a:p>
                      <a:pPr marL="0" lvl="0" indent="0" algn="l" rtl="0">
                        <a:spcBef>
                          <a:spcPts val="0"/>
                        </a:spcBef>
                        <a:spcAft>
                          <a:spcPts val="0"/>
                        </a:spcAft>
                        <a:buNone/>
                      </a:pPr>
                      <a:r>
                        <a:rPr lang="en-GB" sz="1200"/>
                        <a:t>Get n elements of the RDD to the driver. Only the partitions needed to get the result are evaluated.</a:t>
                      </a:r>
                      <a:endParaRPr sz="1200"/>
                    </a:p>
                  </a:txBody>
                  <a:tcPr marL="91425" marR="91425" marT="91425" marB="91425"/>
                </a:tc>
                <a:extLst>
                  <a:ext uri="{0D108BD9-81ED-4DB2-BD59-A6C34878D82A}">
                    <a16:rowId xmlns:a16="http://schemas.microsoft.com/office/drawing/2014/main" val="10002"/>
                  </a:ext>
                </a:extLst>
              </a:tr>
              <a:tr h="365725">
                <a:tc>
                  <a:txBody>
                    <a:bodyPr/>
                    <a:lstStyle/>
                    <a:p>
                      <a:pPr marL="0" lvl="0" indent="0" algn="l" rtl="0">
                        <a:spcBef>
                          <a:spcPts val="0"/>
                        </a:spcBef>
                        <a:spcAft>
                          <a:spcPts val="0"/>
                        </a:spcAft>
                        <a:buNone/>
                      </a:pPr>
                      <a:r>
                        <a:rPr lang="en-GB" sz="1200"/>
                        <a:t>count</a:t>
                      </a:r>
                      <a:endParaRPr sz="1200"/>
                    </a:p>
                  </a:txBody>
                  <a:tcPr marL="91425" marR="91425" marT="91425" marB="91425"/>
                </a:tc>
                <a:tc>
                  <a:txBody>
                    <a:bodyPr/>
                    <a:lstStyle/>
                    <a:p>
                      <a:pPr marL="0" lvl="0" indent="0" algn="l" rtl="0">
                        <a:spcBef>
                          <a:spcPts val="0"/>
                        </a:spcBef>
                        <a:spcAft>
                          <a:spcPts val="0"/>
                        </a:spcAft>
                        <a:buNone/>
                      </a:pPr>
                      <a:r>
                        <a:rPr lang="en-GB" sz="1200"/>
                        <a:t>Returns the total number of elements in the RDD.</a:t>
                      </a:r>
                      <a:endParaRPr sz="1200"/>
                    </a:p>
                  </a:txBody>
                  <a:tcPr marL="91425" marR="91425" marT="91425" marB="91425"/>
                </a:tc>
                <a:extLst>
                  <a:ext uri="{0D108BD9-81ED-4DB2-BD59-A6C34878D82A}">
                    <a16:rowId xmlns:a16="http://schemas.microsoft.com/office/drawing/2014/main" val="10003"/>
                  </a:ext>
                </a:extLst>
              </a:tr>
              <a:tr h="365725">
                <a:tc>
                  <a:txBody>
                    <a:bodyPr/>
                    <a:lstStyle/>
                    <a:p>
                      <a:pPr marL="0" lvl="0" indent="0" algn="l" rtl="0">
                        <a:spcBef>
                          <a:spcPts val="0"/>
                        </a:spcBef>
                        <a:spcAft>
                          <a:spcPts val="0"/>
                        </a:spcAft>
                        <a:buNone/>
                      </a:pPr>
                      <a:r>
                        <a:rPr lang="en-GB" sz="1200"/>
                        <a:t>first</a:t>
                      </a:r>
                      <a:endParaRPr sz="1200"/>
                    </a:p>
                  </a:txBody>
                  <a:tcPr marL="91425" marR="91425" marT="91425" marB="91425"/>
                </a:tc>
                <a:tc>
                  <a:txBody>
                    <a:bodyPr/>
                    <a:lstStyle/>
                    <a:p>
                      <a:pPr marL="0" lvl="0" indent="0" algn="l" rtl="0">
                        <a:spcBef>
                          <a:spcPts val="0"/>
                        </a:spcBef>
                        <a:spcAft>
                          <a:spcPts val="0"/>
                        </a:spcAft>
                        <a:buNone/>
                      </a:pPr>
                      <a:r>
                        <a:rPr lang="en-GB" sz="1200"/>
                        <a:t>Get the first element of the RDD</a:t>
                      </a:r>
                      <a:endParaRPr sz="1200"/>
                    </a:p>
                  </a:txBody>
                  <a:tcPr marL="91425" marR="91425" marT="91425" marB="91425"/>
                </a:tc>
                <a:extLst>
                  <a:ext uri="{0D108BD9-81ED-4DB2-BD59-A6C34878D82A}">
                    <a16:rowId xmlns:a16="http://schemas.microsoft.com/office/drawing/2014/main" val="10004"/>
                  </a:ext>
                </a:extLst>
              </a:tr>
              <a:tr h="365725">
                <a:tc>
                  <a:txBody>
                    <a:bodyPr/>
                    <a:lstStyle/>
                    <a:p>
                      <a:pPr marL="0" lvl="0" indent="0" algn="l" rtl="0">
                        <a:spcBef>
                          <a:spcPts val="0"/>
                        </a:spcBef>
                        <a:spcAft>
                          <a:spcPts val="0"/>
                        </a:spcAft>
                        <a:buNone/>
                      </a:pPr>
                      <a:r>
                        <a:rPr lang="en-GB" sz="1200"/>
                        <a:t>countByValue</a:t>
                      </a:r>
                      <a:endParaRPr sz="1200"/>
                    </a:p>
                  </a:txBody>
                  <a:tcPr marL="91425" marR="91425" marT="91425" marB="91425"/>
                </a:tc>
                <a:tc>
                  <a:txBody>
                    <a:bodyPr/>
                    <a:lstStyle/>
                    <a:p>
                      <a:pPr marL="0" lvl="0" indent="0" algn="l" rtl="0">
                        <a:spcBef>
                          <a:spcPts val="0"/>
                        </a:spcBef>
                        <a:spcAft>
                          <a:spcPts val="0"/>
                        </a:spcAft>
                        <a:buNone/>
                      </a:pPr>
                      <a:r>
                        <a:rPr lang="en-GB" sz="1200"/>
                        <a:t>Returns a dictionary with element as the key and the number of times it appears as value</a:t>
                      </a:r>
                      <a:endParaRPr sz="1200"/>
                    </a:p>
                  </a:txBody>
                  <a:tcPr marL="91425" marR="91425" marT="91425" marB="91425"/>
                </a:tc>
                <a:extLst>
                  <a:ext uri="{0D108BD9-81ED-4DB2-BD59-A6C34878D82A}">
                    <a16:rowId xmlns:a16="http://schemas.microsoft.com/office/drawing/2014/main" val="10005"/>
                  </a:ext>
                </a:extLst>
              </a:tr>
              <a:tr h="385175">
                <a:tc>
                  <a:txBody>
                    <a:bodyPr/>
                    <a:lstStyle/>
                    <a:p>
                      <a:pPr marL="0" lvl="0" indent="0" algn="l" rtl="0">
                        <a:spcBef>
                          <a:spcPts val="0"/>
                        </a:spcBef>
                        <a:spcAft>
                          <a:spcPts val="0"/>
                        </a:spcAft>
                        <a:buNone/>
                      </a:pPr>
                      <a:r>
                        <a:rPr lang="en-GB" sz="1200"/>
                        <a:t>max</a:t>
                      </a:r>
                      <a:endParaRPr sz="1200"/>
                    </a:p>
                  </a:txBody>
                  <a:tcPr marL="91425" marR="91425" marT="91425" marB="91425"/>
                </a:tc>
                <a:tc>
                  <a:txBody>
                    <a:bodyPr/>
                    <a:lstStyle/>
                    <a:p>
                      <a:pPr marL="0" lvl="0" indent="0" algn="l" rtl="0">
                        <a:spcBef>
                          <a:spcPts val="0"/>
                        </a:spcBef>
                        <a:spcAft>
                          <a:spcPts val="0"/>
                        </a:spcAft>
                        <a:buNone/>
                      </a:pPr>
                      <a:r>
                        <a:rPr lang="en-GB" sz="1200"/>
                        <a:t>Get the maximum of all the elements</a:t>
                      </a:r>
                      <a:endParaRPr sz="1200"/>
                    </a:p>
                  </a:txBody>
                  <a:tcPr marL="91425" marR="91425" marT="91425" marB="91425"/>
                </a:tc>
                <a:extLst>
                  <a:ext uri="{0D108BD9-81ED-4DB2-BD59-A6C34878D82A}">
                    <a16:rowId xmlns:a16="http://schemas.microsoft.com/office/drawing/2014/main" val="10006"/>
                  </a:ext>
                </a:extLst>
              </a:tr>
              <a:tr h="385175">
                <a:tc>
                  <a:txBody>
                    <a:bodyPr/>
                    <a:lstStyle/>
                    <a:p>
                      <a:pPr marL="0" lvl="0" indent="0" algn="l" rtl="0">
                        <a:spcBef>
                          <a:spcPts val="0"/>
                        </a:spcBef>
                        <a:spcAft>
                          <a:spcPts val="0"/>
                        </a:spcAft>
                        <a:buNone/>
                      </a:pPr>
                      <a:r>
                        <a:rPr lang="en-GB" sz="1200"/>
                        <a:t>min</a:t>
                      </a:r>
                      <a:endParaRPr sz="1200"/>
                    </a:p>
                  </a:txBody>
                  <a:tcPr marL="91425" marR="91425" marT="91425" marB="91425"/>
                </a:tc>
                <a:tc>
                  <a:txBody>
                    <a:bodyPr/>
                    <a:lstStyle/>
                    <a:p>
                      <a:pPr marL="0" lvl="0" indent="0" algn="l" rtl="0">
                        <a:spcBef>
                          <a:spcPts val="0"/>
                        </a:spcBef>
                        <a:spcAft>
                          <a:spcPts val="0"/>
                        </a:spcAft>
                        <a:buNone/>
                      </a:pPr>
                      <a:r>
                        <a:rPr lang="en-GB" sz="1200"/>
                        <a:t>Get the minimum of all the elements</a:t>
                      </a:r>
                      <a:endParaRPr sz="1200"/>
                    </a:p>
                  </a:txBody>
                  <a:tcPr marL="91425" marR="91425" marT="91425" marB="91425"/>
                </a:tc>
                <a:extLst>
                  <a:ext uri="{0D108BD9-81ED-4DB2-BD59-A6C34878D82A}">
                    <a16:rowId xmlns:a16="http://schemas.microsoft.com/office/drawing/2014/main" val="10007"/>
                  </a:ext>
                </a:extLst>
              </a:tr>
              <a:tr h="385175">
                <a:tc>
                  <a:txBody>
                    <a:bodyPr/>
                    <a:lstStyle/>
                    <a:p>
                      <a:pPr marL="0" lvl="0" indent="0" algn="l" rtl="0">
                        <a:spcBef>
                          <a:spcPts val="0"/>
                        </a:spcBef>
                        <a:spcAft>
                          <a:spcPts val="0"/>
                        </a:spcAft>
                        <a:buNone/>
                      </a:pPr>
                      <a:r>
                        <a:rPr lang="en-GB" sz="1200"/>
                        <a:t>takeOrdered(n)</a:t>
                      </a:r>
                      <a:endParaRPr sz="1200"/>
                    </a:p>
                  </a:txBody>
                  <a:tcPr marL="91425" marR="91425" marT="91425" marB="91425"/>
                </a:tc>
                <a:tc>
                  <a:txBody>
                    <a:bodyPr/>
                    <a:lstStyle/>
                    <a:p>
                      <a:pPr marL="0" lvl="0" indent="0" algn="l" rtl="0">
                        <a:spcBef>
                          <a:spcPts val="0"/>
                        </a:spcBef>
                        <a:spcAft>
                          <a:spcPts val="0"/>
                        </a:spcAft>
                        <a:buNone/>
                      </a:pPr>
                      <a:r>
                        <a:rPr lang="en-GB" sz="1200"/>
                        <a:t>Returns n elements in ascending order</a:t>
                      </a:r>
                      <a:endParaRPr sz="120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7"/>
                                        </p:tgtEl>
                                        <p:attrNameLst>
                                          <p:attrName>style.visibility</p:attrName>
                                        </p:attrNameLst>
                                      </p:cBhvr>
                                      <p:to>
                                        <p:strVal val="visible"/>
                                      </p:to>
                                    </p:set>
                                    <p:animEffect transition="in" filter="fade">
                                      <p:cBhvr>
                                        <p:cTn id="7" dur="1000"/>
                                        <p:tgtEl>
                                          <p:spTgt spid="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81"/>
          <p:cNvSpPr txBox="1">
            <a:spLocks noGrp="1"/>
          </p:cNvSpPr>
          <p:nvPr>
            <p:ph type="title"/>
          </p:nvPr>
        </p:nvSpPr>
        <p:spPr>
          <a:xfrm>
            <a:off x="311700" y="1966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Working on per partition basis using mapPartitions</a:t>
            </a:r>
            <a:endParaRPr/>
          </a:p>
        </p:txBody>
      </p:sp>
      <p:sp>
        <p:nvSpPr>
          <p:cNvPr id="783" name="Google Shape;783;p81"/>
          <p:cNvSpPr txBox="1">
            <a:spLocks noGrp="1"/>
          </p:cNvSpPr>
          <p:nvPr>
            <p:ph type="body" idx="1"/>
          </p:nvPr>
        </p:nvSpPr>
        <p:spPr>
          <a:xfrm>
            <a:off x="311700" y="920400"/>
            <a:ext cx="8520600" cy="39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 performing an one-time activity before processing each partition improves performance. The one-time activity could be creating a connection or access to a shared resource.</a:t>
            </a:r>
            <a:endParaRPr/>
          </a:p>
          <a:p>
            <a:pPr marL="0" lvl="0" indent="0" algn="l" rtl="0">
              <a:spcBef>
                <a:spcPts val="1600"/>
              </a:spcBef>
              <a:spcAft>
                <a:spcPts val="0"/>
              </a:spcAft>
              <a:buNone/>
            </a:pPr>
            <a:r>
              <a:rPr lang="en-GB"/>
              <a:t>If we wish to send the records of an RDD to MySQL (or any other RDBMS)</a:t>
            </a:r>
            <a:endParaRPr/>
          </a:p>
          <a:p>
            <a:pPr marL="457200" lvl="0" indent="-342900" algn="l" rtl="0">
              <a:spcBef>
                <a:spcPts val="1600"/>
              </a:spcBef>
              <a:spcAft>
                <a:spcPts val="0"/>
              </a:spcAft>
              <a:buSzPts val="1800"/>
              <a:buAutoNum type="arabicPeriod"/>
            </a:pPr>
            <a:r>
              <a:rPr lang="en-GB"/>
              <a:t>For each record:</a:t>
            </a:r>
            <a:endParaRPr/>
          </a:p>
          <a:p>
            <a:pPr marL="914400" lvl="1" indent="-317500" algn="l" rtl="0">
              <a:spcBef>
                <a:spcPts val="0"/>
              </a:spcBef>
              <a:spcAft>
                <a:spcPts val="0"/>
              </a:spcAft>
              <a:buSzPts val="1400"/>
              <a:buAutoNum type="alphaLcPeriod"/>
            </a:pPr>
            <a:r>
              <a:rPr lang="en-GB"/>
              <a:t>Open a connection</a:t>
            </a:r>
            <a:endParaRPr/>
          </a:p>
          <a:p>
            <a:pPr marL="914400" lvl="1" indent="-317500" algn="l" rtl="0">
              <a:spcBef>
                <a:spcPts val="0"/>
              </a:spcBef>
              <a:spcAft>
                <a:spcPts val="0"/>
              </a:spcAft>
              <a:buSzPts val="1400"/>
              <a:buAutoNum type="alphaLcPeriod"/>
            </a:pPr>
            <a:r>
              <a:rPr lang="en-GB"/>
              <a:t>Send the record</a:t>
            </a:r>
            <a:endParaRPr/>
          </a:p>
          <a:p>
            <a:pPr marL="914400" lvl="1" indent="-317500" algn="l" rtl="0">
              <a:spcBef>
                <a:spcPts val="0"/>
              </a:spcBef>
              <a:spcAft>
                <a:spcPts val="0"/>
              </a:spcAft>
              <a:buSzPts val="1400"/>
              <a:buAutoNum type="alphaLcPeriod"/>
            </a:pPr>
            <a:r>
              <a:rPr lang="en-GB"/>
              <a:t>Close the connection</a:t>
            </a:r>
            <a:endParaRPr/>
          </a:p>
          <a:p>
            <a:pPr marL="457200" lvl="0" indent="-342900" algn="l" rtl="0">
              <a:spcBef>
                <a:spcPts val="0"/>
              </a:spcBef>
              <a:spcAft>
                <a:spcPts val="0"/>
              </a:spcAft>
              <a:buSzPts val="1800"/>
              <a:buAutoNum type="arabicPeriod"/>
            </a:pPr>
            <a:r>
              <a:rPr lang="en-GB"/>
              <a:t>For each partition:</a:t>
            </a:r>
            <a:endParaRPr/>
          </a:p>
          <a:p>
            <a:pPr marL="914400" lvl="1" indent="-317500" algn="l" rtl="0">
              <a:spcBef>
                <a:spcPts val="0"/>
              </a:spcBef>
              <a:spcAft>
                <a:spcPts val="0"/>
              </a:spcAft>
              <a:buSzPts val="1400"/>
              <a:buAutoNum type="alphaLcPeriod"/>
            </a:pPr>
            <a:r>
              <a:rPr lang="en-GB"/>
              <a:t>Open a connection</a:t>
            </a:r>
            <a:endParaRPr/>
          </a:p>
          <a:p>
            <a:pPr marL="914400" lvl="1" indent="-317500" algn="l" rtl="0">
              <a:spcBef>
                <a:spcPts val="0"/>
              </a:spcBef>
              <a:spcAft>
                <a:spcPts val="0"/>
              </a:spcAft>
              <a:buSzPts val="1400"/>
              <a:buAutoNum type="alphaLcPeriod"/>
            </a:pPr>
            <a:r>
              <a:rPr lang="en-GB"/>
              <a:t>Send all the records one by one</a:t>
            </a:r>
            <a:endParaRPr/>
          </a:p>
          <a:p>
            <a:pPr marL="914400" lvl="1" indent="-317500" algn="l" rtl="0">
              <a:spcBef>
                <a:spcPts val="0"/>
              </a:spcBef>
              <a:spcAft>
                <a:spcPts val="0"/>
              </a:spcAft>
              <a:buSzPts val="1400"/>
              <a:buAutoNum type="alphaLcPeriod"/>
            </a:pPr>
            <a:r>
              <a:rPr lang="en-GB"/>
              <a:t>Close the connection</a:t>
            </a:r>
            <a:endParaRPr/>
          </a:p>
          <a:p>
            <a:pPr marL="0" lvl="0" indent="0" algn="l" rtl="0">
              <a:spcBef>
                <a:spcPts val="1600"/>
              </a:spcBef>
              <a:spcAft>
                <a:spcPts val="1600"/>
              </a:spcAft>
              <a:buNone/>
            </a:pPr>
            <a:endParaRPr/>
          </a:p>
        </p:txBody>
      </p:sp>
      <p:sp>
        <p:nvSpPr>
          <p:cNvPr id="784" name="Google Shape;784;p81"/>
          <p:cNvSpPr/>
          <p:nvPr/>
        </p:nvSpPr>
        <p:spPr>
          <a:xfrm>
            <a:off x="4214200" y="3616100"/>
            <a:ext cx="2291100" cy="1067400"/>
          </a:xfrm>
          <a:prstGeom prst="wedgeRectCallout">
            <a:avLst>
              <a:gd name="adj1" fmla="val -99185"/>
              <a:gd name="adj2" fmla="val -2155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Proxima Nova"/>
                <a:ea typeface="Proxima Nova"/>
                <a:cs typeface="Proxima Nova"/>
                <a:sym typeface="Proxima Nova"/>
              </a:rPr>
              <a:t>More efficient since connection is opened and closed one for each partition, not for each record</a:t>
            </a:r>
            <a:endParaRPr>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xEl>
                                              <p:pRg st="0" end="0"/>
                                            </p:txEl>
                                          </p:spTgt>
                                        </p:tgtEl>
                                        <p:attrNameLst>
                                          <p:attrName>style.visibility</p:attrName>
                                        </p:attrNameLst>
                                      </p:cBhvr>
                                      <p:to>
                                        <p:strVal val="visible"/>
                                      </p:to>
                                    </p:set>
                                    <p:animEffect transition="in" filter="fade">
                                      <p:cBhvr>
                                        <p:cTn id="7" dur="1000"/>
                                        <p:tgtEl>
                                          <p:spTgt spid="7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3">
                                            <p:txEl>
                                              <p:pRg st="1" end="1"/>
                                            </p:txEl>
                                          </p:spTgt>
                                        </p:tgtEl>
                                        <p:attrNameLst>
                                          <p:attrName>style.visibility</p:attrName>
                                        </p:attrNameLst>
                                      </p:cBhvr>
                                      <p:to>
                                        <p:strVal val="visible"/>
                                      </p:to>
                                    </p:set>
                                    <p:animEffect transition="in" filter="fade">
                                      <p:cBhvr>
                                        <p:cTn id="12" dur="1000"/>
                                        <p:tgtEl>
                                          <p:spTgt spid="7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3">
                                            <p:txEl>
                                              <p:pRg st="2" end="2"/>
                                            </p:txEl>
                                          </p:spTgt>
                                        </p:tgtEl>
                                        <p:attrNameLst>
                                          <p:attrName>style.visibility</p:attrName>
                                        </p:attrNameLst>
                                      </p:cBhvr>
                                      <p:to>
                                        <p:strVal val="visible"/>
                                      </p:to>
                                    </p:set>
                                    <p:animEffect transition="in" filter="fade">
                                      <p:cBhvr>
                                        <p:cTn id="17" dur="1000"/>
                                        <p:tgtEl>
                                          <p:spTgt spid="7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3">
                                            <p:txEl>
                                              <p:pRg st="3" end="3"/>
                                            </p:txEl>
                                          </p:spTgt>
                                        </p:tgtEl>
                                        <p:attrNameLst>
                                          <p:attrName>style.visibility</p:attrName>
                                        </p:attrNameLst>
                                      </p:cBhvr>
                                      <p:to>
                                        <p:strVal val="visible"/>
                                      </p:to>
                                    </p:set>
                                    <p:animEffect transition="in" filter="fade">
                                      <p:cBhvr>
                                        <p:cTn id="22" dur="1000"/>
                                        <p:tgtEl>
                                          <p:spTgt spid="7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3">
                                            <p:txEl>
                                              <p:pRg st="4" end="4"/>
                                            </p:txEl>
                                          </p:spTgt>
                                        </p:tgtEl>
                                        <p:attrNameLst>
                                          <p:attrName>style.visibility</p:attrName>
                                        </p:attrNameLst>
                                      </p:cBhvr>
                                      <p:to>
                                        <p:strVal val="visible"/>
                                      </p:to>
                                    </p:set>
                                    <p:animEffect transition="in" filter="fade">
                                      <p:cBhvr>
                                        <p:cTn id="27" dur="1000"/>
                                        <p:tgtEl>
                                          <p:spTgt spid="7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3">
                                            <p:txEl>
                                              <p:pRg st="5" end="5"/>
                                            </p:txEl>
                                          </p:spTgt>
                                        </p:tgtEl>
                                        <p:attrNameLst>
                                          <p:attrName>style.visibility</p:attrName>
                                        </p:attrNameLst>
                                      </p:cBhvr>
                                      <p:to>
                                        <p:strVal val="visible"/>
                                      </p:to>
                                    </p:set>
                                    <p:animEffect transition="in" filter="fade">
                                      <p:cBhvr>
                                        <p:cTn id="32" dur="1000"/>
                                        <p:tgtEl>
                                          <p:spTgt spid="78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83">
                                            <p:txEl>
                                              <p:pRg st="6" end="6"/>
                                            </p:txEl>
                                          </p:spTgt>
                                        </p:tgtEl>
                                        <p:attrNameLst>
                                          <p:attrName>style.visibility</p:attrName>
                                        </p:attrNameLst>
                                      </p:cBhvr>
                                      <p:to>
                                        <p:strVal val="visible"/>
                                      </p:to>
                                    </p:set>
                                    <p:animEffect transition="in" filter="fade">
                                      <p:cBhvr>
                                        <p:cTn id="37" dur="1000"/>
                                        <p:tgtEl>
                                          <p:spTgt spid="78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83">
                                            <p:txEl>
                                              <p:pRg st="7" end="7"/>
                                            </p:txEl>
                                          </p:spTgt>
                                        </p:tgtEl>
                                        <p:attrNameLst>
                                          <p:attrName>style.visibility</p:attrName>
                                        </p:attrNameLst>
                                      </p:cBhvr>
                                      <p:to>
                                        <p:strVal val="visible"/>
                                      </p:to>
                                    </p:set>
                                    <p:animEffect transition="in" filter="fade">
                                      <p:cBhvr>
                                        <p:cTn id="42" dur="1000"/>
                                        <p:tgtEl>
                                          <p:spTgt spid="78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83">
                                            <p:txEl>
                                              <p:pRg st="8" end="8"/>
                                            </p:txEl>
                                          </p:spTgt>
                                        </p:tgtEl>
                                        <p:attrNameLst>
                                          <p:attrName>style.visibility</p:attrName>
                                        </p:attrNameLst>
                                      </p:cBhvr>
                                      <p:to>
                                        <p:strVal val="visible"/>
                                      </p:to>
                                    </p:set>
                                    <p:animEffect transition="in" filter="fade">
                                      <p:cBhvr>
                                        <p:cTn id="47" dur="1000"/>
                                        <p:tgtEl>
                                          <p:spTgt spid="78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83">
                                            <p:txEl>
                                              <p:pRg st="9" end="9"/>
                                            </p:txEl>
                                          </p:spTgt>
                                        </p:tgtEl>
                                        <p:attrNameLst>
                                          <p:attrName>style.visibility</p:attrName>
                                        </p:attrNameLst>
                                      </p:cBhvr>
                                      <p:to>
                                        <p:strVal val="visible"/>
                                      </p:to>
                                    </p:set>
                                    <p:animEffect transition="in" filter="fade">
                                      <p:cBhvr>
                                        <p:cTn id="52" dur="1000"/>
                                        <p:tgtEl>
                                          <p:spTgt spid="78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83">
                                            <p:txEl>
                                              <p:pRg st="10" end="10"/>
                                            </p:txEl>
                                          </p:spTgt>
                                        </p:tgtEl>
                                        <p:attrNameLst>
                                          <p:attrName>style.visibility</p:attrName>
                                        </p:attrNameLst>
                                      </p:cBhvr>
                                      <p:to>
                                        <p:strVal val="visible"/>
                                      </p:to>
                                    </p:set>
                                    <p:animEffect transition="in" filter="fade">
                                      <p:cBhvr>
                                        <p:cTn id="57" dur="1000"/>
                                        <p:tgtEl>
                                          <p:spTgt spid="78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84"/>
                                        </p:tgtEl>
                                        <p:attrNameLst>
                                          <p:attrName>style.visibility</p:attrName>
                                        </p:attrNameLst>
                                      </p:cBhvr>
                                      <p:to>
                                        <p:strVal val="visible"/>
                                      </p:to>
                                    </p:set>
                                    <p:animEffect transition="in" filter="fade">
                                      <p:cBhvr>
                                        <p:cTn id="62" dur="10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90250" y="526350"/>
            <a:ext cx="8541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Introduction to MapReduce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8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Working on per partition basis using mapPartitions</a:t>
            </a:r>
            <a:endParaRPr/>
          </a:p>
        </p:txBody>
      </p:sp>
      <p:sp>
        <p:nvSpPr>
          <p:cNvPr id="790" name="Google Shape;790;p82"/>
          <p:cNvSpPr/>
          <p:nvPr/>
        </p:nvSpPr>
        <p:spPr>
          <a:xfrm>
            <a:off x="1499663" y="1401100"/>
            <a:ext cx="1871100" cy="32448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2"/>
          <p:cNvSpPr/>
          <p:nvPr/>
        </p:nvSpPr>
        <p:spPr>
          <a:xfrm>
            <a:off x="1559513" y="1773500"/>
            <a:ext cx="1751400" cy="6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2"/>
          <p:cNvSpPr/>
          <p:nvPr/>
        </p:nvSpPr>
        <p:spPr>
          <a:xfrm>
            <a:off x="1559513" y="2116288"/>
            <a:ext cx="1751400" cy="6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2"/>
          <p:cNvSpPr/>
          <p:nvPr/>
        </p:nvSpPr>
        <p:spPr>
          <a:xfrm>
            <a:off x="1559513" y="2459063"/>
            <a:ext cx="1751400" cy="6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2"/>
          <p:cNvSpPr/>
          <p:nvPr/>
        </p:nvSpPr>
        <p:spPr>
          <a:xfrm>
            <a:off x="1559513" y="2801838"/>
            <a:ext cx="1751400" cy="6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2"/>
          <p:cNvSpPr/>
          <p:nvPr/>
        </p:nvSpPr>
        <p:spPr>
          <a:xfrm>
            <a:off x="1559513" y="3247925"/>
            <a:ext cx="1751400" cy="6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2"/>
          <p:cNvSpPr/>
          <p:nvPr/>
        </p:nvSpPr>
        <p:spPr>
          <a:xfrm>
            <a:off x="1559513" y="3587250"/>
            <a:ext cx="1751400" cy="6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2"/>
          <p:cNvSpPr/>
          <p:nvPr/>
        </p:nvSpPr>
        <p:spPr>
          <a:xfrm>
            <a:off x="1559513" y="3926563"/>
            <a:ext cx="1751400" cy="6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2"/>
          <p:cNvSpPr/>
          <p:nvPr/>
        </p:nvSpPr>
        <p:spPr>
          <a:xfrm>
            <a:off x="1559513" y="4237800"/>
            <a:ext cx="1751400" cy="645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 name="Google Shape;799;p82"/>
          <p:cNvCxnSpPr>
            <a:stCxn id="790" idx="1"/>
            <a:endCxn id="790" idx="3"/>
          </p:cNvCxnSpPr>
          <p:nvPr/>
        </p:nvCxnSpPr>
        <p:spPr>
          <a:xfrm>
            <a:off x="1499663" y="3023500"/>
            <a:ext cx="1871100" cy="0"/>
          </a:xfrm>
          <a:prstGeom prst="straightConnector1">
            <a:avLst/>
          </a:prstGeom>
          <a:noFill/>
          <a:ln w="19050" cap="flat" cmpd="sng">
            <a:solidFill>
              <a:srgbClr val="A64D79"/>
            </a:solidFill>
            <a:prstDash val="lgDash"/>
            <a:round/>
            <a:headEnd type="none" w="med" len="med"/>
            <a:tailEnd type="none" w="med" len="med"/>
          </a:ln>
        </p:spPr>
      </p:cxnSp>
      <p:sp>
        <p:nvSpPr>
          <p:cNvPr id="800" name="Google Shape;800;p82"/>
          <p:cNvSpPr txBox="1"/>
          <p:nvPr/>
        </p:nvSpPr>
        <p:spPr>
          <a:xfrm>
            <a:off x="4661363" y="1152425"/>
            <a:ext cx="3097200" cy="3603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801" name="Google Shape;801;p82"/>
          <p:cNvSpPr txBox="1"/>
          <p:nvPr/>
        </p:nvSpPr>
        <p:spPr>
          <a:xfrm>
            <a:off x="4744313" y="1553200"/>
            <a:ext cx="2931300" cy="152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Open Sans"/>
              <a:buAutoNum type="arabicPeriod"/>
            </a:pPr>
            <a:r>
              <a:rPr lang="en-GB" sz="1000">
                <a:latin typeface="Open Sans"/>
                <a:ea typeface="Open Sans"/>
                <a:cs typeface="Open Sans"/>
                <a:sym typeface="Open Sans"/>
              </a:rPr>
              <a:t>Do something before reading the content of the parent RDD</a:t>
            </a:r>
            <a:endParaRPr sz="1000">
              <a:latin typeface="Open Sans"/>
              <a:ea typeface="Open Sans"/>
              <a:cs typeface="Open Sans"/>
              <a:sym typeface="Open Sans"/>
            </a:endParaRPr>
          </a:p>
          <a:p>
            <a:pPr marL="457200" lvl="0" indent="-292100" algn="l" rtl="0">
              <a:spcBef>
                <a:spcPts val="0"/>
              </a:spcBef>
              <a:spcAft>
                <a:spcPts val="0"/>
              </a:spcAft>
              <a:buSzPts val="1000"/>
              <a:buFont typeface="Open Sans"/>
              <a:buAutoNum type="arabicPeriod"/>
            </a:pPr>
            <a:r>
              <a:rPr lang="en-GB" sz="1000">
                <a:latin typeface="Open Sans"/>
                <a:ea typeface="Open Sans"/>
                <a:cs typeface="Open Sans"/>
                <a:sym typeface="Open Sans"/>
              </a:rPr>
              <a:t>Get access to the iterator and process records of the parent one by one.</a:t>
            </a:r>
            <a:endParaRPr sz="1000">
              <a:latin typeface="Open Sans"/>
              <a:ea typeface="Open Sans"/>
              <a:cs typeface="Open Sans"/>
              <a:sym typeface="Open Sans"/>
            </a:endParaRPr>
          </a:p>
          <a:p>
            <a:pPr marL="457200" lvl="0" indent="-292100" algn="l" rtl="0">
              <a:spcBef>
                <a:spcPts val="0"/>
              </a:spcBef>
              <a:spcAft>
                <a:spcPts val="0"/>
              </a:spcAft>
              <a:buSzPts val="1000"/>
              <a:buFont typeface="Open Sans"/>
              <a:buAutoNum type="arabicPeriod"/>
            </a:pPr>
            <a:r>
              <a:rPr lang="en-GB" sz="1000">
                <a:latin typeface="Open Sans"/>
                <a:ea typeface="Open Sans"/>
                <a:cs typeface="Open Sans"/>
                <a:sym typeface="Open Sans"/>
              </a:rPr>
              <a:t>Return an iterator of processed data</a:t>
            </a:r>
            <a:endParaRPr sz="1000">
              <a:latin typeface="Open Sans"/>
              <a:ea typeface="Open Sans"/>
              <a:cs typeface="Open Sans"/>
              <a:sym typeface="Open Sans"/>
            </a:endParaRPr>
          </a:p>
          <a:p>
            <a:pPr marL="457200" lvl="0" indent="-292100" algn="l" rtl="0">
              <a:spcBef>
                <a:spcPts val="0"/>
              </a:spcBef>
              <a:spcAft>
                <a:spcPts val="0"/>
              </a:spcAft>
              <a:buSzPts val="1000"/>
              <a:buFont typeface="Open Sans"/>
              <a:buAutoNum type="arabicPeriod"/>
            </a:pPr>
            <a:r>
              <a:rPr lang="en-GB" sz="1000">
                <a:latin typeface="Open Sans"/>
                <a:ea typeface="Open Sans"/>
                <a:cs typeface="Open Sans"/>
                <a:sym typeface="Open Sans"/>
              </a:rPr>
              <a:t>Do something when the processing finishes</a:t>
            </a:r>
            <a:endParaRPr sz="1000">
              <a:latin typeface="Open Sans"/>
              <a:ea typeface="Open Sans"/>
              <a:cs typeface="Open Sans"/>
              <a:sym typeface="Open Sans"/>
            </a:endParaRPr>
          </a:p>
        </p:txBody>
      </p:sp>
      <p:sp>
        <p:nvSpPr>
          <p:cNvPr id="802" name="Google Shape;802;p82"/>
          <p:cNvSpPr txBox="1"/>
          <p:nvPr/>
        </p:nvSpPr>
        <p:spPr>
          <a:xfrm>
            <a:off x="4744313" y="3124900"/>
            <a:ext cx="2931300" cy="152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Open Sans"/>
              <a:buAutoNum type="arabicPeriod"/>
            </a:pPr>
            <a:r>
              <a:rPr lang="en-GB" sz="1000">
                <a:latin typeface="Open Sans"/>
                <a:ea typeface="Open Sans"/>
                <a:cs typeface="Open Sans"/>
                <a:sym typeface="Open Sans"/>
              </a:rPr>
              <a:t>Do something before reading the content of the parent RDD</a:t>
            </a:r>
            <a:endParaRPr sz="1000">
              <a:latin typeface="Open Sans"/>
              <a:ea typeface="Open Sans"/>
              <a:cs typeface="Open Sans"/>
              <a:sym typeface="Open Sans"/>
            </a:endParaRPr>
          </a:p>
          <a:p>
            <a:pPr marL="457200" lvl="0" indent="-292100" algn="l" rtl="0">
              <a:spcBef>
                <a:spcPts val="0"/>
              </a:spcBef>
              <a:spcAft>
                <a:spcPts val="0"/>
              </a:spcAft>
              <a:buSzPts val="1000"/>
              <a:buFont typeface="Open Sans"/>
              <a:buAutoNum type="arabicPeriod"/>
            </a:pPr>
            <a:r>
              <a:rPr lang="en-GB" sz="1000">
                <a:latin typeface="Open Sans"/>
                <a:ea typeface="Open Sans"/>
                <a:cs typeface="Open Sans"/>
                <a:sym typeface="Open Sans"/>
              </a:rPr>
              <a:t>Get access to the iterator and process records of the parent one by one.</a:t>
            </a:r>
            <a:endParaRPr sz="1000">
              <a:latin typeface="Open Sans"/>
              <a:ea typeface="Open Sans"/>
              <a:cs typeface="Open Sans"/>
              <a:sym typeface="Open Sans"/>
            </a:endParaRPr>
          </a:p>
          <a:p>
            <a:pPr marL="457200" lvl="0" indent="-292100" algn="l" rtl="0">
              <a:spcBef>
                <a:spcPts val="0"/>
              </a:spcBef>
              <a:spcAft>
                <a:spcPts val="0"/>
              </a:spcAft>
              <a:buSzPts val="1000"/>
              <a:buFont typeface="Open Sans"/>
              <a:buAutoNum type="arabicPeriod"/>
            </a:pPr>
            <a:r>
              <a:rPr lang="en-GB" sz="1000">
                <a:latin typeface="Open Sans"/>
                <a:ea typeface="Open Sans"/>
                <a:cs typeface="Open Sans"/>
                <a:sym typeface="Open Sans"/>
              </a:rPr>
              <a:t>Return an iterator of processed data</a:t>
            </a:r>
            <a:endParaRPr sz="1000">
              <a:latin typeface="Open Sans"/>
              <a:ea typeface="Open Sans"/>
              <a:cs typeface="Open Sans"/>
              <a:sym typeface="Open Sans"/>
            </a:endParaRPr>
          </a:p>
          <a:p>
            <a:pPr marL="457200" lvl="0" indent="-292100" algn="l" rtl="0">
              <a:spcBef>
                <a:spcPts val="0"/>
              </a:spcBef>
              <a:spcAft>
                <a:spcPts val="0"/>
              </a:spcAft>
              <a:buSzPts val="1000"/>
              <a:buFont typeface="Open Sans"/>
              <a:buAutoNum type="arabicPeriod"/>
            </a:pPr>
            <a:r>
              <a:rPr lang="en-GB" sz="1000">
                <a:latin typeface="Open Sans"/>
                <a:ea typeface="Open Sans"/>
                <a:cs typeface="Open Sans"/>
                <a:sym typeface="Open Sans"/>
              </a:rPr>
              <a:t>Do something when the processing finishes</a:t>
            </a:r>
            <a:endParaRPr sz="1000">
              <a:latin typeface="Open Sans"/>
              <a:ea typeface="Open Sans"/>
              <a:cs typeface="Open Sans"/>
              <a:sym typeface="Open Sans"/>
            </a:endParaRPr>
          </a:p>
        </p:txBody>
      </p:sp>
      <p:sp>
        <p:nvSpPr>
          <p:cNvPr id="803" name="Google Shape;803;p82"/>
          <p:cNvSpPr txBox="1"/>
          <p:nvPr/>
        </p:nvSpPr>
        <p:spPr>
          <a:xfrm>
            <a:off x="4924163" y="1216900"/>
            <a:ext cx="2571600" cy="28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Open Sans"/>
                <a:ea typeface="Open Sans"/>
                <a:cs typeface="Open Sans"/>
                <a:sym typeface="Open Sans"/>
              </a:rPr>
              <a:t>Executor</a:t>
            </a:r>
            <a:endParaRPr b="1">
              <a:latin typeface="Open Sans"/>
              <a:ea typeface="Open Sans"/>
              <a:cs typeface="Open Sans"/>
              <a:sym typeface="Open Sans"/>
            </a:endParaRPr>
          </a:p>
        </p:txBody>
      </p:sp>
      <p:cxnSp>
        <p:nvCxnSpPr>
          <p:cNvPr id="804" name="Google Shape;804;p82"/>
          <p:cNvCxnSpPr>
            <a:stCxn id="791" idx="3"/>
          </p:cNvCxnSpPr>
          <p:nvPr/>
        </p:nvCxnSpPr>
        <p:spPr>
          <a:xfrm rot="10800000" flipH="1">
            <a:off x="3310913" y="1797350"/>
            <a:ext cx="1442700" cy="8400"/>
          </a:xfrm>
          <a:prstGeom prst="straightConnector1">
            <a:avLst/>
          </a:prstGeom>
          <a:noFill/>
          <a:ln w="19050" cap="flat" cmpd="sng">
            <a:solidFill>
              <a:srgbClr val="20124D"/>
            </a:solidFill>
            <a:prstDash val="dot"/>
            <a:round/>
            <a:headEnd type="none" w="med" len="med"/>
            <a:tailEnd type="stealth" w="med" len="med"/>
          </a:ln>
        </p:spPr>
      </p:cxnSp>
      <p:cxnSp>
        <p:nvCxnSpPr>
          <p:cNvPr id="805" name="Google Shape;805;p82"/>
          <p:cNvCxnSpPr>
            <a:stCxn id="792" idx="3"/>
          </p:cNvCxnSpPr>
          <p:nvPr/>
        </p:nvCxnSpPr>
        <p:spPr>
          <a:xfrm rot="10800000" flipH="1">
            <a:off x="3310913" y="2129338"/>
            <a:ext cx="1451700" cy="19200"/>
          </a:xfrm>
          <a:prstGeom prst="straightConnector1">
            <a:avLst/>
          </a:prstGeom>
          <a:noFill/>
          <a:ln w="19050" cap="flat" cmpd="sng">
            <a:solidFill>
              <a:srgbClr val="20124D"/>
            </a:solidFill>
            <a:prstDash val="dot"/>
            <a:round/>
            <a:headEnd type="none" w="med" len="med"/>
            <a:tailEnd type="stealth" w="med" len="med"/>
          </a:ln>
        </p:spPr>
      </p:cxnSp>
      <p:cxnSp>
        <p:nvCxnSpPr>
          <p:cNvPr id="806" name="Google Shape;806;p82"/>
          <p:cNvCxnSpPr>
            <a:stCxn id="793" idx="3"/>
          </p:cNvCxnSpPr>
          <p:nvPr/>
        </p:nvCxnSpPr>
        <p:spPr>
          <a:xfrm>
            <a:off x="3310913" y="2491313"/>
            <a:ext cx="1451700" cy="6600"/>
          </a:xfrm>
          <a:prstGeom prst="straightConnector1">
            <a:avLst/>
          </a:prstGeom>
          <a:noFill/>
          <a:ln w="19050" cap="flat" cmpd="sng">
            <a:solidFill>
              <a:srgbClr val="20124D"/>
            </a:solidFill>
            <a:prstDash val="dot"/>
            <a:round/>
            <a:headEnd type="none" w="med" len="med"/>
            <a:tailEnd type="stealth" w="med" len="med"/>
          </a:ln>
        </p:spPr>
      </p:cxnSp>
      <p:cxnSp>
        <p:nvCxnSpPr>
          <p:cNvPr id="807" name="Google Shape;807;p82"/>
          <p:cNvCxnSpPr>
            <a:stCxn id="794" idx="3"/>
          </p:cNvCxnSpPr>
          <p:nvPr/>
        </p:nvCxnSpPr>
        <p:spPr>
          <a:xfrm rot="10800000" flipH="1">
            <a:off x="3310913" y="2829888"/>
            <a:ext cx="1442700" cy="4200"/>
          </a:xfrm>
          <a:prstGeom prst="straightConnector1">
            <a:avLst/>
          </a:prstGeom>
          <a:noFill/>
          <a:ln w="19050" cap="flat" cmpd="sng">
            <a:solidFill>
              <a:srgbClr val="20124D"/>
            </a:solidFill>
            <a:prstDash val="dot"/>
            <a:round/>
            <a:headEnd type="none" w="med" len="med"/>
            <a:tailEnd type="stealth" w="med" len="med"/>
          </a:ln>
        </p:spPr>
      </p:cxnSp>
      <p:sp>
        <p:nvSpPr>
          <p:cNvPr id="808" name="Google Shape;808;p82"/>
          <p:cNvSpPr/>
          <p:nvPr/>
        </p:nvSpPr>
        <p:spPr>
          <a:xfrm>
            <a:off x="7721688" y="2138500"/>
            <a:ext cx="1110600" cy="350400"/>
          </a:xfrm>
          <a:prstGeom prst="rightArrow">
            <a:avLst>
              <a:gd name="adj1" fmla="val 50000"/>
              <a:gd name="adj2" fmla="val 50000"/>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Iterator</a:t>
            </a:r>
            <a:endParaRPr sz="1200"/>
          </a:p>
        </p:txBody>
      </p:sp>
      <p:sp>
        <p:nvSpPr>
          <p:cNvPr id="809" name="Google Shape;809;p82"/>
          <p:cNvSpPr/>
          <p:nvPr/>
        </p:nvSpPr>
        <p:spPr>
          <a:xfrm>
            <a:off x="7721688" y="3651750"/>
            <a:ext cx="1110600" cy="350400"/>
          </a:xfrm>
          <a:prstGeom prst="rightArrow">
            <a:avLst>
              <a:gd name="adj1" fmla="val 50000"/>
              <a:gd name="adj2" fmla="val 50000"/>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Iterator</a:t>
            </a:r>
            <a:endParaRPr sz="1200"/>
          </a:p>
        </p:txBody>
      </p:sp>
      <p:cxnSp>
        <p:nvCxnSpPr>
          <p:cNvPr id="810" name="Google Shape;810;p82"/>
          <p:cNvCxnSpPr>
            <a:stCxn id="795" idx="3"/>
          </p:cNvCxnSpPr>
          <p:nvPr/>
        </p:nvCxnSpPr>
        <p:spPr>
          <a:xfrm>
            <a:off x="3310913" y="3280175"/>
            <a:ext cx="1442700" cy="17400"/>
          </a:xfrm>
          <a:prstGeom prst="straightConnector1">
            <a:avLst/>
          </a:prstGeom>
          <a:noFill/>
          <a:ln w="19050" cap="flat" cmpd="sng">
            <a:solidFill>
              <a:srgbClr val="20124D"/>
            </a:solidFill>
            <a:prstDash val="dot"/>
            <a:round/>
            <a:headEnd type="none" w="med" len="med"/>
            <a:tailEnd type="stealth" w="med" len="med"/>
          </a:ln>
        </p:spPr>
      </p:cxnSp>
      <p:cxnSp>
        <p:nvCxnSpPr>
          <p:cNvPr id="811" name="Google Shape;811;p82"/>
          <p:cNvCxnSpPr>
            <a:stCxn id="796" idx="3"/>
          </p:cNvCxnSpPr>
          <p:nvPr/>
        </p:nvCxnSpPr>
        <p:spPr>
          <a:xfrm rot="10800000" flipH="1">
            <a:off x="3310913" y="3616200"/>
            <a:ext cx="1463700" cy="3300"/>
          </a:xfrm>
          <a:prstGeom prst="straightConnector1">
            <a:avLst/>
          </a:prstGeom>
          <a:noFill/>
          <a:ln w="19050" cap="flat" cmpd="sng">
            <a:solidFill>
              <a:srgbClr val="20124D"/>
            </a:solidFill>
            <a:prstDash val="dot"/>
            <a:round/>
            <a:headEnd type="none" w="med" len="med"/>
            <a:tailEnd type="stealth" w="med" len="med"/>
          </a:ln>
        </p:spPr>
      </p:cxnSp>
      <p:cxnSp>
        <p:nvCxnSpPr>
          <p:cNvPr id="812" name="Google Shape;812;p82"/>
          <p:cNvCxnSpPr>
            <a:stCxn id="797" idx="3"/>
          </p:cNvCxnSpPr>
          <p:nvPr/>
        </p:nvCxnSpPr>
        <p:spPr>
          <a:xfrm rot="10800000" flipH="1">
            <a:off x="3310913" y="3948613"/>
            <a:ext cx="1451700" cy="10200"/>
          </a:xfrm>
          <a:prstGeom prst="straightConnector1">
            <a:avLst/>
          </a:prstGeom>
          <a:noFill/>
          <a:ln w="19050" cap="flat" cmpd="sng">
            <a:solidFill>
              <a:srgbClr val="20124D"/>
            </a:solidFill>
            <a:prstDash val="dot"/>
            <a:round/>
            <a:headEnd type="none" w="med" len="med"/>
            <a:tailEnd type="stealth" w="med" len="med"/>
          </a:ln>
        </p:spPr>
      </p:cxnSp>
      <p:cxnSp>
        <p:nvCxnSpPr>
          <p:cNvPr id="813" name="Google Shape;813;p82"/>
          <p:cNvCxnSpPr>
            <a:stCxn id="798" idx="3"/>
          </p:cNvCxnSpPr>
          <p:nvPr/>
        </p:nvCxnSpPr>
        <p:spPr>
          <a:xfrm>
            <a:off x="3310913" y="4270050"/>
            <a:ext cx="1442700" cy="10500"/>
          </a:xfrm>
          <a:prstGeom prst="straightConnector1">
            <a:avLst/>
          </a:prstGeom>
          <a:noFill/>
          <a:ln w="19050" cap="flat" cmpd="sng">
            <a:solidFill>
              <a:srgbClr val="20124D"/>
            </a:solidFill>
            <a:prstDash val="dot"/>
            <a:round/>
            <a:headEnd type="none" w="med" len="med"/>
            <a:tailEnd type="stealth" w="med" len="med"/>
          </a:ln>
        </p:spPr>
      </p:cxnSp>
      <p:sp>
        <p:nvSpPr>
          <p:cNvPr id="814" name="Google Shape;814;p82"/>
          <p:cNvSpPr/>
          <p:nvPr/>
        </p:nvSpPr>
        <p:spPr>
          <a:xfrm>
            <a:off x="193225" y="1278975"/>
            <a:ext cx="984600" cy="423300"/>
          </a:xfrm>
          <a:prstGeom prst="wedgeRectCallout">
            <a:avLst>
              <a:gd name="adj1" fmla="val 76160"/>
              <a:gd name="adj2" fmla="val -6"/>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RDD</a:t>
            </a:r>
            <a:endParaRPr>
              <a:solidFill>
                <a:srgbClr val="FFFFFF"/>
              </a:solidFill>
            </a:endParaRPr>
          </a:p>
        </p:txBody>
      </p:sp>
      <p:sp>
        <p:nvSpPr>
          <p:cNvPr id="815" name="Google Shape;815;p82"/>
          <p:cNvSpPr/>
          <p:nvPr/>
        </p:nvSpPr>
        <p:spPr>
          <a:xfrm>
            <a:off x="143200" y="2148550"/>
            <a:ext cx="984600" cy="423300"/>
          </a:xfrm>
          <a:prstGeom prst="wedgeRectCallout">
            <a:avLst>
              <a:gd name="adj1" fmla="val 83110"/>
              <a:gd name="adj2" fmla="val -18498"/>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FFFFFF"/>
                </a:solidFill>
              </a:rPr>
              <a:t>Partition 0 having 4 records</a:t>
            </a:r>
            <a:endParaRPr sz="900">
              <a:solidFill>
                <a:srgbClr val="FFFFFF"/>
              </a:solidFill>
            </a:endParaRPr>
          </a:p>
        </p:txBody>
      </p:sp>
      <p:sp>
        <p:nvSpPr>
          <p:cNvPr id="816" name="Google Shape;816;p82"/>
          <p:cNvSpPr/>
          <p:nvPr/>
        </p:nvSpPr>
        <p:spPr>
          <a:xfrm>
            <a:off x="143200" y="3673750"/>
            <a:ext cx="984600" cy="423300"/>
          </a:xfrm>
          <a:prstGeom prst="wedgeRectCallout">
            <a:avLst>
              <a:gd name="adj1" fmla="val 83110"/>
              <a:gd name="adj2" fmla="val -18498"/>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FFFFFF"/>
                </a:solidFill>
              </a:rPr>
              <a:t>Partition 1 having 4 records</a:t>
            </a:r>
            <a:endParaRPr sz="9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animEffect transition="in" filter="fade">
                                      <p:cBhvr>
                                        <p:cTn id="7" dur="1000"/>
                                        <p:tgtEl>
                                          <p:spTgt spid="7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1000"/>
                                        <p:tgtEl>
                                          <p:spTgt spid="8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gtEl>
                                        <p:attrNameLst>
                                          <p:attrName>style.visibility</p:attrName>
                                        </p:attrNameLst>
                                      </p:cBhvr>
                                      <p:to>
                                        <p:strVal val="visible"/>
                                      </p:to>
                                    </p:set>
                                    <p:animEffect transition="in" filter="fade">
                                      <p:cBhvr>
                                        <p:cTn id="17" dur="1000"/>
                                        <p:tgtEl>
                                          <p:spTgt spid="791"/>
                                        </p:tgtEl>
                                      </p:cBhvr>
                                    </p:animEffect>
                                  </p:childTnLst>
                                </p:cTn>
                              </p:par>
                              <p:par>
                                <p:cTn id="18" presetID="10" presetClass="entr" presetSubtype="0" fill="hold" nodeType="withEffect">
                                  <p:stCondLst>
                                    <p:cond delay="0"/>
                                  </p:stCondLst>
                                  <p:childTnLst>
                                    <p:set>
                                      <p:cBhvr>
                                        <p:cTn id="19" dur="1" fill="hold">
                                          <p:stCondLst>
                                            <p:cond delay="0"/>
                                          </p:stCondLst>
                                        </p:cTn>
                                        <p:tgtEl>
                                          <p:spTgt spid="792"/>
                                        </p:tgtEl>
                                        <p:attrNameLst>
                                          <p:attrName>style.visibility</p:attrName>
                                        </p:attrNameLst>
                                      </p:cBhvr>
                                      <p:to>
                                        <p:strVal val="visible"/>
                                      </p:to>
                                    </p:set>
                                    <p:animEffect transition="in" filter="fade">
                                      <p:cBhvr>
                                        <p:cTn id="20" dur="1000"/>
                                        <p:tgtEl>
                                          <p:spTgt spid="792"/>
                                        </p:tgtEl>
                                      </p:cBhvr>
                                    </p:animEffect>
                                  </p:childTnLst>
                                </p:cTn>
                              </p:par>
                              <p:par>
                                <p:cTn id="21" presetID="10" presetClass="entr" presetSubtype="0" fill="hold" nodeType="withEffect">
                                  <p:stCondLst>
                                    <p:cond delay="0"/>
                                  </p:stCondLst>
                                  <p:childTnLst>
                                    <p:set>
                                      <p:cBhvr>
                                        <p:cTn id="22" dur="1" fill="hold">
                                          <p:stCondLst>
                                            <p:cond delay="0"/>
                                          </p:stCondLst>
                                        </p:cTn>
                                        <p:tgtEl>
                                          <p:spTgt spid="793"/>
                                        </p:tgtEl>
                                        <p:attrNameLst>
                                          <p:attrName>style.visibility</p:attrName>
                                        </p:attrNameLst>
                                      </p:cBhvr>
                                      <p:to>
                                        <p:strVal val="visible"/>
                                      </p:to>
                                    </p:set>
                                    <p:animEffect transition="in" filter="fade">
                                      <p:cBhvr>
                                        <p:cTn id="23" dur="1000"/>
                                        <p:tgtEl>
                                          <p:spTgt spid="793"/>
                                        </p:tgtEl>
                                      </p:cBhvr>
                                    </p:animEffect>
                                  </p:childTnLst>
                                </p:cTn>
                              </p:par>
                              <p:par>
                                <p:cTn id="24" presetID="10" presetClass="entr" presetSubtype="0" fill="hold" nodeType="withEffect">
                                  <p:stCondLst>
                                    <p:cond delay="0"/>
                                  </p:stCondLst>
                                  <p:childTnLst>
                                    <p:set>
                                      <p:cBhvr>
                                        <p:cTn id="25" dur="1" fill="hold">
                                          <p:stCondLst>
                                            <p:cond delay="0"/>
                                          </p:stCondLst>
                                        </p:cTn>
                                        <p:tgtEl>
                                          <p:spTgt spid="794"/>
                                        </p:tgtEl>
                                        <p:attrNameLst>
                                          <p:attrName>style.visibility</p:attrName>
                                        </p:attrNameLst>
                                      </p:cBhvr>
                                      <p:to>
                                        <p:strVal val="visible"/>
                                      </p:to>
                                    </p:set>
                                    <p:animEffect transition="in" filter="fade">
                                      <p:cBhvr>
                                        <p:cTn id="26" dur="1000"/>
                                        <p:tgtEl>
                                          <p:spTgt spid="794"/>
                                        </p:tgtEl>
                                      </p:cBhvr>
                                    </p:animEffect>
                                  </p:childTnLst>
                                </p:cTn>
                              </p:par>
                              <p:par>
                                <p:cTn id="27" presetID="10" presetClass="entr" presetSubtype="0" fill="hold" nodeType="withEffect">
                                  <p:stCondLst>
                                    <p:cond delay="0"/>
                                  </p:stCondLst>
                                  <p:childTnLst>
                                    <p:set>
                                      <p:cBhvr>
                                        <p:cTn id="28" dur="1" fill="hold">
                                          <p:stCondLst>
                                            <p:cond delay="0"/>
                                          </p:stCondLst>
                                        </p:cTn>
                                        <p:tgtEl>
                                          <p:spTgt spid="795"/>
                                        </p:tgtEl>
                                        <p:attrNameLst>
                                          <p:attrName>style.visibility</p:attrName>
                                        </p:attrNameLst>
                                      </p:cBhvr>
                                      <p:to>
                                        <p:strVal val="visible"/>
                                      </p:to>
                                    </p:set>
                                    <p:animEffect transition="in" filter="fade">
                                      <p:cBhvr>
                                        <p:cTn id="29" dur="1000"/>
                                        <p:tgtEl>
                                          <p:spTgt spid="795"/>
                                        </p:tgtEl>
                                      </p:cBhvr>
                                    </p:animEffect>
                                  </p:childTnLst>
                                </p:cTn>
                              </p:par>
                              <p:par>
                                <p:cTn id="30" presetID="10" presetClass="entr" presetSubtype="0" fill="hold" nodeType="withEffect">
                                  <p:stCondLst>
                                    <p:cond delay="0"/>
                                  </p:stCondLst>
                                  <p:childTnLst>
                                    <p:set>
                                      <p:cBhvr>
                                        <p:cTn id="31" dur="1" fill="hold">
                                          <p:stCondLst>
                                            <p:cond delay="0"/>
                                          </p:stCondLst>
                                        </p:cTn>
                                        <p:tgtEl>
                                          <p:spTgt spid="796"/>
                                        </p:tgtEl>
                                        <p:attrNameLst>
                                          <p:attrName>style.visibility</p:attrName>
                                        </p:attrNameLst>
                                      </p:cBhvr>
                                      <p:to>
                                        <p:strVal val="visible"/>
                                      </p:to>
                                    </p:set>
                                    <p:animEffect transition="in" filter="fade">
                                      <p:cBhvr>
                                        <p:cTn id="32" dur="1000"/>
                                        <p:tgtEl>
                                          <p:spTgt spid="796"/>
                                        </p:tgtEl>
                                      </p:cBhvr>
                                    </p:animEffect>
                                  </p:childTnLst>
                                </p:cTn>
                              </p:par>
                              <p:par>
                                <p:cTn id="33" presetID="10" presetClass="entr" presetSubtype="0" fill="hold" nodeType="withEffect">
                                  <p:stCondLst>
                                    <p:cond delay="0"/>
                                  </p:stCondLst>
                                  <p:childTnLst>
                                    <p:set>
                                      <p:cBhvr>
                                        <p:cTn id="34" dur="1" fill="hold">
                                          <p:stCondLst>
                                            <p:cond delay="0"/>
                                          </p:stCondLst>
                                        </p:cTn>
                                        <p:tgtEl>
                                          <p:spTgt spid="797"/>
                                        </p:tgtEl>
                                        <p:attrNameLst>
                                          <p:attrName>style.visibility</p:attrName>
                                        </p:attrNameLst>
                                      </p:cBhvr>
                                      <p:to>
                                        <p:strVal val="visible"/>
                                      </p:to>
                                    </p:set>
                                    <p:animEffect transition="in" filter="fade">
                                      <p:cBhvr>
                                        <p:cTn id="35" dur="1000"/>
                                        <p:tgtEl>
                                          <p:spTgt spid="797"/>
                                        </p:tgtEl>
                                      </p:cBhvr>
                                    </p:animEffect>
                                  </p:childTnLst>
                                </p:cTn>
                              </p:par>
                              <p:par>
                                <p:cTn id="36" presetID="10" presetClass="entr" presetSubtype="0" fill="hold" nodeType="withEffect">
                                  <p:stCondLst>
                                    <p:cond delay="0"/>
                                  </p:stCondLst>
                                  <p:childTnLst>
                                    <p:set>
                                      <p:cBhvr>
                                        <p:cTn id="37" dur="1" fill="hold">
                                          <p:stCondLst>
                                            <p:cond delay="0"/>
                                          </p:stCondLst>
                                        </p:cTn>
                                        <p:tgtEl>
                                          <p:spTgt spid="798"/>
                                        </p:tgtEl>
                                        <p:attrNameLst>
                                          <p:attrName>style.visibility</p:attrName>
                                        </p:attrNameLst>
                                      </p:cBhvr>
                                      <p:to>
                                        <p:strVal val="visible"/>
                                      </p:to>
                                    </p:set>
                                    <p:animEffect transition="in" filter="fade">
                                      <p:cBhvr>
                                        <p:cTn id="38" dur="1000"/>
                                        <p:tgtEl>
                                          <p:spTgt spid="79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9"/>
                                        </p:tgtEl>
                                        <p:attrNameLst>
                                          <p:attrName>style.visibility</p:attrName>
                                        </p:attrNameLst>
                                      </p:cBhvr>
                                      <p:to>
                                        <p:strVal val="visible"/>
                                      </p:to>
                                    </p:set>
                                    <p:animEffect transition="in" filter="fade">
                                      <p:cBhvr>
                                        <p:cTn id="43" dur="1000"/>
                                        <p:tgtEl>
                                          <p:spTgt spid="79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15"/>
                                        </p:tgtEl>
                                        <p:attrNameLst>
                                          <p:attrName>style.visibility</p:attrName>
                                        </p:attrNameLst>
                                      </p:cBhvr>
                                      <p:to>
                                        <p:strVal val="visible"/>
                                      </p:to>
                                    </p:set>
                                    <p:animEffect transition="in" filter="fade">
                                      <p:cBhvr>
                                        <p:cTn id="48" dur="1000"/>
                                        <p:tgtEl>
                                          <p:spTgt spid="8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16"/>
                                        </p:tgtEl>
                                        <p:attrNameLst>
                                          <p:attrName>style.visibility</p:attrName>
                                        </p:attrNameLst>
                                      </p:cBhvr>
                                      <p:to>
                                        <p:strVal val="visible"/>
                                      </p:to>
                                    </p:set>
                                    <p:animEffect transition="in" filter="fade">
                                      <p:cBhvr>
                                        <p:cTn id="53" dur="1000"/>
                                        <p:tgtEl>
                                          <p:spTgt spid="8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00"/>
                                        </p:tgtEl>
                                        <p:attrNameLst>
                                          <p:attrName>style.visibility</p:attrName>
                                        </p:attrNameLst>
                                      </p:cBhvr>
                                      <p:to>
                                        <p:strVal val="visible"/>
                                      </p:to>
                                    </p:set>
                                    <p:animEffect transition="in" filter="fade">
                                      <p:cBhvr>
                                        <p:cTn id="58" dur="1000"/>
                                        <p:tgtEl>
                                          <p:spTgt spid="800"/>
                                        </p:tgtEl>
                                      </p:cBhvr>
                                    </p:animEffect>
                                  </p:childTnLst>
                                </p:cTn>
                              </p:par>
                              <p:par>
                                <p:cTn id="59" presetID="10" presetClass="entr" presetSubtype="0" fill="hold" nodeType="withEffect">
                                  <p:stCondLst>
                                    <p:cond delay="0"/>
                                  </p:stCondLst>
                                  <p:childTnLst>
                                    <p:set>
                                      <p:cBhvr>
                                        <p:cTn id="60" dur="1" fill="hold">
                                          <p:stCondLst>
                                            <p:cond delay="0"/>
                                          </p:stCondLst>
                                        </p:cTn>
                                        <p:tgtEl>
                                          <p:spTgt spid="803"/>
                                        </p:tgtEl>
                                        <p:attrNameLst>
                                          <p:attrName>style.visibility</p:attrName>
                                        </p:attrNameLst>
                                      </p:cBhvr>
                                      <p:to>
                                        <p:strVal val="visible"/>
                                      </p:to>
                                    </p:set>
                                    <p:animEffect transition="in" filter="fade">
                                      <p:cBhvr>
                                        <p:cTn id="61" dur="1000"/>
                                        <p:tgtEl>
                                          <p:spTgt spid="80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01"/>
                                        </p:tgtEl>
                                        <p:attrNameLst>
                                          <p:attrName>style.visibility</p:attrName>
                                        </p:attrNameLst>
                                      </p:cBhvr>
                                      <p:to>
                                        <p:strVal val="visible"/>
                                      </p:to>
                                    </p:set>
                                    <p:animEffect transition="in" filter="fade">
                                      <p:cBhvr>
                                        <p:cTn id="66" dur="1000"/>
                                        <p:tgtEl>
                                          <p:spTgt spid="801"/>
                                        </p:tgtEl>
                                      </p:cBhvr>
                                    </p:animEffect>
                                  </p:childTnLst>
                                </p:cTn>
                              </p:par>
                              <p:par>
                                <p:cTn id="67" presetID="10" presetClass="entr" presetSubtype="0" fill="hold" nodeType="withEffect">
                                  <p:stCondLst>
                                    <p:cond delay="0"/>
                                  </p:stCondLst>
                                  <p:childTnLst>
                                    <p:set>
                                      <p:cBhvr>
                                        <p:cTn id="68" dur="1" fill="hold">
                                          <p:stCondLst>
                                            <p:cond delay="0"/>
                                          </p:stCondLst>
                                        </p:cTn>
                                        <p:tgtEl>
                                          <p:spTgt spid="802"/>
                                        </p:tgtEl>
                                        <p:attrNameLst>
                                          <p:attrName>style.visibility</p:attrName>
                                        </p:attrNameLst>
                                      </p:cBhvr>
                                      <p:to>
                                        <p:strVal val="visible"/>
                                      </p:to>
                                    </p:set>
                                    <p:animEffect transition="in" filter="fade">
                                      <p:cBhvr>
                                        <p:cTn id="69" dur="1000"/>
                                        <p:tgtEl>
                                          <p:spTgt spid="80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04"/>
                                        </p:tgtEl>
                                        <p:attrNameLst>
                                          <p:attrName>style.visibility</p:attrName>
                                        </p:attrNameLst>
                                      </p:cBhvr>
                                      <p:to>
                                        <p:strVal val="visible"/>
                                      </p:to>
                                    </p:set>
                                    <p:animEffect transition="in" filter="fade">
                                      <p:cBhvr>
                                        <p:cTn id="74" dur="1000"/>
                                        <p:tgtEl>
                                          <p:spTgt spid="804"/>
                                        </p:tgtEl>
                                      </p:cBhvr>
                                    </p:animEffect>
                                  </p:childTnLst>
                                </p:cTn>
                              </p:par>
                              <p:par>
                                <p:cTn id="75" presetID="10" presetClass="entr" presetSubtype="0" fill="hold" nodeType="withEffect">
                                  <p:stCondLst>
                                    <p:cond delay="0"/>
                                  </p:stCondLst>
                                  <p:childTnLst>
                                    <p:set>
                                      <p:cBhvr>
                                        <p:cTn id="76" dur="1" fill="hold">
                                          <p:stCondLst>
                                            <p:cond delay="0"/>
                                          </p:stCondLst>
                                        </p:cTn>
                                        <p:tgtEl>
                                          <p:spTgt spid="810"/>
                                        </p:tgtEl>
                                        <p:attrNameLst>
                                          <p:attrName>style.visibility</p:attrName>
                                        </p:attrNameLst>
                                      </p:cBhvr>
                                      <p:to>
                                        <p:strVal val="visible"/>
                                      </p:to>
                                    </p:set>
                                    <p:animEffect transition="in" filter="fade">
                                      <p:cBhvr>
                                        <p:cTn id="77" dur="1000"/>
                                        <p:tgtEl>
                                          <p:spTgt spid="81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05"/>
                                        </p:tgtEl>
                                        <p:attrNameLst>
                                          <p:attrName>style.visibility</p:attrName>
                                        </p:attrNameLst>
                                      </p:cBhvr>
                                      <p:to>
                                        <p:strVal val="visible"/>
                                      </p:to>
                                    </p:set>
                                    <p:animEffect transition="in" filter="fade">
                                      <p:cBhvr>
                                        <p:cTn id="82" dur="1000"/>
                                        <p:tgtEl>
                                          <p:spTgt spid="805"/>
                                        </p:tgtEl>
                                      </p:cBhvr>
                                    </p:animEffect>
                                  </p:childTnLst>
                                </p:cTn>
                              </p:par>
                              <p:par>
                                <p:cTn id="83" presetID="10" presetClass="entr" presetSubtype="0" fill="hold" nodeType="withEffect">
                                  <p:stCondLst>
                                    <p:cond delay="0"/>
                                  </p:stCondLst>
                                  <p:childTnLst>
                                    <p:set>
                                      <p:cBhvr>
                                        <p:cTn id="84" dur="1" fill="hold">
                                          <p:stCondLst>
                                            <p:cond delay="0"/>
                                          </p:stCondLst>
                                        </p:cTn>
                                        <p:tgtEl>
                                          <p:spTgt spid="806"/>
                                        </p:tgtEl>
                                        <p:attrNameLst>
                                          <p:attrName>style.visibility</p:attrName>
                                        </p:attrNameLst>
                                      </p:cBhvr>
                                      <p:to>
                                        <p:strVal val="visible"/>
                                      </p:to>
                                    </p:set>
                                    <p:animEffect transition="in" filter="fade">
                                      <p:cBhvr>
                                        <p:cTn id="85" dur="1000"/>
                                        <p:tgtEl>
                                          <p:spTgt spid="806"/>
                                        </p:tgtEl>
                                      </p:cBhvr>
                                    </p:animEffect>
                                  </p:childTnLst>
                                </p:cTn>
                              </p:par>
                              <p:par>
                                <p:cTn id="86" presetID="10" presetClass="entr" presetSubtype="0" fill="hold" nodeType="withEffect">
                                  <p:stCondLst>
                                    <p:cond delay="0"/>
                                  </p:stCondLst>
                                  <p:childTnLst>
                                    <p:set>
                                      <p:cBhvr>
                                        <p:cTn id="87" dur="1" fill="hold">
                                          <p:stCondLst>
                                            <p:cond delay="0"/>
                                          </p:stCondLst>
                                        </p:cTn>
                                        <p:tgtEl>
                                          <p:spTgt spid="807"/>
                                        </p:tgtEl>
                                        <p:attrNameLst>
                                          <p:attrName>style.visibility</p:attrName>
                                        </p:attrNameLst>
                                      </p:cBhvr>
                                      <p:to>
                                        <p:strVal val="visible"/>
                                      </p:to>
                                    </p:set>
                                    <p:animEffect transition="in" filter="fade">
                                      <p:cBhvr>
                                        <p:cTn id="88" dur="1000"/>
                                        <p:tgtEl>
                                          <p:spTgt spid="807"/>
                                        </p:tgtEl>
                                      </p:cBhvr>
                                    </p:animEffect>
                                  </p:childTnLst>
                                </p:cTn>
                              </p:par>
                              <p:par>
                                <p:cTn id="89" presetID="10" presetClass="entr" presetSubtype="0" fill="hold" nodeType="withEffect">
                                  <p:stCondLst>
                                    <p:cond delay="0"/>
                                  </p:stCondLst>
                                  <p:childTnLst>
                                    <p:set>
                                      <p:cBhvr>
                                        <p:cTn id="90" dur="1" fill="hold">
                                          <p:stCondLst>
                                            <p:cond delay="0"/>
                                          </p:stCondLst>
                                        </p:cTn>
                                        <p:tgtEl>
                                          <p:spTgt spid="811"/>
                                        </p:tgtEl>
                                        <p:attrNameLst>
                                          <p:attrName>style.visibility</p:attrName>
                                        </p:attrNameLst>
                                      </p:cBhvr>
                                      <p:to>
                                        <p:strVal val="visible"/>
                                      </p:to>
                                    </p:set>
                                    <p:animEffect transition="in" filter="fade">
                                      <p:cBhvr>
                                        <p:cTn id="91" dur="1000"/>
                                        <p:tgtEl>
                                          <p:spTgt spid="811"/>
                                        </p:tgtEl>
                                      </p:cBhvr>
                                    </p:animEffect>
                                  </p:childTnLst>
                                </p:cTn>
                              </p:par>
                              <p:par>
                                <p:cTn id="92" presetID="10" presetClass="entr" presetSubtype="0" fill="hold" nodeType="withEffect">
                                  <p:stCondLst>
                                    <p:cond delay="0"/>
                                  </p:stCondLst>
                                  <p:childTnLst>
                                    <p:set>
                                      <p:cBhvr>
                                        <p:cTn id="93" dur="1" fill="hold">
                                          <p:stCondLst>
                                            <p:cond delay="0"/>
                                          </p:stCondLst>
                                        </p:cTn>
                                        <p:tgtEl>
                                          <p:spTgt spid="812"/>
                                        </p:tgtEl>
                                        <p:attrNameLst>
                                          <p:attrName>style.visibility</p:attrName>
                                        </p:attrNameLst>
                                      </p:cBhvr>
                                      <p:to>
                                        <p:strVal val="visible"/>
                                      </p:to>
                                    </p:set>
                                    <p:animEffect transition="in" filter="fade">
                                      <p:cBhvr>
                                        <p:cTn id="94" dur="1000"/>
                                        <p:tgtEl>
                                          <p:spTgt spid="812"/>
                                        </p:tgtEl>
                                      </p:cBhvr>
                                    </p:animEffect>
                                  </p:childTnLst>
                                </p:cTn>
                              </p:par>
                              <p:par>
                                <p:cTn id="95" presetID="10" presetClass="entr" presetSubtype="0" fill="hold" nodeType="withEffect">
                                  <p:stCondLst>
                                    <p:cond delay="0"/>
                                  </p:stCondLst>
                                  <p:childTnLst>
                                    <p:set>
                                      <p:cBhvr>
                                        <p:cTn id="96" dur="1" fill="hold">
                                          <p:stCondLst>
                                            <p:cond delay="0"/>
                                          </p:stCondLst>
                                        </p:cTn>
                                        <p:tgtEl>
                                          <p:spTgt spid="813"/>
                                        </p:tgtEl>
                                        <p:attrNameLst>
                                          <p:attrName>style.visibility</p:attrName>
                                        </p:attrNameLst>
                                      </p:cBhvr>
                                      <p:to>
                                        <p:strVal val="visible"/>
                                      </p:to>
                                    </p:set>
                                    <p:animEffect transition="in" filter="fade">
                                      <p:cBhvr>
                                        <p:cTn id="97" dur="1000"/>
                                        <p:tgtEl>
                                          <p:spTgt spid="81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08"/>
                                        </p:tgtEl>
                                        <p:attrNameLst>
                                          <p:attrName>style.visibility</p:attrName>
                                        </p:attrNameLst>
                                      </p:cBhvr>
                                      <p:to>
                                        <p:strVal val="visible"/>
                                      </p:to>
                                    </p:set>
                                    <p:animEffect transition="in" filter="fade">
                                      <p:cBhvr>
                                        <p:cTn id="102" dur="1000"/>
                                        <p:tgtEl>
                                          <p:spTgt spid="808"/>
                                        </p:tgtEl>
                                      </p:cBhvr>
                                    </p:animEffect>
                                  </p:childTnLst>
                                </p:cTn>
                              </p:par>
                              <p:par>
                                <p:cTn id="103" presetID="10" presetClass="entr" presetSubtype="0" fill="hold" nodeType="withEffect">
                                  <p:stCondLst>
                                    <p:cond delay="0"/>
                                  </p:stCondLst>
                                  <p:childTnLst>
                                    <p:set>
                                      <p:cBhvr>
                                        <p:cTn id="104" dur="1" fill="hold">
                                          <p:stCondLst>
                                            <p:cond delay="0"/>
                                          </p:stCondLst>
                                        </p:cTn>
                                        <p:tgtEl>
                                          <p:spTgt spid="809"/>
                                        </p:tgtEl>
                                        <p:attrNameLst>
                                          <p:attrName>style.visibility</p:attrName>
                                        </p:attrNameLst>
                                      </p:cBhvr>
                                      <p:to>
                                        <p:strVal val="visible"/>
                                      </p:to>
                                    </p:set>
                                    <p:animEffect transition="in" filter="fade">
                                      <p:cBhvr>
                                        <p:cTn id="105" dur="10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83"/>
          <p:cNvSpPr txBox="1">
            <a:spLocks noGrp="1"/>
          </p:cNvSpPr>
          <p:nvPr>
            <p:ph type="title"/>
          </p:nvPr>
        </p:nvSpPr>
        <p:spPr>
          <a:xfrm>
            <a:off x="490250" y="526350"/>
            <a:ext cx="7200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[Hands On]</a:t>
            </a:r>
            <a:endParaRPr/>
          </a:p>
          <a:p>
            <a:pPr marL="0" lvl="0" indent="0" algn="l" rtl="0">
              <a:spcBef>
                <a:spcPts val="0"/>
              </a:spcBef>
              <a:spcAft>
                <a:spcPts val="0"/>
              </a:spcAft>
              <a:buNone/>
            </a:pPr>
            <a:r>
              <a:rPr lang="en-GB"/>
              <a:t>Aggregations with RDD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Explore different aggregations on RDD</a:t>
            </a:r>
            <a:endParaRPr b="1"/>
          </a:p>
        </p:txBody>
      </p:sp>
      <p:sp>
        <p:nvSpPr>
          <p:cNvPr id="827" name="Google Shape;827;p8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be discussed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8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Creating a pair RDD</a:t>
            </a:r>
            <a:endParaRPr/>
          </a:p>
        </p:txBody>
      </p:sp>
      <p:sp>
        <p:nvSpPr>
          <p:cNvPr id="833" name="Google Shape;833;p8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From an RDD of elements, call </a:t>
            </a:r>
            <a:r>
              <a:rPr lang="en-GB">
                <a:solidFill>
                  <a:srgbClr val="9900FF"/>
                </a:solidFill>
              </a:rPr>
              <a:t>map</a:t>
            </a:r>
            <a:r>
              <a:rPr lang="en-GB"/>
              <a:t> to transform it into pairs</a:t>
            </a:r>
            <a:endParaRPr/>
          </a:p>
          <a:p>
            <a:pPr marL="457200" lvl="0" indent="-342900" algn="l" rtl="0">
              <a:spcBef>
                <a:spcPts val="0"/>
              </a:spcBef>
              <a:spcAft>
                <a:spcPts val="0"/>
              </a:spcAft>
              <a:buSzPts val="1800"/>
              <a:buAutoNum type="arabicPeriod"/>
            </a:pPr>
            <a:r>
              <a:rPr lang="en-GB"/>
              <a:t>Call </a:t>
            </a:r>
            <a:r>
              <a:rPr lang="en-GB">
                <a:solidFill>
                  <a:srgbClr val="9900FF"/>
                </a:solidFill>
              </a:rPr>
              <a:t>keyBy</a:t>
            </a:r>
            <a:r>
              <a:rPr lang="en-GB"/>
              <a:t> on an RDD to pass the function to generate the key</a:t>
            </a:r>
            <a:endParaRPr/>
          </a:p>
          <a:p>
            <a:pPr marL="457200" lvl="0" indent="-342900" algn="l" rtl="0">
              <a:spcBef>
                <a:spcPts val="0"/>
              </a:spcBef>
              <a:spcAft>
                <a:spcPts val="0"/>
              </a:spcAft>
              <a:buSzPts val="1800"/>
              <a:buAutoNum type="arabicPeriod"/>
            </a:pPr>
            <a:r>
              <a:rPr lang="en-GB"/>
              <a:t>To get a RDD grouped by a key, use </a:t>
            </a:r>
            <a:r>
              <a:rPr lang="en-GB">
                <a:solidFill>
                  <a:srgbClr val="9900FF"/>
                </a:solidFill>
              </a:rPr>
              <a:t>groupBy</a:t>
            </a:r>
            <a:r>
              <a:rPr lang="en-GB"/>
              <a:t> and pass the function to return the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8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Transformations on Pair RDD</a:t>
            </a:r>
            <a:endParaRPr/>
          </a:p>
        </p:txBody>
      </p:sp>
      <p:graphicFrame>
        <p:nvGraphicFramePr>
          <p:cNvPr id="839" name="Google Shape;839;p86"/>
          <p:cNvGraphicFramePr/>
          <p:nvPr/>
        </p:nvGraphicFramePr>
        <p:xfrm>
          <a:off x="418825" y="1425000"/>
          <a:ext cx="3000000" cy="3000000"/>
        </p:xfrm>
        <a:graphic>
          <a:graphicData uri="http://schemas.openxmlformats.org/drawingml/2006/table">
            <a:tbl>
              <a:tblPr>
                <a:noFill/>
                <a:tableStyleId>{3AAFF637-5D18-46EB-B7AA-89DCE07436F0}</a:tableStyleId>
              </a:tblPr>
              <a:tblGrid>
                <a:gridCol w="1725700">
                  <a:extLst>
                    <a:ext uri="{9D8B030D-6E8A-4147-A177-3AD203B41FA5}">
                      <a16:colId xmlns:a16="http://schemas.microsoft.com/office/drawing/2014/main" val="20000"/>
                    </a:ext>
                  </a:extLst>
                </a:gridCol>
                <a:gridCol w="6687775">
                  <a:extLst>
                    <a:ext uri="{9D8B030D-6E8A-4147-A177-3AD203B41FA5}">
                      <a16:colId xmlns:a16="http://schemas.microsoft.com/office/drawing/2014/main" val="20001"/>
                    </a:ext>
                  </a:extLst>
                </a:gridCol>
              </a:tblGrid>
              <a:tr h="385175">
                <a:tc>
                  <a:txBody>
                    <a:bodyPr/>
                    <a:lstStyle/>
                    <a:p>
                      <a:pPr marL="0" lvl="0" indent="0" algn="l" rtl="0">
                        <a:spcBef>
                          <a:spcPts val="0"/>
                        </a:spcBef>
                        <a:spcAft>
                          <a:spcPts val="0"/>
                        </a:spcAft>
                        <a:buNone/>
                      </a:pPr>
                      <a:r>
                        <a:rPr lang="en-GB" sz="1200"/>
                        <a:t>mapValues</a:t>
                      </a:r>
                      <a:endParaRPr sz="1200"/>
                    </a:p>
                  </a:txBody>
                  <a:tcPr marL="91425" marR="91425" marT="91425" marB="91425"/>
                </a:tc>
                <a:tc>
                  <a:txBody>
                    <a:bodyPr/>
                    <a:lstStyle/>
                    <a:p>
                      <a:pPr marL="0" lvl="0" indent="0" algn="l" rtl="0">
                        <a:spcBef>
                          <a:spcPts val="0"/>
                        </a:spcBef>
                        <a:spcAft>
                          <a:spcPts val="0"/>
                        </a:spcAft>
                        <a:buNone/>
                      </a:pPr>
                      <a:r>
                        <a:rPr lang="en-GB" sz="1200"/>
                        <a:t>Apply map transformation on the values. It is a narrow transformation.</a:t>
                      </a:r>
                      <a:endParaRPr sz="1200"/>
                    </a:p>
                  </a:txBody>
                  <a:tcPr marL="91425" marR="91425" marT="91425" marB="91425"/>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GB" sz="1200"/>
                        <a:t>flatMapValues</a:t>
                      </a:r>
                      <a:endParaRPr sz="1200"/>
                    </a:p>
                  </a:txBody>
                  <a:tcPr marL="91425" marR="91425" marT="91425" marB="91425"/>
                </a:tc>
                <a:tc>
                  <a:txBody>
                    <a:bodyPr/>
                    <a:lstStyle/>
                    <a:p>
                      <a:pPr marL="0" lvl="0" indent="0" algn="l" rtl="0">
                        <a:spcBef>
                          <a:spcPts val="0"/>
                        </a:spcBef>
                        <a:spcAft>
                          <a:spcPts val="0"/>
                        </a:spcAft>
                        <a:buNone/>
                      </a:pPr>
                      <a:r>
                        <a:rPr lang="en-GB" sz="1200"/>
                        <a:t>Apply flatMap transformation on the values. The function returns an iterator and all values of the iterator forms a pair with the key in the child RDD. It is a narrow transformation.</a:t>
                      </a:r>
                      <a:endParaRPr sz="1200"/>
                    </a:p>
                  </a:txBody>
                  <a:tcPr marL="91425" marR="91425" marT="91425" marB="91425"/>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GB" sz="1200"/>
                        <a:t>keys</a:t>
                      </a:r>
                      <a:endParaRPr sz="1200"/>
                    </a:p>
                  </a:txBody>
                  <a:tcPr marL="91425" marR="91425" marT="91425" marB="91425"/>
                </a:tc>
                <a:tc>
                  <a:txBody>
                    <a:bodyPr/>
                    <a:lstStyle/>
                    <a:p>
                      <a:pPr marL="0" lvl="0" indent="0" algn="l" rtl="0">
                        <a:spcBef>
                          <a:spcPts val="0"/>
                        </a:spcBef>
                        <a:spcAft>
                          <a:spcPts val="0"/>
                        </a:spcAft>
                        <a:buNone/>
                      </a:pPr>
                      <a:r>
                        <a:rPr lang="en-GB" sz="1200"/>
                        <a:t>Returns all the keys</a:t>
                      </a:r>
                      <a:endParaRPr sz="1200"/>
                    </a:p>
                  </a:txBody>
                  <a:tcPr marL="91425" marR="91425" marT="91425" marB="91425"/>
                </a:tc>
                <a:extLst>
                  <a:ext uri="{0D108BD9-81ED-4DB2-BD59-A6C34878D82A}">
                    <a16:rowId xmlns:a16="http://schemas.microsoft.com/office/drawing/2014/main" val="10002"/>
                  </a:ext>
                </a:extLst>
              </a:tr>
              <a:tr h="365725">
                <a:tc>
                  <a:txBody>
                    <a:bodyPr/>
                    <a:lstStyle/>
                    <a:p>
                      <a:pPr marL="0" lvl="0" indent="0" algn="l" rtl="0">
                        <a:spcBef>
                          <a:spcPts val="0"/>
                        </a:spcBef>
                        <a:spcAft>
                          <a:spcPts val="0"/>
                        </a:spcAft>
                        <a:buNone/>
                      </a:pPr>
                      <a:r>
                        <a:rPr lang="en-GB" sz="1200"/>
                        <a:t>values</a:t>
                      </a:r>
                      <a:endParaRPr sz="1200"/>
                    </a:p>
                  </a:txBody>
                  <a:tcPr marL="91425" marR="91425" marT="91425" marB="91425"/>
                </a:tc>
                <a:tc>
                  <a:txBody>
                    <a:bodyPr/>
                    <a:lstStyle/>
                    <a:p>
                      <a:pPr marL="0" lvl="0" indent="0" algn="l" rtl="0">
                        <a:spcBef>
                          <a:spcPts val="0"/>
                        </a:spcBef>
                        <a:spcAft>
                          <a:spcPts val="0"/>
                        </a:spcAft>
                        <a:buNone/>
                      </a:pPr>
                      <a:r>
                        <a:rPr lang="en-GB" sz="1200"/>
                        <a:t>Returns all the values</a:t>
                      </a:r>
                      <a:endParaRPr sz="1200"/>
                    </a:p>
                  </a:txBody>
                  <a:tcPr marL="91425" marR="91425" marT="91425" marB="91425"/>
                </a:tc>
                <a:extLst>
                  <a:ext uri="{0D108BD9-81ED-4DB2-BD59-A6C34878D82A}">
                    <a16:rowId xmlns:a16="http://schemas.microsoft.com/office/drawing/2014/main" val="10003"/>
                  </a:ext>
                </a:extLst>
              </a:tr>
              <a:tr h="365725">
                <a:tc>
                  <a:txBody>
                    <a:bodyPr/>
                    <a:lstStyle/>
                    <a:p>
                      <a:pPr marL="0" lvl="0" indent="0" algn="l" rtl="0">
                        <a:spcBef>
                          <a:spcPts val="0"/>
                        </a:spcBef>
                        <a:spcAft>
                          <a:spcPts val="0"/>
                        </a:spcAft>
                        <a:buNone/>
                      </a:pPr>
                      <a:r>
                        <a:rPr lang="en-GB" sz="1200"/>
                        <a:t>sortByKey</a:t>
                      </a:r>
                      <a:endParaRPr sz="1200"/>
                    </a:p>
                  </a:txBody>
                  <a:tcPr marL="91425" marR="91425" marT="91425" marB="91425"/>
                </a:tc>
                <a:tc>
                  <a:txBody>
                    <a:bodyPr/>
                    <a:lstStyle/>
                    <a:p>
                      <a:pPr marL="0" lvl="0" indent="0" algn="l" rtl="0">
                        <a:spcBef>
                          <a:spcPts val="0"/>
                        </a:spcBef>
                        <a:spcAft>
                          <a:spcPts val="0"/>
                        </a:spcAft>
                        <a:buNone/>
                      </a:pPr>
                      <a:r>
                        <a:rPr lang="en-GB" sz="1200"/>
                        <a:t>Returns a sorted RDD based on the key</a:t>
                      </a:r>
                      <a:endParaRPr sz="1200"/>
                    </a:p>
                  </a:txBody>
                  <a:tcPr marL="91425" marR="91425" marT="91425" marB="91425"/>
                </a:tc>
                <a:extLst>
                  <a:ext uri="{0D108BD9-81ED-4DB2-BD59-A6C34878D82A}">
                    <a16:rowId xmlns:a16="http://schemas.microsoft.com/office/drawing/2014/main" val="10004"/>
                  </a:ext>
                </a:extLst>
              </a:tr>
              <a:tr h="365725">
                <a:tc>
                  <a:txBody>
                    <a:bodyPr/>
                    <a:lstStyle/>
                    <a:p>
                      <a:pPr marL="0" lvl="0" indent="0" algn="l" rtl="0">
                        <a:spcBef>
                          <a:spcPts val="0"/>
                        </a:spcBef>
                        <a:spcAft>
                          <a:spcPts val="0"/>
                        </a:spcAft>
                        <a:buNone/>
                      </a:pPr>
                      <a:r>
                        <a:rPr lang="en-GB" sz="1200"/>
                        <a:t>reduceByKey</a:t>
                      </a:r>
                      <a:endParaRPr sz="1200"/>
                    </a:p>
                  </a:txBody>
                  <a:tcPr marL="91425" marR="91425" marT="91425" marB="91425"/>
                </a:tc>
                <a:tc>
                  <a:txBody>
                    <a:bodyPr/>
                    <a:lstStyle/>
                    <a:p>
                      <a:pPr marL="0" lvl="0" indent="0" algn="l" rtl="0">
                        <a:spcBef>
                          <a:spcPts val="0"/>
                        </a:spcBef>
                        <a:spcAft>
                          <a:spcPts val="0"/>
                        </a:spcAft>
                        <a:buNone/>
                      </a:pPr>
                      <a:r>
                        <a:rPr lang="en-GB" sz="1200"/>
                        <a:t>Perform a reduce operation on all values of a key. Performs combine operation locally</a:t>
                      </a:r>
                      <a:endParaRPr sz="1200"/>
                    </a:p>
                  </a:txBody>
                  <a:tcPr marL="91425" marR="91425" marT="91425" marB="91425"/>
                </a:tc>
                <a:extLst>
                  <a:ext uri="{0D108BD9-81ED-4DB2-BD59-A6C34878D82A}">
                    <a16:rowId xmlns:a16="http://schemas.microsoft.com/office/drawing/2014/main" val="10005"/>
                  </a:ext>
                </a:extLst>
              </a:tr>
              <a:tr h="365725">
                <a:tc>
                  <a:txBody>
                    <a:bodyPr/>
                    <a:lstStyle/>
                    <a:p>
                      <a:pPr marL="0" lvl="0" indent="0" algn="l" rtl="0">
                        <a:spcBef>
                          <a:spcPts val="0"/>
                        </a:spcBef>
                        <a:spcAft>
                          <a:spcPts val="0"/>
                        </a:spcAft>
                        <a:buNone/>
                      </a:pPr>
                      <a:r>
                        <a:rPr lang="en-GB" sz="1200"/>
                        <a:t>groupByKey</a:t>
                      </a:r>
                      <a:endParaRPr sz="1200"/>
                    </a:p>
                  </a:txBody>
                  <a:tcPr marL="91425" marR="91425" marT="91425" marB="91425"/>
                </a:tc>
                <a:tc>
                  <a:txBody>
                    <a:bodyPr/>
                    <a:lstStyle/>
                    <a:p>
                      <a:pPr marL="0" lvl="0" indent="0" algn="l" rtl="0">
                        <a:spcBef>
                          <a:spcPts val="0"/>
                        </a:spcBef>
                        <a:spcAft>
                          <a:spcPts val="0"/>
                        </a:spcAft>
                        <a:buNone/>
                      </a:pPr>
                      <a:r>
                        <a:rPr lang="en-GB" sz="1200"/>
                        <a:t>Collect all values for a key</a:t>
                      </a:r>
                      <a:endParaRPr sz="1200"/>
                    </a:p>
                  </a:txBody>
                  <a:tcPr marL="91425" marR="91425" marT="91425" marB="91425"/>
                </a:tc>
                <a:extLst>
                  <a:ext uri="{0D108BD9-81ED-4DB2-BD59-A6C34878D82A}">
                    <a16:rowId xmlns:a16="http://schemas.microsoft.com/office/drawing/2014/main" val="10006"/>
                  </a:ext>
                </a:extLst>
              </a:tr>
              <a:tr h="385175">
                <a:tc>
                  <a:txBody>
                    <a:bodyPr/>
                    <a:lstStyle/>
                    <a:p>
                      <a:pPr marL="0" lvl="0" indent="0" algn="l" rtl="0">
                        <a:spcBef>
                          <a:spcPts val="0"/>
                        </a:spcBef>
                        <a:spcAft>
                          <a:spcPts val="0"/>
                        </a:spcAft>
                        <a:buNone/>
                      </a:pPr>
                      <a:r>
                        <a:rPr lang="en-GB" sz="1200"/>
                        <a:t>subtractByKey</a:t>
                      </a:r>
                      <a:endParaRPr sz="1200"/>
                    </a:p>
                  </a:txBody>
                  <a:tcPr marL="91425" marR="91425" marT="91425" marB="91425"/>
                </a:tc>
                <a:tc>
                  <a:txBody>
                    <a:bodyPr/>
                    <a:lstStyle/>
                    <a:p>
                      <a:pPr marL="0" lvl="0" indent="0" algn="l" rtl="0">
                        <a:spcBef>
                          <a:spcPts val="0"/>
                        </a:spcBef>
                        <a:spcAft>
                          <a:spcPts val="0"/>
                        </a:spcAft>
                        <a:buNone/>
                      </a:pPr>
                      <a:r>
                        <a:rPr lang="en-GB" sz="1200"/>
                        <a:t>Return elements from the left RDD corresponding key is not found in the right RDD</a:t>
                      </a:r>
                      <a:endParaRPr sz="1200"/>
                    </a:p>
                  </a:txBody>
                  <a:tcPr marL="91425" marR="91425" marT="91425" marB="91425"/>
                </a:tc>
                <a:extLst>
                  <a:ext uri="{0D108BD9-81ED-4DB2-BD59-A6C34878D82A}">
                    <a16:rowId xmlns:a16="http://schemas.microsoft.com/office/drawing/2014/main" val="10007"/>
                  </a:ext>
                </a:extLst>
              </a:tr>
              <a:tr h="385175">
                <a:tc>
                  <a:txBody>
                    <a:bodyPr/>
                    <a:lstStyle/>
                    <a:p>
                      <a:pPr marL="0" lvl="0" indent="0" algn="l" rtl="0">
                        <a:spcBef>
                          <a:spcPts val="0"/>
                        </a:spcBef>
                        <a:spcAft>
                          <a:spcPts val="0"/>
                        </a:spcAft>
                        <a:buNone/>
                      </a:pPr>
                      <a:r>
                        <a:rPr lang="en-GB" sz="1200"/>
                        <a:t>cogroup</a:t>
                      </a:r>
                      <a:endParaRPr sz="1200"/>
                    </a:p>
                  </a:txBody>
                  <a:tcPr marL="91425" marR="91425" marT="91425" marB="91425"/>
                </a:tc>
                <a:tc>
                  <a:txBody>
                    <a:bodyPr/>
                    <a:lstStyle/>
                    <a:p>
                      <a:pPr marL="0" lvl="0" indent="0" algn="l" rtl="0">
                        <a:spcBef>
                          <a:spcPts val="0"/>
                        </a:spcBef>
                        <a:spcAft>
                          <a:spcPts val="0"/>
                        </a:spcAft>
                        <a:buNone/>
                      </a:pPr>
                      <a:r>
                        <a:rPr lang="en-GB" sz="1200"/>
                        <a:t>For each matching key, get a tuple of list of values from the left and a list of values from the right side</a:t>
                      </a:r>
                      <a:endParaRPr sz="120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Actions on Pair RDD</a:t>
            </a:r>
            <a:endParaRPr/>
          </a:p>
        </p:txBody>
      </p:sp>
      <p:graphicFrame>
        <p:nvGraphicFramePr>
          <p:cNvPr id="845" name="Google Shape;845;p87"/>
          <p:cNvGraphicFramePr/>
          <p:nvPr/>
        </p:nvGraphicFramePr>
        <p:xfrm>
          <a:off x="409625" y="1666975"/>
          <a:ext cx="3000000" cy="3000000"/>
        </p:xfrm>
        <a:graphic>
          <a:graphicData uri="http://schemas.openxmlformats.org/drawingml/2006/table">
            <a:tbl>
              <a:tblPr>
                <a:noFill/>
                <a:tableStyleId>{3AAFF637-5D18-46EB-B7AA-89DCE07436F0}</a:tableStyleId>
              </a:tblPr>
              <a:tblGrid>
                <a:gridCol w="2691125">
                  <a:extLst>
                    <a:ext uri="{9D8B030D-6E8A-4147-A177-3AD203B41FA5}">
                      <a16:colId xmlns:a16="http://schemas.microsoft.com/office/drawing/2014/main" val="20000"/>
                    </a:ext>
                  </a:extLst>
                </a:gridCol>
                <a:gridCol w="5731550">
                  <a:extLst>
                    <a:ext uri="{9D8B030D-6E8A-4147-A177-3AD203B41FA5}">
                      <a16:colId xmlns:a16="http://schemas.microsoft.com/office/drawing/2014/main" val="20001"/>
                    </a:ext>
                  </a:extLst>
                </a:gridCol>
              </a:tblGrid>
              <a:tr h="561825">
                <a:tc>
                  <a:txBody>
                    <a:bodyPr/>
                    <a:lstStyle/>
                    <a:p>
                      <a:pPr marL="0" lvl="0" indent="0" algn="l" rtl="0">
                        <a:spcBef>
                          <a:spcPts val="0"/>
                        </a:spcBef>
                        <a:spcAft>
                          <a:spcPts val="0"/>
                        </a:spcAft>
                        <a:buNone/>
                      </a:pPr>
                      <a:r>
                        <a:rPr lang="en-GB"/>
                        <a:t>countByKey</a:t>
                      </a:r>
                      <a:endParaRPr/>
                    </a:p>
                  </a:txBody>
                  <a:tcPr marL="91425" marR="91425" marT="91425" marB="91425"/>
                </a:tc>
                <a:tc>
                  <a:txBody>
                    <a:bodyPr/>
                    <a:lstStyle/>
                    <a:p>
                      <a:pPr marL="0" lvl="0" indent="0" algn="l" rtl="0">
                        <a:spcBef>
                          <a:spcPts val="0"/>
                        </a:spcBef>
                        <a:spcAft>
                          <a:spcPts val="0"/>
                        </a:spcAft>
                        <a:buNone/>
                      </a:pPr>
                      <a:r>
                        <a:rPr lang="en-GB">
                          <a:highlight>
                            <a:srgbClr val="FFFFFF"/>
                          </a:highlight>
                        </a:rPr>
                        <a:t>Count the number of elements for each key, and return the result to the master as a Map</a:t>
                      </a:r>
                      <a:endParaRPr sz="1800"/>
                    </a:p>
                  </a:txBody>
                  <a:tcPr marL="91425" marR="91425" marT="91425" marB="91425"/>
                </a:tc>
                <a:extLst>
                  <a:ext uri="{0D108BD9-81ED-4DB2-BD59-A6C34878D82A}">
                    <a16:rowId xmlns:a16="http://schemas.microsoft.com/office/drawing/2014/main" val="10000"/>
                  </a:ext>
                </a:extLst>
              </a:tr>
              <a:tr h="561825">
                <a:tc>
                  <a:txBody>
                    <a:bodyPr/>
                    <a:lstStyle/>
                    <a:p>
                      <a:pPr marL="0" lvl="0" indent="0" algn="l" rtl="0">
                        <a:spcBef>
                          <a:spcPts val="0"/>
                        </a:spcBef>
                        <a:spcAft>
                          <a:spcPts val="0"/>
                        </a:spcAft>
                        <a:buNone/>
                      </a:pPr>
                      <a:r>
                        <a:rPr lang="en-GB"/>
                        <a:t>collectAsMap</a:t>
                      </a:r>
                      <a:endParaRPr/>
                    </a:p>
                  </a:txBody>
                  <a:tcPr marL="91425" marR="91425" marT="91425" marB="91425"/>
                </a:tc>
                <a:tc>
                  <a:txBody>
                    <a:bodyPr/>
                    <a:lstStyle/>
                    <a:p>
                      <a:pPr marL="0" lvl="0" indent="0" algn="l" rtl="0">
                        <a:spcBef>
                          <a:spcPts val="0"/>
                        </a:spcBef>
                        <a:spcAft>
                          <a:spcPts val="0"/>
                        </a:spcAft>
                        <a:buNone/>
                      </a:pPr>
                      <a:r>
                        <a:rPr lang="en-GB"/>
                        <a:t>Returns a dictionary with key and its latest value in the RDD as the fial value</a:t>
                      </a:r>
                      <a:endParaRPr/>
                    </a:p>
                  </a:txBody>
                  <a:tcPr marL="91425" marR="91425" marT="91425" marB="91425"/>
                </a:tc>
                <a:extLst>
                  <a:ext uri="{0D108BD9-81ED-4DB2-BD59-A6C34878D82A}">
                    <a16:rowId xmlns:a16="http://schemas.microsoft.com/office/drawing/2014/main" val="10001"/>
                  </a:ext>
                </a:extLst>
              </a:tr>
              <a:tr h="561825">
                <a:tc>
                  <a:txBody>
                    <a:bodyPr/>
                    <a:lstStyle/>
                    <a:p>
                      <a:pPr marL="0" lvl="0" indent="0" algn="l" rtl="0">
                        <a:spcBef>
                          <a:spcPts val="0"/>
                        </a:spcBef>
                        <a:spcAft>
                          <a:spcPts val="0"/>
                        </a:spcAft>
                        <a:buNone/>
                      </a:pPr>
                      <a:r>
                        <a:rPr lang="en-GB"/>
                        <a:t>lookup</a:t>
                      </a:r>
                      <a:endParaRPr/>
                    </a:p>
                  </a:txBody>
                  <a:tcPr marL="91425" marR="91425" marT="91425" marB="91425"/>
                </a:tc>
                <a:tc>
                  <a:txBody>
                    <a:bodyPr/>
                    <a:lstStyle/>
                    <a:p>
                      <a:pPr marL="0" lvl="0" indent="0" algn="l" rtl="0">
                        <a:spcBef>
                          <a:spcPts val="0"/>
                        </a:spcBef>
                        <a:spcAft>
                          <a:spcPts val="0"/>
                        </a:spcAft>
                        <a:buNone/>
                      </a:pPr>
                      <a:r>
                        <a:rPr lang="en-GB"/>
                        <a:t>Get all the values of the key being looked up</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88"/>
          <p:cNvSpPr txBox="1">
            <a:spLocks noGrp="1"/>
          </p:cNvSpPr>
          <p:nvPr>
            <p:ph type="title"/>
          </p:nvPr>
        </p:nvSpPr>
        <p:spPr>
          <a:xfrm>
            <a:off x="490250" y="526350"/>
            <a:ext cx="7200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[Hands On] Joining RDDs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Developing the intuition of joins</a:t>
            </a:r>
            <a:endParaRPr/>
          </a:p>
          <a:p>
            <a:pPr marL="0" lvl="0" indent="0" algn="l" rtl="0">
              <a:spcBef>
                <a:spcPts val="1600"/>
              </a:spcBef>
              <a:spcAft>
                <a:spcPts val="1600"/>
              </a:spcAft>
              <a:buNone/>
            </a:pPr>
            <a:r>
              <a:rPr lang="en-GB"/>
              <a:t>Different types of joins on RDDs</a:t>
            </a:r>
            <a:endParaRPr/>
          </a:p>
        </p:txBody>
      </p:sp>
      <p:sp>
        <p:nvSpPr>
          <p:cNvPr id="856" name="Google Shape;856;p8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be discussed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9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Joining RDDs</a:t>
            </a:r>
            <a:endParaRPr/>
          </a:p>
        </p:txBody>
      </p:sp>
      <p:sp>
        <p:nvSpPr>
          <p:cNvPr id="862" name="Google Shape;862;p90"/>
          <p:cNvSpPr txBox="1"/>
          <p:nvPr/>
        </p:nvSpPr>
        <p:spPr>
          <a:xfrm>
            <a:off x="1861725" y="1255550"/>
            <a:ext cx="1454700" cy="1835700"/>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101, </a:t>
            </a:r>
            <a:r>
              <a:rPr lang="en-GB">
                <a:solidFill>
                  <a:srgbClr val="274E13"/>
                </a:solidFill>
                <a:latin typeface="Open Sans"/>
                <a:ea typeface="Open Sans"/>
                <a:cs typeface="Open Sans"/>
                <a:sym typeface="Open Sans"/>
              </a:rPr>
              <a:t>John</a:t>
            </a:r>
            <a:endParaRPr>
              <a:solidFill>
                <a:srgbClr val="274E13"/>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102, </a:t>
            </a:r>
            <a:r>
              <a:rPr lang="en-GB">
                <a:solidFill>
                  <a:srgbClr val="274E13"/>
                </a:solidFill>
                <a:latin typeface="Open Sans"/>
                <a:ea typeface="Open Sans"/>
                <a:cs typeface="Open Sans"/>
                <a:sym typeface="Open Sans"/>
              </a:rPr>
              <a:t>Matthew</a:t>
            </a:r>
            <a:endParaRPr>
              <a:solidFill>
                <a:srgbClr val="274E13"/>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103, </a:t>
            </a:r>
            <a:r>
              <a:rPr lang="en-GB">
                <a:solidFill>
                  <a:srgbClr val="274E13"/>
                </a:solidFill>
                <a:latin typeface="Open Sans"/>
                <a:ea typeface="Open Sans"/>
                <a:cs typeface="Open Sans"/>
                <a:sym typeface="Open Sans"/>
              </a:rPr>
              <a:t>Aakash</a:t>
            </a:r>
            <a:endParaRPr>
              <a:solidFill>
                <a:srgbClr val="274E13"/>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104, </a:t>
            </a:r>
            <a:r>
              <a:rPr lang="en-GB">
                <a:solidFill>
                  <a:srgbClr val="274E13"/>
                </a:solidFill>
                <a:latin typeface="Open Sans"/>
                <a:ea typeface="Open Sans"/>
                <a:cs typeface="Open Sans"/>
                <a:sym typeface="Open Sans"/>
              </a:rPr>
              <a:t>Sandeep</a:t>
            </a:r>
            <a:endParaRPr>
              <a:solidFill>
                <a:srgbClr val="274E13"/>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105, </a:t>
            </a:r>
            <a:r>
              <a:rPr lang="en-GB">
                <a:solidFill>
                  <a:srgbClr val="274E13"/>
                </a:solidFill>
                <a:latin typeface="Open Sans"/>
                <a:ea typeface="Open Sans"/>
                <a:cs typeface="Open Sans"/>
                <a:sym typeface="Open Sans"/>
              </a:rPr>
              <a:t>Sakura</a:t>
            </a:r>
            <a:endParaRPr>
              <a:solidFill>
                <a:srgbClr val="274E13"/>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106, </a:t>
            </a:r>
            <a:r>
              <a:rPr lang="en-GB">
                <a:solidFill>
                  <a:srgbClr val="274E13"/>
                </a:solidFill>
                <a:latin typeface="Open Sans"/>
                <a:ea typeface="Open Sans"/>
                <a:cs typeface="Open Sans"/>
                <a:sym typeface="Open Sans"/>
              </a:rPr>
              <a:t>Abed</a:t>
            </a:r>
            <a:endParaRPr>
              <a:solidFill>
                <a:srgbClr val="274E13"/>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107, </a:t>
            </a:r>
            <a:r>
              <a:rPr lang="en-GB">
                <a:solidFill>
                  <a:srgbClr val="274E13"/>
                </a:solidFill>
                <a:latin typeface="Open Sans"/>
                <a:ea typeface="Open Sans"/>
                <a:cs typeface="Open Sans"/>
                <a:sym typeface="Open Sans"/>
              </a:rPr>
              <a:t>Mary</a:t>
            </a:r>
            <a:endParaRPr>
              <a:solidFill>
                <a:srgbClr val="274E13"/>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108, </a:t>
            </a:r>
            <a:r>
              <a:rPr lang="en-GB">
                <a:solidFill>
                  <a:srgbClr val="274E13"/>
                </a:solidFill>
                <a:latin typeface="Open Sans"/>
                <a:ea typeface="Open Sans"/>
                <a:cs typeface="Open Sans"/>
                <a:sym typeface="Open Sans"/>
              </a:rPr>
              <a:t>Kamla</a:t>
            </a:r>
            <a:endParaRPr>
              <a:solidFill>
                <a:srgbClr val="274E13"/>
              </a:solidFill>
              <a:latin typeface="Open Sans"/>
              <a:ea typeface="Open Sans"/>
              <a:cs typeface="Open Sans"/>
              <a:sym typeface="Open Sans"/>
            </a:endParaRPr>
          </a:p>
        </p:txBody>
      </p:sp>
      <p:sp>
        <p:nvSpPr>
          <p:cNvPr id="863" name="Google Shape;863;p90"/>
          <p:cNvSpPr txBox="1"/>
          <p:nvPr/>
        </p:nvSpPr>
        <p:spPr>
          <a:xfrm>
            <a:off x="1861725" y="3211700"/>
            <a:ext cx="1454700" cy="1835700"/>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101, </a:t>
            </a:r>
            <a:r>
              <a:rPr lang="en-GB">
                <a:solidFill>
                  <a:srgbClr val="351C75"/>
                </a:solidFill>
                <a:latin typeface="Open Sans"/>
                <a:ea typeface="Open Sans"/>
                <a:cs typeface="Open Sans"/>
                <a:sym typeface="Open Sans"/>
              </a:rPr>
              <a:t>USA</a:t>
            </a:r>
            <a:endParaRPr>
              <a:solidFill>
                <a:srgbClr val="351C75"/>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108, </a:t>
            </a:r>
            <a:r>
              <a:rPr lang="en-GB">
                <a:solidFill>
                  <a:srgbClr val="351C75"/>
                </a:solidFill>
                <a:latin typeface="Open Sans"/>
                <a:ea typeface="Open Sans"/>
                <a:cs typeface="Open Sans"/>
                <a:sym typeface="Open Sans"/>
              </a:rPr>
              <a:t>UK</a:t>
            </a:r>
            <a:endParaRPr>
              <a:solidFill>
                <a:srgbClr val="351C75"/>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105, </a:t>
            </a:r>
            <a:r>
              <a:rPr lang="en-GB">
                <a:solidFill>
                  <a:srgbClr val="351C75"/>
                </a:solidFill>
                <a:latin typeface="Open Sans"/>
                <a:ea typeface="Open Sans"/>
                <a:cs typeface="Open Sans"/>
                <a:sym typeface="Open Sans"/>
              </a:rPr>
              <a:t>Japan</a:t>
            </a:r>
            <a:endParaRPr>
              <a:solidFill>
                <a:srgbClr val="351C75"/>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102, </a:t>
            </a:r>
            <a:r>
              <a:rPr lang="en-GB">
                <a:solidFill>
                  <a:srgbClr val="351C75"/>
                </a:solidFill>
                <a:latin typeface="Open Sans"/>
                <a:ea typeface="Open Sans"/>
                <a:cs typeface="Open Sans"/>
                <a:sym typeface="Open Sans"/>
              </a:rPr>
              <a:t>Sri Lanka</a:t>
            </a:r>
            <a:endParaRPr>
              <a:solidFill>
                <a:srgbClr val="351C75"/>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103, </a:t>
            </a:r>
            <a:r>
              <a:rPr lang="en-GB">
                <a:solidFill>
                  <a:srgbClr val="351C75"/>
                </a:solidFill>
                <a:latin typeface="Open Sans"/>
                <a:ea typeface="Open Sans"/>
                <a:cs typeface="Open Sans"/>
                <a:sym typeface="Open Sans"/>
              </a:rPr>
              <a:t>India</a:t>
            </a:r>
            <a:endParaRPr>
              <a:solidFill>
                <a:srgbClr val="351C75"/>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104, </a:t>
            </a:r>
            <a:r>
              <a:rPr lang="en-GB">
                <a:solidFill>
                  <a:srgbClr val="351C75"/>
                </a:solidFill>
                <a:latin typeface="Open Sans"/>
                <a:ea typeface="Open Sans"/>
                <a:cs typeface="Open Sans"/>
                <a:sym typeface="Open Sans"/>
              </a:rPr>
              <a:t>UAE</a:t>
            </a:r>
            <a:endParaRPr>
              <a:solidFill>
                <a:srgbClr val="351C75"/>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107, </a:t>
            </a:r>
            <a:r>
              <a:rPr lang="en-GB">
                <a:solidFill>
                  <a:srgbClr val="351C75"/>
                </a:solidFill>
                <a:latin typeface="Open Sans"/>
                <a:ea typeface="Open Sans"/>
                <a:cs typeface="Open Sans"/>
                <a:sym typeface="Open Sans"/>
              </a:rPr>
              <a:t>Germany</a:t>
            </a:r>
            <a:endParaRPr>
              <a:solidFill>
                <a:srgbClr val="351C75"/>
              </a:solidFill>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110, </a:t>
            </a:r>
            <a:r>
              <a:rPr lang="en-GB">
                <a:solidFill>
                  <a:srgbClr val="351C75"/>
                </a:solidFill>
                <a:latin typeface="Open Sans"/>
                <a:ea typeface="Open Sans"/>
                <a:cs typeface="Open Sans"/>
                <a:sym typeface="Open Sans"/>
              </a:rPr>
              <a:t>Australia</a:t>
            </a:r>
            <a:endParaRPr>
              <a:solidFill>
                <a:srgbClr val="351C75"/>
              </a:solidFill>
              <a:latin typeface="Open Sans"/>
              <a:ea typeface="Open Sans"/>
              <a:cs typeface="Open Sans"/>
              <a:sym typeface="Open Sans"/>
            </a:endParaRPr>
          </a:p>
        </p:txBody>
      </p:sp>
      <p:cxnSp>
        <p:nvCxnSpPr>
          <p:cNvPr id="864" name="Google Shape;864;p90"/>
          <p:cNvCxnSpPr>
            <a:stCxn id="862" idx="1"/>
            <a:endCxn id="862" idx="3"/>
          </p:cNvCxnSpPr>
          <p:nvPr/>
        </p:nvCxnSpPr>
        <p:spPr>
          <a:xfrm>
            <a:off x="1861725" y="2173400"/>
            <a:ext cx="1454700" cy="0"/>
          </a:xfrm>
          <a:prstGeom prst="straightConnector1">
            <a:avLst/>
          </a:prstGeom>
          <a:noFill/>
          <a:ln w="9525" cap="flat" cmpd="sng">
            <a:solidFill>
              <a:srgbClr val="0000FF"/>
            </a:solidFill>
            <a:prstDash val="dot"/>
            <a:round/>
            <a:headEnd type="none" w="med" len="med"/>
            <a:tailEnd type="none" w="med" len="med"/>
          </a:ln>
        </p:spPr>
      </p:cxnSp>
      <p:cxnSp>
        <p:nvCxnSpPr>
          <p:cNvPr id="865" name="Google Shape;865;p90"/>
          <p:cNvCxnSpPr>
            <a:stCxn id="863" idx="1"/>
            <a:endCxn id="863" idx="3"/>
          </p:cNvCxnSpPr>
          <p:nvPr/>
        </p:nvCxnSpPr>
        <p:spPr>
          <a:xfrm>
            <a:off x="1861725" y="4129550"/>
            <a:ext cx="1454700" cy="0"/>
          </a:xfrm>
          <a:prstGeom prst="straightConnector1">
            <a:avLst/>
          </a:prstGeom>
          <a:noFill/>
          <a:ln w="9525" cap="flat" cmpd="sng">
            <a:solidFill>
              <a:srgbClr val="0000FF"/>
            </a:solidFill>
            <a:prstDash val="dot"/>
            <a:round/>
            <a:headEnd type="none" w="med" len="med"/>
            <a:tailEnd type="none" w="med" len="med"/>
          </a:ln>
        </p:spPr>
      </p:cxnSp>
      <p:sp>
        <p:nvSpPr>
          <p:cNvPr id="866" name="Google Shape;866;p90"/>
          <p:cNvSpPr txBox="1"/>
          <p:nvPr/>
        </p:nvSpPr>
        <p:spPr>
          <a:xfrm>
            <a:off x="5403275" y="1255550"/>
            <a:ext cx="2476500" cy="3791700"/>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latin typeface="Open Sans"/>
                <a:ea typeface="Open Sans"/>
                <a:cs typeface="Open Sans"/>
                <a:sym typeface="Open Sans"/>
              </a:rPr>
              <a:t>101, [</a:t>
            </a:r>
            <a:r>
              <a:rPr lang="en-GB">
                <a:solidFill>
                  <a:srgbClr val="274E13"/>
                </a:solidFill>
                <a:latin typeface="Open Sans"/>
                <a:ea typeface="Open Sans"/>
                <a:cs typeface="Open Sans"/>
                <a:sym typeface="Open Sans"/>
              </a:rPr>
              <a:t>John</a:t>
            </a:r>
            <a:r>
              <a:rPr lang="en-GB">
                <a:latin typeface="Open Sans"/>
                <a:ea typeface="Open Sans"/>
                <a:cs typeface="Open Sans"/>
                <a:sym typeface="Open Sans"/>
              </a:rPr>
              <a:t>, </a:t>
            </a:r>
            <a:r>
              <a:rPr lang="en-GB">
                <a:solidFill>
                  <a:srgbClr val="351C75"/>
                </a:solidFill>
                <a:latin typeface="Open Sans"/>
                <a:ea typeface="Open Sans"/>
                <a:cs typeface="Open Sans"/>
                <a:sym typeface="Open Sans"/>
              </a:rPr>
              <a:t>USA</a:t>
            </a:r>
            <a:r>
              <a:rPr lang="en-GB">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103, [</a:t>
            </a:r>
            <a:r>
              <a:rPr lang="en-GB">
                <a:solidFill>
                  <a:srgbClr val="274E13"/>
                </a:solidFill>
                <a:latin typeface="Open Sans"/>
                <a:ea typeface="Open Sans"/>
                <a:cs typeface="Open Sans"/>
                <a:sym typeface="Open Sans"/>
              </a:rPr>
              <a:t>Aakash</a:t>
            </a:r>
            <a:r>
              <a:rPr lang="en-GB">
                <a:latin typeface="Open Sans"/>
                <a:ea typeface="Open Sans"/>
                <a:cs typeface="Open Sans"/>
                <a:sym typeface="Open Sans"/>
              </a:rPr>
              <a:t>, </a:t>
            </a:r>
            <a:r>
              <a:rPr lang="en-GB">
                <a:solidFill>
                  <a:srgbClr val="351C75"/>
                </a:solidFill>
                <a:latin typeface="Open Sans"/>
                <a:ea typeface="Open Sans"/>
                <a:cs typeface="Open Sans"/>
                <a:sym typeface="Open Sans"/>
              </a:rPr>
              <a:t>India</a:t>
            </a:r>
            <a:r>
              <a:rPr lang="en-GB">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105, [</a:t>
            </a:r>
            <a:r>
              <a:rPr lang="en-GB">
                <a:solidFill>
                  <a:srgbClr val="274E13"/>
                </a:solidFill>
                <a:latin typeface="Open Sans"/>
                <a:ea typeface="Open Sans"/>
                <a:cs typeface="Open Sans"/>
                <a:sym typeface="Open Sans"/>
              </a:rPr>
              <a:t>Sakura</a:t>
            </a:r>
            <a:r>
              <a:rPr lang="en-GB">
                <a:latin typeface="Open Sans"/>
                <a:ea typeface="Open Sans"/>
                <a:cs typeface="Open Sans"/>
                <a:sym typeface="Open Sans"/>
              </a:rPr>
              <a:t>, </a:t>
            </a:r>
            <a:r>
              <a:rPr lang="en-GB">
                <a:solidFill>
                  <a:srgbClr val="351C75"/>
                </a:solidFill>
                <a:latin typeface="Open Sans"/>
                <a:ea typeface="Open Sans"/>
                <a:cs typeface="Open Sans"/>
                <a:sym typeface="Open Sans"/>
              </a:rPr>
              <a:t>Japan</a:t>
            </a:r>
            <a:r>
              <a:rPr lang="en-GB">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107, [</a:t>
            </a:r>
            <a:r>
              <a:rPr lang="en-GB">
                <a:solidFill>
                  <a:srgbClr val="274E13"/>
                </a:solidFill>
                <a:latin typeface="Open Sans"/>
                <a:ea typeface="Open Sans"/>
                <a:cs typeface="Open Sans"/>
                <a:sym typeface="Open Sans"/>
              </a:rPr>
              <a:t>Mary</a:t>
            </a:r>
            <a:r>
              <a:rPr lang="en-GB">
                <a:latin typeface="Open Sans"/>
                <a:ea typeface="Open Sans"/>
                <a:cs typeface="Open Sans"/>
                <a:sym typeface="Open Sans"/>
              </a:rPr>
              <a:t>, </a:t>
            </a:r>
            <a:r>
              <a:rPr lang="en-GB">
                <a:solidFill>
                  <a:srgbClr val="351C75"/>
                </a:solidFill>
                <a:latin typeface="Open Sans"/>
                <a:ea typeface="Open Sans"/>
                <a:cs typeface="Open Sans"/>
                <a:sym typeface="Open Sans"/>
              </a:rPr>
              <a:t>Germany</a:t>
            </a:r>
            <a:r>
              <a:rPr lang="en-GB">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102, [</a:t>
            </a:r>
            <a:r>
              <a:rPr lang="en-GB">
                <a:solidFill>
                  <a:srgbClr val="274E13"/>
                </a:solidFill>
                <a:latin typeface="Open Sans"/>
                <a:ea typeface="Open Sans"/>
                <a:cs typeface="Open Sans"/>
                <a:sym typeface="Open Sans"/>
              </a:rPr>
              <a:t>Matthew</a:t>
            </a:r>
            <a:r>
              <a:rPr lang="en-GB">
                <a:latin typeface="Open Sans"/>
                <a:ea typeface="Open Sans"/>
                <a:cs typeface="Open Sans"/>
                <a:sym typeface="Open Sans"/>
              </a:rPr>
              <a:t>, </a:t>
            </a:r>
            <a:r>
              <a:rPr lang="en-GB">
                <a:solidFill>
                  <a:srgbClr val="351C75"/>
                </a:solidFill>
                <a:latin typeface="Open Sans"/>
                <a:ea typeface="Open Sans"/>
                <a:cs typeface="Open Sans"/>
                <a:sym typeface="Open Sans"/>
              </a:rPr>
              <a:t>Sri Lanka</a:t>
            </a:r>
            <a:r>
              <a:rPr lang="en-GB">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104, [</a:t>
            </a:r>
            <a:r>
              <a:rPr lang="en-GB">
                <a:solidFill>
                  <a:srgbClr val="274E13"/>
                </a:solidFill>
                <a:latin typeface="Open Sans"/>
                <a:ea typeface="Open Sans"/>
                <a:cs typeface="Open Sans"/>
                <a:sym typeface="Open Sans"/>
              </a:rPr>
              <a:t>Sandeep</a:t>
            </a:r>
            <a:r>
              <a:rPr lang="en-GB">
                <a:latin typeface="Open Sans"/>
                <a:ea typeface="Open Sans"/>
                <a:cs typeface="Open Sans"/>
                <a:sym typeface="Open Sans"/>
              </a:rPr>
              <a:t>, </a:t>
            </a:r>
            <a:r>
              <a:rPr lang="en-GB">
                <a:solidFill>
                  <a:srgbClr val="351C75"/>
                </a:solidFill>
                <a:latin typeface="Open Sans"/>
                <a:ea typeface="Open Sans"/>
                <a:cs typeface="Open Sans"/>
                <a:sym typeface="Open Sans"/>
              </a:rPr>
              <a:t>UAE</a:t>
            </a:r>
            <a:r>
              <a:rPr lang="en-GB">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106, [</a:t>
            </a:r>
            <a:r>
              <a:rPr lang="en-GB">
                <a:solidFill>
                  <a:srgbClr val="274E13"/>
                </a:solidFill>
                <a:latin typeface="Open Sans"/>
                <a:ea typeface="Open Sans"/>
                <a:cs typeface="Open Sans"/>
                <a:sym typeface="Open Sans"/>
              </a:rPr>
              <a:t>Abed</a:t>
            </a:r>
            <a:r>
              <a:rPr lang="en-GB">
                <a:latin typeface="Open Sans"/>
                <a:ea typeface="Open Sans"/>
                <a:cs typeface="Open Sans"/>
                <a:sym typeface="Open Sans"/>
              </a:rPr>
              <a:t>, </a:t>
            </a:r>
            <a:r>
              <a:rPr lang="en-GB">
                <a:solidFill>
                  <a:srgbClr val="351C75"/>
                </a:solidFill>
                <a:latin typeface="Open Sans"/>
                <a:ea typeface="Open Sans"/>
                <a:cs typeface="Open Sans"/>
                <a:sym typeface="Open Sans"/>
              </a:rPr>
              <a:t>Australia</a:t>
            </a:r>
            <a:r>
              <a:rPr lang="en-GB">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108, [</a:t>
            </a:r>
            <a:r>
              <a:rPr lang="en-GB">
                <a:solidFill>
                  <a:srgbClr val="274E13"/>
                </a:solidFill>
                <a:latin typeface="Open Sans"/>
                <a:ea typeface="Open Sans"/>
                <a:cs typeface="Open Sans"/>
                <a:sym typeface="Open Sans"/>
              </a:rPr>
              <a:t>Kamla</a:t>
            </a:r>
            <a:r>
              <a:rPr lang="en-GB">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GB">
                <a:latin typeface="Open Sans"/>
                <a:ea typeface="Open Sans"/>
                <a:cs typeface="Open Sans"/>
                <a:sym typeface="Open Sans"/>
              </a:rPr>
              <a:t>110, [</a:t>
            </a:r>
            <a:r>
              <a:rPr lang="en-GB">
                <a:solidFill>
                  <a:srgbClr val="351C75"/>
                </a:solidFill>
                <a:latin typeface="Open Sans"/>
                <a:ea typeface="Open Sans"/>
                <a:cs typeface="Open Sans"/>
                <a:sym typeface="Open Sans"/>
              </a:rPr>
              <a:t>Australia</a:t>
            </a:r>
            <a:r>
              <a:rPr lang="en-GB">
                <a:latin typeface="Open Sans"/>
                <a:ea typeface="Open Sans"/>
                <a:cs typeface="Open Sans"/>
                <a:sym typeface="Open Sans"/>
              </a:rPr>
              <a:t>]</a:t>
            </a:r>
            <a:endParaRPr>
              <a:latin typeface="Open Sans"/>
              <a:ea typeface="Open Sans"/>
              <a:cs typeface="Open Sans"/>
              <a:sym typeface="Open Sans"/>
            </a:endParaRPr>
          </a:p>
        </p:txBody>
      </p:sp>
      <p:cxnSp>
        <p:nvCxnSpPr>
          <p:cNvPr id="867" name="Google Shape;867;p90"/>
          <p:cNvCxnSpPr/>
          <p:nvPr/>
        </p:nvCxnSpPr>
        <p:spPr>
          <a:xfrm>
            <a:off x="5403275" y="2909350"/>
            <a:ext cx="2476500" cy="0"/>
          </a:xfrm>
          <a:prstGeom prst="straightConnector1">
            <a:avLst/>
          </a:prstGeom>
          <a:noFill/>
          <a:ln w="9525" cap="flat" cmpd="sng">
            <a:solidFill>
              <a:schemeClr val="dk2"/>
            </a:solidFill>
            <a:prstDash val="dot"/>
            <a:round/>
            <a:headEnd type="none" w="med" len="med"/>
            <a:tailEnd type="none" w="med" len="med"/>
          </a:ln>
        </p:spPr>
      </p:cxnSp>
      <p:sp>
        <p:nvSpPr>
          <p:cNvPr id="868" name="Google Shape;868;p90"/>
          <p:cNvSpPr/>
          <p:nvPr/>
        </p:nvSpPr>
        <p:spPr>
          <a:xfrm>
            <a:off x="294400" y="1558625"/>
            <a:ext cx="1160400" cy="1013100"/>
          </a:xfrm>
          <a:prstGeom prst="wedgeRectCallout">
            <a:avLst>
              <a:gd name="adj1" fmla="val 61933"/>
              <a:gd name="adj2" fmla="val 12395"/>
            </a:avLst>
          </a:prstGeom>
          <a:gradFill>
            <a:gsLst>
              <a:gs pos="0">
                <a:srgbClr val="696969"/>
              </a:gs>
              <a:gs pos="100000">
                <a:srgbClr val="1D1D1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Pair RDD of (user_id, name) with 2 partitions</a:t>
            </a:r>
            <a:endParaRPr sz="1200">
              <a:solidFill>
                <a:srgbClr val="FFFFFF"/>
              </a:solidFill>
            </a:endParaRPr>
          </a:p>
        </p:txBody>
      </p:sp>
      <p:sp>
        <p:nvSpPr>
          <p:cNvPr id="869" name="Google Shape;869;p90"/>
          <p:cNvSpPr/>
          <p:nvPr/>
        </p:nvSpPr>
        <p:spPr>
          <a:xfrm>
            <a:off x="294400" y="3555400"/>
            <a:ext cx="1160400" cy="1013100"/>
          </a:xfrm>
          <a:prstGeom prst="wedgeRectCallout">
            <a:avLst>
              <a:gd name="adj1" fmla="val 61933"/>
              <a:gd name="adj2" fmla="val 12395"/>
            </a:avLst>
          </a:prstGeom>
          <a:gradFill>
            <a:gsLst>
              <a:gs pos="0">
                <a:srgbClr val="696969"/>
              </a:gs>
              <a:gs pos="100000">
                <a:srgbClr val="1D1D1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Pair RDD of (user_id, location) with 2 partitions</a:t>
            </a:r>
            <a:endParaRPr sz="1200">
              <a:solidFill>
                <a:srgbClr val="FFFFFF"/>
              </a:solidFill>
            </a:endParaRPr>
          </a:p>
        </p:txBody>
      </p:sp>
      <p:sp>
        <p:nvSpPr>
          <p:cNvPr id="870" name="Google Shape;870;p90"/>
          <p:cNvSpPr/>
          <p:nvPr/>
        </p:nvSpPr>
        <p:spPr>
          <a:xfrm>
            <a:off x="3446338" y="545525"/>
            <a:ext cx="1827000" cy="1013100"/>
          </a:xfrm>
          <a:prstGeom prst="wave">
            <a:avLst>
              <a:gd name="adj1" fmla="val 12500"/>
              <a:gd name="adj2" fmla="val 0"/>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Shuffle will collect values from both RDDs with matching keys</a:t>
            </a:r>
            <a:endParaRPr sz="1200"/>
          </a:p>
        </p:txBody>
      </p:sp>
      <p:sp>
        <p:nvSpPr>
          <p:cNvPr id="871" name="Google Shape;871;p90"/>
          <p:cNvSpPr/>
          <p:nvPr/>
        </p:nvSpPr>
        <p:spPr>
          <a:xfrm>
            <a:off x="8096250" y="1212275"/>
            <a:ext cx="987000" cy="2433300"/>
          </a:xfrm>
          <a:prstGeom prst="verticalScroll">
            <a:avLst>
              <a:gd name="adj" fmla="val 12500"/>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For keys with values only in one of the RDDs, outer join can produce result</a:t>
            </a:r>
            <a:endParaRPr sz="1200"/>
          </a:p>
        </p:txBody>
      </p:sp>
      <p:cxnSp>
        <p:nvCxnSpPr>
          <p:cNvPr id="872" name="Google Shape;872;p90"/>
          <p:cNvCxnSpPr/>
          <p:nvPr/>
        </p:nvCxnSpPr>
        <p:spPr>
          <a:xfrm>
            <a:off x="3333750" y="1679875"/>
            <a:ext cx="2017500" cy="0"/>
          </a:xfrm>
          <a:prstGeom prst="straightConnector1">
            <a:avLst/>
          </a:prstGeom>
          <a:noFill/>
          <a:ln w="9525" cap="flat" cmpd="sng">
            <a:solidFill>
              <a:srgbClr val="134F5C"/>
            </a:solidFill>
            <a:prstDash val="solid"/>
            <a:round/>
            <a:headEnd type="none" w="med" len="med"/>
            <a:tailEnd type="triangle" w="med" len="med"/>
          </a:ln>
        </p:spPr>
      </p:cxnSp>
      <p:cxnSp>
        <p:nvCxnSpPr>
          <p:cNvPr id="873" name="Google Shape;873;p90"/>
          <p:cNvCxnSpPr/>
          <p:nvPr/>
        </p:nvCxnSpPr>
        <p:spPr>
          <a:xfrm>
            <a:off x="3342400" y="1714500"/>
            <a:ext cx="2017500" cy="2121600"/>
          </a:xfrm>
          <a:prstGeom prst="straightConnector1">
            <a:avLst/>
          </a:prstGeom>
          <a:noFill/>
          <a:ln w="9525" cap="flat" cmpd="sng">
            <a:solidFill>
              <a:srgbClr val="660000"/>
            </a:solidFill>
            <a:prstDash val="solid"/>
            <a:round/>
            <a:headEnd type="none" w="med" len="med"/>
            <a:tailEnd type="triangle" w="med" len="med"/>
          </a:ln>
        </p:spPr>
      </p:cxnSp>
      <p:cxnSp>
        <p:nvCxnSpPr>
          <p:cNvPr id="874" name="Google Shape;874;p90"/>
          <p:cNvCxnSpPr/>
          <p:nvPr/>
        </p:nvCxnSpPr>
        <p:spPr>
          <a:xfrm rot="10800000" flipH="1">
            <a:off x="3359725" y="1956900"/>
            <a:ext cx="1965600" cy="710100"/>
          </a:xfrm>
          <a:prstGeom prst="straightConnector1">
            <a:avLst/>
          </a:prstGeom>
          <a:noFill/>
          <a:ln w="9525" cap="flat" cmpd="sng">
            <a:solidFill>
              <a:srgbClr val="134F5C"/>
            </a:solidFill>
            <a:prstDash val="solid"/>
            <a:round/>
            <a:headEnd type="none" w="med" len="med"/>
            <a:tailEnd type="triangle" w="med" len="med"/>
          </a:ln>
        </p:spPr>
      </p:cxnSp>
      <p:cxnSp>
        <p:nvCxnSpPr>
          <p:cNvPr id="875" name="Google Shape;875;p90"/>
          <p:cNvCxnSpPr/>
          <p:nvPr/>
        </p:nvCxnSpPr>
        <p:spPr>
          <a:xfrm>
            <a:off x="3368375" y="2710300"/>
            <a:ext cx="2008800" cy="1255500"/>
          </a:xfrm>
          <a:prstGeom prst="straightConnector1">
            <a:avLst/>
          </a:prstGeom>
          <a:noFill/>
          <a:ln w="9525" cap="flat" cmpd="sng">
            <a:solidFill>
              <a:srgbClr val="660000"/>
            </a:solidFill>
            <a:prstDash val="solid"/>
            <a:round/>
            <a:headEnd type="none" w="med" len="med"/>
            <a:tailEnd type="triangle" w="med" len="med"/>
          </a:ln>
        </p:spPr>
      </p:cxnSp>
      <p:cxnSp>
        <p:nvCxnSpPr>
          <p:cNvPr id="876" name="Google Shape;876;p90"/>
          <p:cNvCxnSpPr/>
          <p:nvPr/>
        </p:nvCxnSpPr>
        <p:spPr>
          <a:xfrm rot="10800000" flipH="1">
            <a:off x="3359725" y="2147450"/>
            <a:ext cx="1956900" cy="1524000"/>
          </a:xfrm>
          <a:prstGeom prst="straightConnector1">
            <a:avLst/>
          </a:prstGeom>
          <a:noFill/>
          <a:ln w="9525" cap="flat" cmpd="sng">
            <a:solidFill>
              <a:srgbClr val="134F5C"/>
            </a:solidFill>
            <a:prstDash val="solid"/>
            <a:round/>
            <a:headEnd type="none" w="med" len="med"/>
            <a:tailEnd type="triangle" w="med" len="med"/>
          </a:ln>
        </p:spPr>
      </p:cxnSp>
      <p:cxnSp>
        <p:nvCxnSpPr>
          <p:cNvPr id="877" name="Google Shape;877;p90"/>
          <p:cNvCxnSpPr/>
          <p:nvPr/>
        </p:nvCxnSpPr>
        <p:spPr>
          <a:xfrm>
            <a:off x="3368375" y="3732075"/>
            <a:ext cx="2008800" cy="381000"/>
          </a:xfrm>
          <a:prstGeom prst="straightConnector1">
            <a:avLst/>
          </a:prstGeom>
          <a:noFill/>
          <a:ln w="9525" cap="flat" cmpd="sng">
            <a:solidFill>
              <a:srgbClr val="660000"/>
            </a:solidFill>
            <a:prstDash val="solid"/>
            <a:round/>
            <a:headEnd type="none" w="med" len="med"/>
            <a:tailEnd type="triangle" w="med" len="med"/>
          </a:ln>
        </p:spPr>
      </p:cxnSp>
      <p:cxnSp>
        <p:nvCxnSpPr>
          <p:cNvPr id="878" name="Google Shape;878;p90"/>
          <p:cNvCxnSpPr/>
          <p:nvPr/>
        </p:nvCxnSpPr>
        <p:spPr>
          <a:xfrm>
            <a:off x="3368375" y="4727875"/>
            <a:ext cx="2017500" cy="0"/>
          </a:xfrm>
          <a:prstGeom prst="straightConnector1">
            <a:avLst/>
          </a:prstGeom>
          <a:noFill/>
          <a:ln w="9525" cap="flat" cmpd="sng">
            <a:solidFill>
              <a:srgbClr val="660000"/>
            </a:solidFill>
            <a:prstDash val="solid"/>
            <a:round/>
            <a:headEnd type="none" w="med" len="med"/>
            <a:tailEnd type="triangle" w="med" len="med"/>
          </a:ln>
        </p:spPr>
      </p:cxnSp>
      <p:cxnSp>
        <p:nvCxnSpPr>
          <p:cNvPr id="879" name="Google Shape;879;p90"/>
          <p:cNvCxnSpPr/>
          <p:nvPr/>
        </p:nvCxnSpPr>
        <p:spPr>
          <a:xfrm rot="10800000" flipH="1">
            <a:off x="3377050" y="2398650"/>
            <a:ext cx="1974300" cy="2268600"/>
          </a:xfrm>
          <a:prstGeom prst="straightConnector1">
            <a:avLst/>
          </a:prstGeom>
          <a:noFill/>
          <a:ln w="9525" cap="flat" cmpd="sng">
            <a:solidFill>
              <a:srgbClr val="134F5C"/>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0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2"/>
                                        </p:tgtEl>
                                        <p:attrNameLst>
                                          <p:attrName>style.visibility</p:attrName>
                                        </p:attrNameLst>
                                      </p:cBhvr>
                                      <p:to>
                                        <p:strVal val="visible"/>
                                      </p:to>
                                    </p:set>
                                    <p:animEffect transition="in" filter="fade">
                                      <p:cBhvr>
                                        <p:cTn id="12" dur="1000"/>
                                        <p:tgtEl>
                                          <p:spTgt spid="862"/>
                                        </p:tgtEl>
                                      </p:cBhvr>
                                    </p:animEffect>
                                  </p:childTnLst>
                                </p:cTn>
                              </p:par>
                              <p:par>
                                <p:cTn id="13" presetID="10" presetClass="entr" presetSubtype="0" fill="hold" nodeType="withEffect">
                                  <p:stCondLst>
                                    <p:cond delay="0"/>
                                  </p:stCondLst>
                                  <p:childTnLst>
                                    <p:set>
                                      <p:cBhvr>
                                        <p:cTn id="14" dur="1" fill="hold">
                                          <p:stCondLst>
                                            <p:cond delay="0"/>
                                          </p:stCondLst>
                                        </p:cTn>
                                        <p:tgtEl>
                                          <p:spTgt spid="864"/>
                                        </p:tgtEl>
                                        <p:attrNameLst>
                                          <p:attrName>style.visibility</p:attrName>
                                        </p:attrNameLst>
                                      </p:cBhvr>
                                      <p:to>
                                        <p:strVal val="visible"/>
                                      </p:to>
                                    </p:set>
                                    <p:animEffect transition="in" filter="fade">
                                      <p:cBhvr>
                                        <p:cTn id="15" dur="1000"/>
                                        <p:tgtEl>
                                          <p:spTgt spid="8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9"/>
                                        </p:tgtEl>
                                        <p:attrNameLst>
                                          <p:attrName>style.visibility</p:attrName>
                                        </p:attrNameLst>
                                      </p:cBhvr>
                                      <p:to>
                                        <p:strVal val="visible"/>
                                      </p:to>
                                    </p:set>
                                    <p:animEffect transition="in" filter="fade">
                                      <p:cBhvr>
                                        <p:cTn id="20" dur="1000"/>
                                        <p:tgtEl>
                                          <p:spTgt spid="8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63"/>
                                        </p:tgtEl>
                                        <p:attrNameLst>
                                          <p:attrName>style.visibility</p:attrName>
                                        </p:attrNameLst>
                                      </p:cBhvr>
                                      <p:to>
                                        <p:strVal val="visible"/>
                                      </p:to>
                                    </p:set>
                                    <p:animEffect transition="in" filter="fade">
                                      <p:cBhvr>
                                        <p:cTn id="25" dur="1000"/>
                                        <p:tgtEl>
                                          <p:spTgt spid="863"/>
                                        </p:tgtEl>
                                      </p:cBhvr>
                                    </p:animEffect>
                                  </p:childTnLst>
                                </p:cTn>
                              </p:par>
                              <p:par>
                                <p:cTn id="26" presetID="10" presetClass="entr" presetSubtype="0" fill="hold" nodeType="withEffect">
                                  <p:stCondLst>
                                    <p:cond delay="0"/>
                                  </p:stCondLst>
                                  <p:childTnLst>
                                    <p:set>
                                      <p:cBhvr>
                                        <p:cTn id="27" dur="1" fill="hold">
                                          <p:stCondLst>
                                            <p:cond delay="0"/>
                                          </p:stCondLst>
                                        </p:cTn>
                                        <p:tgtEl>
                                          <p:spTgt spid="865"/>
                                        </p:tgtEl>
                                        <p:attrNameLst>
                                          <p:attrName>style.visibility</p:attrName>
                                        </p:attrNameLst>
                                      </p:cBhvr>
                                      <p:to>
                                        <p:strVal val="visible"/>
                                      </p:to>
                                    </p:set>
                                    <p:animEffect transition="in" filter="fade">
                                      <p:cBhvr>
                                        <p:cTn id="28" dur="1000"/>
                                        <p:tgtEl>
                                          <p:spTgt spid="86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70"/>
                                        </p:tgtEl>
                                        <p:attrNameLst>
                                          <p:attrName>style.visibility</p:attrName>
                                        </p:attrNameLst>
                                      </p:cBhvr>
                                      <p:to>
                                        <p:strVal val="visible"/>
                                      </p:to>
                                    </p:set>
                                    <p:animEffect transition="in" filter="fade">
                                      <p:cBhvr>
                                        <p:cTn id="33" dur="1000"/>
                                        <p:tgtEl>
                                          <p:spTgt spid="87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66"/>
                                        </p:tgtEl>
                                        <p:attrNameLst>
                                          <p:attrName>style.visibility</p:attrName>
                                        </p:attrNameLst>
                                      </p:cBhvr>
                                      <p:to>
                                        <p:strVal val="visible"/>
                                      </p:to>
                                    </p:set>
                                    <p:animEffect transition="in" filter="fade">
                                      <p:cBhvr>
                                        <p:cTn id="38" dur="1000"/>
                                        <p:tgtEl>
                                          <p:spTgt spid="866"/>
                                        </p:tgtEl>
                                      </p:cBhvr>
                                    </p:animEffect>
                                  </p:childTnLst>
                                </p:cTn>
                              </p:par>
                              <p:par>
                                <p:cTn id="39" presetID="10" presetClass="entr" presetSubtype="0" fill="hold" nodeType="withEffect">
                                  <p:stCondLst>
                                    <p:cond delay="0"/>
                                  </p:stCondLst>
                                  <p:childTnLst>
                                    <p:set>
                                      <p:cBhvr>
                                        <p:cTn id="40" dur="1" fill="hold">
                                          <p:stCondLst>
                                            <p:cond delay="0"/>
                                          </p:stCondLst>
                                        </p:cTn>
                                        <p:tgtEl>
                                          <p:spTgt spid="867"/>
                                        </p:tgtEl>
                                        <p:attrNameLst>
                                          <p:attrName>style.visibility</p:attrName>
                                        </p:attrNameLst>
                                      </p:cBhvr>
                                      <p:to>
                                        <p:strVal val="visible"/>
                                      </p:to>
                                    </p:set>
                                    <p:animEffect transition="in" filter="fade">
                                      <p:cBhvr>
                                        <p:cTn id="41" dur="1000"/>
                                        <p:tgtEl>
                                          <p:spTgt spid="867"/>
                                        </p:tgtEl>
                                      </p:cBhvr>
                                    </p:animEffect>
                                  </p:childTnLst>
                                </p:cTn>
                              </p:par>
                              <p:par>
                                <p:cTn id="42" presetID="10" presetClass="entr" presetSubtype="0" fill="hold" nodeType="withEffect">
                                  <p:stCondLst>
                                    <p:cond delay="0"/>
                                  </p:stCondLst>
                                  <p:childTnLst>
                                    <p:set>
                                      <p:cBhvr>
                                        <p:cTn id="43" dur="1" fill="hold">
                                          <p:stCondLst>
                                            <p:cond delay="0"/>
                                          </p:stCondLst>
                                        </p:cTn>
                                        <p:tgtEl>
                                          <p:spTgt spid="872"/>
                                        </p:tgtEl>
                                        <p:attrNameLst>
                                          <p:attrName>style.visibility</p:attrName>
                                        </p:attrNameLst>
                                      </p:cBhvr>
                                      <p:to>
                                        <p:strVal val="visible"/>
                                      </p:to>
                                    </p:set>
                                    <p:animEffect transition="in" filter="fade">
                                      <p:cBhvr>
                                        <p:cTn id="44" dur="1000"/>
                                        <p:tgtEl>
                                          <p:spTgt spid="872"/>
                                        </p:tgtEl>
                                      </p:cBhvr>
                                    </p:animEffect>
                                  </p:childTnLst>
                                </p:cTn>
                              </p:par>
                              <p:par>
                                <p:cTn id="45" presetID="10" presetClass="entr" presetSubtype="0" fill="hold" nodeType="withEffect">
                                  <p:stCondLst>
                                    <p:cond delay="0"/>
                                  </p:stCondLst>
                                  <p:childTnLst>
                                    <p:set>
                                      <p:cBhvr>
                                        <p:cTn id="46" dur="1" fill="hold">
                                          <p:stCondLst>
                                            <p:cond delay="0"/>
                                          </p:stCondLst>
                                        </p:cTn>
                                        <p:tgtEl>
                                          <p:spTgt spid="873"/>
                                        </p:tgtEl>
                                        <p:attrNameLst>
                                          <p:attrName>style.visibility</p:attrName>
                                        </p:attrNameLst>
                                      </p:cBhvr>
                                      <p:to>
                                        <p:strVal val="visible"/>
                                      </p:to>
                                    </p:set>
                                    <p:animEffect transition="in" filter="fade">
                                      <p:cBhvr>
                                        <p:cTn id="47" dur="1000"/>
                                        <p:tgtEl>
                                          <p:spTgt spid="873"/>
                                        </p:tgtEl>
                                      </p:cBhvr>
                                    </p:animEffect>
                                  </p:childTnLst>
                                </p:cTn>
                              </p:par>
                              <p:par>
                                <p:cTn id="48" presetID="10" presetClass="entr" presetSubtype="0" fill="hold" nodeType="withEffect">
                                  <p:stCondLst>
                                    <p:cond delay="0"/>
                                  </p:stCondLst>
                                  <p:childTnLst>
                                    <p:set>
                                      <p:cBhvr>
                                        <p:cTn id="49" dur="1" fill="hold">
                                          <p:stCondLst>
                                            <p:cond delay="0"/>
                                          </p:stCondLst>
                                        </p:cTn>
                                        <p:tgtEl>
                                          <p:spTgt spid="874"/>
                                        </p:tgtEl>
                                        <p:attrNameLst>
                                          <p:attrName>style.visibility</p:attrName>
                                        </p:attrNameLst>
                                      </p:cBhvr>
                                      <p:to>
                                        <p:strVal val="visible"/>
                                      </p:to>
                                    </p:set>
                                    <p:animEffect transition="in" filter="fade">
                                      <p:cBhvr>
                                        <p:cTn id="50" dur="1000"/>
                                        <p:tgtEl>
                                          <p:spTgt spid="874"/>
                                        </p:tgtEl>
                                      </p:cBhvr>
                                    </p:animEffect>
                                  </p:childTnLst>
                                </p:cTn>
                              </p:par>
                              <p:par>
                                <p:cTn id="51" presetID="10" presetClass="entr" presetSubtype="0" fill="hold" nodeType="withEffect">
                                  <p:stCondLst>
                                    <p:cond delay="0"/>
                                  </p:stCondLst>
                                  <p:childTnLst>
                                    <p:set>
                                      <p:cBhvr>
                                        <p:cTn id="52" dur="1" fill="hold">
                                          <p:stCondLst>
                                            <p:cond delay="0"/>
                                          </p:stCondLst>
                                        </p:cTn>
                                        <p:tgtEl>
                                          <p:spTgt spid="875"/>
                                        </p:tgtEl>
                                        <p:attrNameLst>
                                          <p:attrName>style.visibility</p:attrName>
                                        </p:attrNameLst>
                                      </p:cBhvr>
                                      <p:to>
                                        <p:strVal val="visible"/>
                                      </p:to>
                                    </p:set>
                                    <p:animEffect transition="in" filter="fade">
                                      <p:cBhvr>
                                        <p:cTn id="53" dur="1000"/>
                                        <p:tgtEl>
                                          <p:spTgt spid="875"/>
                                        </p:tgtEl>
                                      </p:cBhvr>
                                    </p:animEffect>
                                  </p:childTnLst>
                                </p:cTn>
                              </p:par>
                              <p:par>
                                <p:cTn id="54" presetID="10" presetClass="entr" presetSubtype="0" fill="hold" nodeType="withEffect">
                                  <p:stCondLst>
                                    <p:cond delay="0"/>
                                  </p:stCondLst>
                                  <p:childTnLst>
                                    <p:set>
                                      <p:cBhvr>
                                        <p:cTn id="55" dur="1" fill="hold">
                                          <p:stCondLst>
                                            <p:cond delay="0"/>
                                          </p:stCondLst>
                                        </p:cTn>
                                        <p:tgtEl>
                                          <p:spTgt spid="876"/>
                                        </p:tgtEl>
                                        <p:attrNameLst>
                                          <p:attrName>style.visibility</p:attrName>
                                        </p:attrNameLst>
                                      </p:cBhvr>
                                      <p:to>
                                        <p:strVal val="visible"/>
                                      </p:to>
                                    </p:set>
                                    <p:animEffect transition="in" filter="fade">
                                      <p:cBhvr>
                                        <p:cTn id="56" dur="1000"/>
                                        <p:tgtEl>
                                          <p:spTgt spid="876"/>
                                        </p:tgtEl>
                                      </p:cBhvr>
                                    </p:animEffect>
                                  </p:childTnLst>
                                </p:cTn>
                              </p:par>
                              <p:par>
                                <p:cTn id="57" presetID="10" presetClass="entr" presetSubtype="0" fill="hold" nodeType="withEffect">
                                  <p:stCondLst>
                                    <p:cond delay="0"/>
                                  </p:stCondLst>
                                  <p:childTnLst>
                                    <p:set>
                                      <p:cBhvr>
                                        <p:cTn id="58" dur="1" fill="hold">
                                          <p:stCondLst>
                                            <p:cond delay="0"/>
                                          </p:stCondLst>
                                        </p:cTn>
                                        <p:tgtEl>
                                          <p:spTgt spid="877"/>
                                        </p:tgtEl>
                                        <p:attrNameLst>
                                          <p:attrName>style.visibility</p:attrName>
                                        </p:attrNameLst>
                                      </p:cBhvr>
                                      <p:to>
                                        <p:strVal val="visible"/>
                                      </p:to>
                                    </p:set>
                                    <p:animEffect transition="in" filter="fade">
                                      <p:cBhvr>
                                        <p:cTn id="59" dur="1000"/>
                                        <p:tgtEl>
                                          <p:spTgt spid="877"/>
                                        </p:tgtEl>
                                      </p:cBhvr>
                                    </p:animEffect>
                                  </p:childTnLst>
                                </p:cTn>
                              </p:par>
                              <p:par>
                                <p:cTn id="60" presetID="10" presetClass="entr" presetSubtype="0" fill="hold" nodeType="withEffect">
                                  <p:stCondLst>
                                    <p:cond delay="0"/>
                                  </p:stCondLst>
                                  <p:childTnLst>
                                    <p:set>
                                      <p:cBhvr>
                                        <p:cTn id="61" dur="1" fill="hold">
                                          <p:stCondLst>
                                            <p:cond delay="0"/>
                                          </p:stCondLst>
                                        </p:cTn>
                                        <p:tgtEl>
                                          <p:spTgt spid="879"/>
                                        </p:tgtEl>
                                        <p:attrNameLst>
                                          <p:attrName>style.visibility</p:attrName>
                                        </p:attrNameLst>
                                      </p:cBhvr>
                                      <p:to>
                                        <p:strVal val="visible"/>
                                      </p:to>
                                    </p:set>
                                    <p:animEffect transition="in" filter="fade">
                                      <p:cBhvr>
                                        <p:cTn id="62" dur="1000"/>
                                        <p:tgtEl>
                                          <p:spTgt spid="879"/>
                                        </p:tgtEl>
                                      </p:cBhvr>
                                    </p:animEffect>
                                  </p:childTnLst>
                                </p:cTn>
                              </p:par>
                              <p:par>
                                <p:cTn id="63" presetID="10" presetClass="entr" presetSubtype="0" fill="hold" nodeType="withEffect">
                                  <p:stCondLst>
                                    <p:cond delay="0"/>
                                  </p:stCondLst>
                                  <p:childTnLst>
                                    <p:set>
                                      <p:cBhvr>
                                        <p:cTn id="64" dur="1" fill="hold">
                                          <p:stCondLst>
                                            <p:cond delay="0"/>
                                          </p:stCondLst>
                                        </p:cTn>
                                        <p:tgtEl>
                                          <p:spTgt spid="878"/>
                                        </p:tgtEl>
                                        <p:attrNameLst>
                                          <p:attrName>style.visibility</p:attrName>
                                        </p:attrNameLst>
                                      </p:cBhvr>
                                      <p:to>
                                        <p:strVal val="visible"/>
                                      </p:to>
                                    </p:set>
                                    <p:animEffect transition="in" filter="fade">
                                      <p:cBhvr>
                                        <p:cTn id="65" dur="1000"/>
                                        <p:tgtEl>
                                          <p:spTgt spid="8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71"/>
                                        </p:tgtEl>
                                        <p:attrNameLst>
                                          <p:attrName>style.visibility</p:attrName>
                                        </p:attrNameLst>
                                      </p:cBhvr>
                                      <p:to>
                                        <p:strVal val="visible"/>
                                      </p:to>
                                    </p:set>
                                    <p:animEffect transition="in" filter="fade">
                                      <p:cBhvr>
                                        <p:cTn id="70" dur="1000"/>
                                        <p:tgtEl>
                                          <p:spTgt spid="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1"/>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Broadcast Variables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body" idx="1"/>
          </p:nvPr>
        </p:nvSpPr>
        <p:spPr>
          <a:xfrm>
            <a:off x="311700" y="1266325"/>
            <a:ext cx="2164800" cy="3302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300"/>
              <a:t>2020-01-10,123212,14</a:t>
            </a:r>
            <a:endParaRPr sz="1300"/>
          </a:p>
          <a:p>
            <a:pPr marL="0" lvl="0" indent="0" algn="l" rtl="0">
              <a:lnSpc>
                <a:spcPct val="100000"/>
              </a:lnSpc>
              <a:spcBef>
                <a:spcPts val="1600"/>
              </a:spcBef>
              <a:spcAft>
                <a:spcPts val="0"/>
              </a:spcAft>
              <a:buNone/>
            </a:pPr>
            <a:r>
              <a:rPr lang="en-GB" sz="1300"/>
              <a:t>2019-02-11,223221,15</a:t>
            </a:r>
            <a:endParaRPr sz="1300"/>
          </a:p>
          <a:p>
            <a:pPr marL="0" lvl="0" indent="0" algn="l" rtl="0">
              <a:lnSpc>
                <a:spcPct val="100000"/>
              </a:lnSpc>
              <a:spcBef>
                <a:spcPts val="1600"/>
              </a:spcBef>
              <a:spcAft>
                <a:spcPts val="0"/>
              </a:spcAft>
              <a:buNone/>
            </a:pPr>
            <a:r>
              <a:rPr lang="en-GB" sz="1300"/>
              <a:t>2020-03-12,423224,16</a:t>
            </a:r>
            <a:endParaRPr sz="1300"/>
          </a:p>
          <a:p>
            <a:pPr marL="0" lvl="0" indent="0" algn="l" rtl="0">
              <a:lnSpc>
                <a:spcPct val="100000"/>
              </a:lnSpc>
              <a:spcBef>
                <a:spcPts val="1600"/>
              </a:spcBef>
              <a:spcAft>
                <a:spcPts val="0"/>
              </a:spcAft>
              <a:buNone/>
            </a:pPr>
            <a:r>
              <a:rPr lang="en-GB" sz="1300"/>
              <a:t>2018-02-14,623221,11</a:t>
            </a:r>
            <a:endParaRPr sz="1300"/>
          </a:p>
          <a:p>
            <a:pPr marL="0" lvl="0" indent="0" algn="l" rtl="0">
              <a:lnSpc>
                <a:spcPct val="100000"/>
              </a:lnSpc>
              <a:spcBef>
                <a:spcPts val="1600"/>
              </a:spcBef>
              <a:spcAft>
                <a:spcPts val="0"/>
              </a:spcAft>
              <a:buNone/>
            </a:pPr>
            <a:r>
              <a:rPr lang="en-GB" sz="1300"/>
              <a:t>2020-01-11,332262,12</a:t>
            </a:r>
            <a:endParaRPr sz="1300"/>
          </a:p>
          <a:p>
            <a:pPr marL="0" lvl="0" indent="0" algn="l" rtl="0">
              <a:lnSpc>
                <a:spcPct val="100000"/>
              </a:lnSpc>
              <a:spcBef>
                <a:spcPts val="1600"/>
              </a:spcBef>
              <a:spcAft>
                <a:spcPts val="0"/>
              </a:spcAft>
              <a:buNone/>
            </a:pPr>
            <a:r>
              <a:rPr lang="en-GB" sz="1300"/>
              <a:t>2019-01-12,223221,13</a:t>
            </a:r>
            <a:endParaRPr sz="1300"/>
          </a:p>
          <a:p>
            <a:pPr marL="0" lvl="0" indent="0" algn="l" rtl="0">
              <a:lnSpc>
                <a:spcPct val="100000"/>
              </a:lnSpc>
              <a:spcBef>
                <a:spcPts val="1600"/>
              </a:spcBef>
              <a:spcAft>
                <a:spcPts val="0"/>
              </a:spcAft>
              <a:buNone/>
            </a:pPr>
            <a:r>
              <a:rPr lang="en-GB" sz="1300"/>
              <a:t>2020-02-10,123289,18</a:t>
            </a:r>
            <a:endParaRPr sz="1300"/>
          </a:p>
          <a:p>
            <a:pPr marL="0" lvl="0" indent="0" algn="l" rtl="0">
              <a:lnSpc>
                <a:spcPct val="100000"/>
              </a:lnSpc>
              <a:spcBef>
                <a:spcPts val="1600"/>
              </a:spcBef>
              <a:spcAft>
                <a:spcPts val="1600"/>
              </a:spcAft>
              <a:buNone/>
            </a:pPr>
            <a:r>
              <a:rPr lang="en-GB" sz="1300"/>
              <a:t>2019-02-10,423202,10</a:t>
            </a:r>
            <a:endParaRPr sz="1300"/>
          </a:p>
        </p:txBody>
      </p:sp>
      <p:sp>
        <p:nvSpPr>
          <p:cNvPr id="123" name="Google Shape;123;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Getting maximum temperature</a:t>
            </a:r>
            <a:endParaRPr/>
          </a:p>
        </p:txBody>
      </p:sp>
      <p:sp>
        <p:nvSpPr>
          <p:cNvPr id="124" name="Google Shape;124;p21"/>
          <p:cNvSpPr txBox="1"/>
          <p:nvPr/>
        </p:nvSpPr>
        <p:spPr>
          <a:xfrm>
            <a:off x="2701625" y="1264225"/>
            <a:ext cx="6182700" cy="3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Source Code Pro"/>
                <a:ea typeface="Source Code Pro"/>
                <a:cs typeface="Source Code Pro"/>
                <a:sym typeface="Source Code Pro"/>
              </a:rPr>
              <a:t>year_max_temp_dict = {}</a:t>
            </a:r>
            <a:endParaRPr sz="1100">
              <a:latin typeface="Source Code Pro"/>
              <a:ea typeface="Source Code Pro"/>
              <a:cs typeface="Source Code Pro"/>
              <a:sym typeface="Source Code Pro"/>
            </a:endParaRPr>
          </a:p>
          <a:p>
            <a:pPr marL="0" lvl="0" indent="0" algn="l" rtl="0">
              <a:spcBef>
                <a:spcPts val="0"/>
              </a:spcBef>
              <a:spcAft>
                <a:spcPts val="0"/>
              </a:spcAft>
              <a:buNone/>
            </a:pP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for line in open('/tmp/weather.csv', 'r').readlines():</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full_date, zip, temperature = line.split(",")</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temperature = int(temperature)</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year, month, day = [int(field) for field in full_date.split("-")]</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if year not in year_max_temp_dict:</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curr_max_temp = temperature</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else:</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existing_temp = year_max_temp_dict[year]</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curr_max_temp = max(temperature, existing_temp)</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year_max_temp_dict[year] = curr_max_temp</a:t>
            </a:r>
            <a:endParaRPr sz="1100">
              <a:latin typeface="Source Code Pro"/>
              <a:ea typeface="Source Code Pro"/>
              <a:cs typeface="Source Code Pro"/>
              <a:sym typeface="Source Code Pro"/>
            </a:endParaRPr>
          </a:p>
          <a:p>
            <a:pPr marL="0" lvl="0" indent="0" algn="l" rtl="0">
              <a:spcBef>
                <a:spcPts val="0"/>
              </a:spcBef>
              <a:spcAft>
                <a:spcPts val="0"/>
              </a:spcAft>
              <a:buNone/>
            </a:pP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for year in year_max_temp_dict:</a:t>
            </a:r>
            <a:endParaRPr sz="1100">
              <a:latin typeface="Source Code Pro"/>
              <a:ea typeface="Source Code Pro"/>
              <a:cs typeface="Source Code Pro"/>
              <a:sym typeface="Source Code Pro"/>
            </a:endParaRPr>
          </a:p>
          <a:p>
            <a:pPr marL="0" lvl="0" indent="0" algn="l" rtl="0">
              <a:spcBef>
                <a:spcPts val="0"/>
              </a:spcBef>
              <a:spcAft>
                <a:spcPts val="0"/>
              </a:spcAft>
              <a:buNone/>
            </a:pPr>
            <a:r>
              <a:rPr lang="en-GB" sz="1100">
                <a:latin typeface="Source Code Pro"/>
                <a:ea typeface="Source Code Pro"/>
                <a:cs typeface="Source Code Pro"/>
                <a:sym typeface="Source Code Pro"/>
              </a:rPr>
              <a:t>  print("Maximum temperature for the year {} is {}".format(year, year_max_temp_dict[year]))</a:t>
            </a:r>
            <a:endParaRPr sz="1100">
              <a:latin typeface="Source Code Pro"/>
              <a:ea typeface="Source Code Pro"/>
              <a:cs typeface="Source Code Pro"/>
              <a:sym typeface="Source Code Pro"/>
            </a:endParaRPr>
          </a:p>
          <a:p>
            <a:pPr marL="0" lvl="0" indent="0" algn="l" rtl="0">
              <a:spcBef>
                <a:spcPts val="0"/>
              </a:spcBef>
              <a:spcAft>
                <a:spcPts val="0"/>
              </a:spcAft>
              <a:buNone/>
            </a:pPr>
            <a:endParaRPr sz="1100">
              <a:latin typeface="Source Code Pro"/>
              <a:ea typeface="Source Code Pro"/>
              <a:cs typeface="Source Code Pro"/>
              <a:sym typeface="Source Code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xEl>
                                              <p:pRg st="0" end="0"/>
                                            </p:txEl>
                                          </p:spTgt>
                                        </p:tgtEl>
                                        <p:attrNameLst>
                                          <p:attrName>style.visibility</p:attrName>
                                        </p:attrNameLst>
                                      </p:cBhvr>
                                      <p:to>
                                        <p:strVal val="visible"/>
                                      </p:to>
                                    </p:set>
                                    <p:animEffect transition="in" filter="fade">
                                      <p:cBhvr>
                                        <p:cTn id="12" dur="1000"/>
                                        <p:tgtEl>
                                          <p:spTgt spid="1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
                                            <p:txEl>
                                              <p:pRg st="1" end="1"/>
                                            </p:txEl>
                                          </p:spTgt>
                                        </p:tgtEl>
                                        <p:attrNameLst>
                                          <p:attrName>style.visibility</p:attrName>
                                        </p:attrNameLst>
                                      </p:cBhvr>
                                      <p:to>
                                        <p:strVal val="visible"/>
                                      </p:to>
                                    </p:set>
                                    <p:animEffect transition="in" filter="fade">
                                      <p:cBhvr>
                                        <p:cTn id="17" dur="1000"/>
                                        <p:tgtEl>
                                          <p:spTgt spid="12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4">
                                            <p:txEl>
                                              <p:pRg st="2" end="2"/>
                                            </p:txEl>
                                          </p:spTgt>
                                        </p:tgtEl>
                                        <p:attrNameLst>
                                          <p:attrName>style.visibility</p:attrName>
                                        </p:attrNameLst>
                                      </p:cBhvr>
                                      <p:to>
                                        <p:strVal val="visible"/>
                                      </p:to>
                                    </p:set>
                                    <p:animEffect transition="in" filter="fade">
                                      <p:cBhvr>
                                        <p:cTn id="22" dur="1000"/>
                                        <p:tgtEl>
                                          <p:spTgt spid="12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xEl>
                                              <p:pRg st="3" end="3"/>
                                            </p:txEl>
                                          </p:spTgt>
                                        </p:tgtEl>
                                        <p:attrNameLst>
                                          <p:attrName>style.visibility</p:attrName>
                                        </p:attrNameLst>
                                      </p:cBhvr>
                                      <p:to>
                                        <p:strVal val="visible"/>
                                      </p:to>
                                    </p:set>
                                    <p:animEffect transition="in" filter="fade">
                                      <p:cBhvr>
                                        <p:cTn id="27" dur="1000"/>
                                        <p:tgtEl>
                                          <p:spTgt spid="12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4">
                                            <p:txEl>
                                              <p:pRg st="4" end="4"/>
                                            </p:txEl>
                                          </p:spTgt>
                                        </p:tgtEl>
                                        <p:attrNameLst>
                                          <p:attrName>style.visibility</p:attrName>
                                        </p:attrNameLst>
                                      </p:cBhvr>
                                      <p:to>
                                        <p:strVal val="visible"/>
                                      </p:to>
                                    </p:set>
                                    <p:animEffect transition="in" filter="fade">
                                      <p:cBhvr>
                                        <p:cTn id="32" dur="1000"/>
                                        <p:tgtEl>
                                          <p:spTgt spid="12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
                                            <p:txEl>
                                              <p:pRg st="5" end="5"/>
                                            </p:txEl>
                                          </p:spTgt>
                                        </p:tgtEl>
                                        <p:attrNameLst>
                                          <p:attrName>style.visibility</p:attrName>
                                        </p:attrNameLst>
                                      </p:cBhvr>
                                      <p:to>
                                        <p:strVal val="visible"/>
                                      </p:to>
                                    </p:set>
                                    <p:animEffect transition="in" filter="fade">
                                      <p:cBhvr>
                                        <p:cTn id="37" dur="1000"/>
                                        <p:tgtEl>
                                          <p:spTgt spid="12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4">
                                            <p:txEl>
                                              <p:pRg st="6" end="6"/>
                                            </p:txEl>
                                          </p:spTgt>
                                        </p:tgtEl>
                                        <p:attrNameLst>
                                          <p:attrName>style.visibility</p:attrName>
                                        </p:attrNameLst>
                                      </p:cBhvr>
                                      <p:to>
                                        <p:strVal val="visible"/>
                                      </p:to>
                                    </p:set>
                                    <p:animEffect transition="in" filter="fade">
                                      <p:cBhvr>
                                        <p:cTn id="42" dur="1000"/>
                                        <p:tgtEl>
                                          <p:spTgt spid="12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4">
                                            <p:txEl>
                                              <p:pRg st="7" end="7"/>
                                            </p:txEl>
                                          </p:spTgt>
                                        </p:tgtEl>
                                        <p:attrNameLst>
                                          <p:attrName>style.visibility</p:attrName>
                                        </p:attrNameLst>
                                      </p:cBhvr>
                                      <p:to>
                                        <p:strVal val="visible"/>
                                      </p:to>
                                    </p:set>
                                    <p:animEffect transition="in" filter="fade">
                                      <p:cBhvr>
                                        <p:cTn id="47" dur="1000"/>
                                        <p:tgtEl>
                                          <p:spTgt spid="12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4">
                                            <p:txEl>
                                              <p:pRg st="8" end="8"/>
                                            </p:txEl>
                                          </p:spTgt>
                                        </p:tgtEl>
                                        <p:attrNameLst>
                                          <p:attrName>style.visibility</p:attrName>
                                        </p:attrNameLst>
                                      </p:cBhvr>
                                      <p:to>
                                        <p:strVal val="visible"/>
                                      </p:to>
                                    </p:set>
                                    <p:animEffect transition="in" filter="fade">
                                      <p:cBhvr>
                                        <p:cTn id="52" dur="1000"/>
                                        <p:tgtEl>
                                          <p:spTgt spid="12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4">
                                            <p:txEl>
                                              <p:pRg st="9" end="9"/>
                                            </p:txEl>
                                          </p:spTgt>
                                        </p:tgtEl>
                                        <p:attrNameLst>
                                          <p:attrName>style.visibility</p:attrName>
                                        </p:attrNameLst>
                                      </p:cBhvr>
                                      <p:to>
                                        <p:strVal val="visible"/>
                                      </p:to>
                                    </p:set>
                                    <p:animEffect transition="in" filter="fade">
                                      <p:cBhvr>
                                        <p:cTn id="57" dur="1000"/>
                                        <p:tgtEl>
                                          <p:spTgt spid="12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4">
                                            <p:txEl>
                                              <p:pRg st="10" end="10"/>
                                            </p:txEl>
                                          </p:spTgt>
                                        </p:tgtEl>
                                        <p:attrNameLst>
                                          <p:attrName>style.visibility</p:attrName>
                                        </p:attrNameLst>
                                      </p:cBhvr>
                                      <p:to>
                                        <p:strVal val="visible"/>
                                      </p:to>
                                    </p:set>
                                    <p:animEffect transition="in" filter="fade">
                                      <p:cBhvr>
                                        <p:cTn id="62" dur="1000"/>
                                        <p:tgtEl>
                                          <p:spTgt spid="12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4">
                                            <p:txEl>
                                              <p:pRg st="11" end="11"/>
                                            </p:txEl>
                                          </p:spTgt>
                                        </p:tgtEl>
                                        <p:attrNameLst>
                                          <p:attrName>style.visibility</p:attrName>
                                        </p:attrNameLst>
                                      </p:cBhvr>
                                      <p:to>
                                        <p:strVal val="visible"/>
                                      </p:to>
                                    </p:set>
                                    <p:animEffect transition="in" filter="fade">
                                      <p:cBhvr>
                                        <p:cTn id="67" dur="1000"/>
                                        <p:tgtEl>
                                          <p:spTgt spid="12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4">
                                            <p:txEl>
                                              <p:pRg st="12" end="12"/>
                                            </p:txEl>
                                          </p:spTgt>
                                        </p:tgtEl>
                                        <p:attrNameLst>
                                          <p:attrName>style.visibility</p:attrName>
                                        </p:attrNameLst>
                                      </p:cBhvr>
                                      <p:to>
                                        <p:strVal val="visible"/>
                                      </p:to>
                                    </p:set>
                                    <p:animEffect transition="in" filter="fade">
                                      <p:cBhvr>
                                        <p:cTn id="72" dur="1000"/>
                                        <p:tgtEl>
                                          <p:spTgt spid="124">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4">
                                            <p:txEl>
                                              <p:pRg st="13" end="13"/>
                                            </p:txEl>
                                          </p:spTgt>
                                        </p:tgtEl>
                                        <p:attrNameLst>
                                          <p:attrName>style.visibility</p:attrName>
                                        </p:attrNameLst>
                                      </p:cBhvr>
                                      <p:to>
                                        <p:strVal val="visible"/>
                                      </p:to>
                                    </p:set>
                                    <p:animEffect transition="in" filter="fade">
                                      <p:cBhvr>
                                        <p:cTn id="77" dur="1000"/>
                                        <p:tgtEl>
                                          <p:spTgt spid="124">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4">
                                            <p:txEl>
                                              <p:pRg st="14" end="14"/>
                                            </p:txEl>
                                          </p:spTgt>
                                        </p:tgtEl>
                                        <p:attrNameLst>
                                          <p:attrName>style.visibility</p:attrName>
                                        </p:attrNameLst>
                                      </p:cBhvr>
                                      <p:to>
                                        <p:strVal val="visible"/>
                                      </p:to>
                                    </p:set>
                                    <p:animEffect transition="in" filter="fade">
                                      <p:cBhvr>
                                        <p:cTn id="82" dur="1000"/>
                                        <p:tgtEl>
                                          <p:spTgt spid="124">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4">
                                            <p:txEl>
                                              <p:pRg st="15" end="15"/>
                                            </p:txEl>
                                          </p:spTgt>
                                        </p:tgtEl>
                                        <p:attrNameLst>
                                          <p:attrName>style.visibility</p:attrName>
                                        </p:attrNameLst>
                                      </p:cBhvr>
                                      <p:to>
                                        <p:strVal val="visible"/>
                                      </p:to>
                                    </p:set>
                                    <p:animEffect transition="in" filter="fade">
                                      <p:cBhvr>
                                        <p:cTn id="87" dur="1000"/>
                                        <p:tgtEl>
                                          <p:spTgt spid="12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9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Learnt so far</a:t>
            </a:r>
            <a:endParaRPr/>
          </a:p>
        </p:txBody>
      </p:sp>
      <p:pic>
        <p:nvPicPr>
          <p:cNvPr id="890" name="Google Shape;890;p92"/>
          <p:cNvPicPr preferRelativeResize="0"/>
          <p:nvPr/>
        </p:nvPicPr>
        <p:blipFill>
          <a:blip r:embed="rId3">
            <a:alphaModFix/>
          </a:blip>
          <a:stretch>
            <a:fillRect/>
          </a:stretch>
        </p:blipFill>
        <p:spPr>
          <a:xfrm>
            <a:off x="311700" y="1237150"/>
            <a:ext cx="3861877" cy="3744851"/>
          </a:xfrm>
          <a:prstGeom prst="rect">
            <a:avLst/>
          </a:prstGeom>
          <a:noFill/>
          <a:ln>
            <a:noFill/>
          </a:ln>
        </p:spPr>
      </p:pic>
      <p:pic>
        <p:nvPicPr>
          <p:cNvPr id="891" name="Google Shape;891;p92"/>
          <p:cNvPicPr preferRelativeResize="0"/>
          <p:nvPr/>
        </p:nvPicPr>
        <p:blipFill>
          <a:blip r:embed="rId4">
            <a:alphaModFix/>
          </a:blip>
          <a:stretch>
            <a:fillRect/>
          </a:stretch>
        </p:blipFill>
        <p:spPr>
          <a:xfrm>
            <a:off x="4956427" y="1237150"/>
            <a:ext cx="3875865" cy="374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0"/>
                                        </p:tgtEl>
                                        <p:attrNameLst>
                                          <p:attrName>style.visibility</p:attrName>
                                        </p:attrNameLst>
                                      </p:cBhvr>
                                      <p:to>
                                        <p:strVal val="visible"/>
                                      </p:to>
                                    </p:set>
                                    <p:animEffect transition="in" filter="fade">
                                      <p:cBhvr>
                                        <p:cTn id="7" dur="1000"/>
                                        <p:tgtEl>
                                          <p:spTgt spid="8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1"/>
                                        </p:tgtEl>
                                        <p:attrNameLst>
                                          <p:attrName>style.visibility</p:attrName>
                                        </p:attrNameLst>
                                      </p:cBhvr>
                                      <p:to>
                                        <p:strVal val="visible"/>
                                      </p:to>
                                    </p:set>
                                    <p:animEffect transition="in" filter="fade">
                                      <p:cBhvr>
                                        <p:cTn id="12"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93"/>
          <p:cNvSpPr txBox="1"/>
          <p:nvPr/>
        </p:nvSpPr>
        <p:spPr>
          <a:xfrm>
            <a:off x="5351325" y="1266325"/>
            <a:ext cx="3645600" cy="9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Open Sans"/>
                <a:ea typeface="Open Sans"/>
                <a:cs typeface="Open Sans"/>
                <a:sym typeface="Open Sans"/>
              </a:rPr>
              <a:t>Objective: We need to enrich the orders table with continent information.</a:t>
            </a:r>
            <a:endParaRPr sz="1200">
              <a:latin typeface="Open Sans"/>
              <a:ea typeface="Open Sans"/>
              <a:cs typeface="Open Sans"/>
              <a:sym typeface="Open Sans"/>
            </a:endParaRPr>
          </a:p>
          <a:p>
            <a:pPr marL="0" lvl="0" indent="0" algn="l" rtl="0">
              <a:spcBef>
                <a:spcPts val="0"/>
              </a:spcBef>
              <a:spcAft>
                <a:spcPts val="0"/>
              </a:spcAft>
              <a:buNone/>
            </a:pPr>
            <a:r>
              <a:rPr lang="en-GB" sz="1200">
                <a:latin typeface="Open Sans"/>
                <a:ea typeface="Open Sans"/>
                <a:cs typeface="Open Sans"/>
                <a:sym typeface="Open Sans"/>
              </a:rPr>
              <a:t>For this </a:t>
            </a:r>
            <a:r>
              <a:rPr lang="en-GB" sz="1200" b="1">
                <a:latin typeface="Open Sans"/>
                <a:ea typeface="Open Sans"/>
                <a:cs typeface="Open Sans"/>
                <a:sym typeface="Open Sans"/>
              </a:rPr>
              <a:t>orders</a:t>
            </a:r>
            <a:r>
              <a:rPr lang="en-GB" sz="1200">
                <a:latin typeface="Open Sans"/>
                <a:ea typeface="Open Sans"/>
                <a:cs typeface="Open Sans"/>
                <a:sym typeface="Open Sans"/>
              </a:rPr>
              <a:t> file has to joined with </a:t>
            </a:r>
            <a:r>
              <a:rPr lang="en-GB" sz="1200" b="1">
                <a:latin typeface="Open Sans"/>
                <a:ea typeface="Open Sans"/>
                <a:cs typeface="Open Sans"/>
                <a:sym typeface="Open Sans"/>
              </a:rPr>
              <a:t>city_mapping</a:t>
            </a:r>
            <a:endParaRPr sz="1200" b="1">
              <a:latin typeface="Open Sans"/>
              <a:ea typeface="Open Sans"/>
              <a:cs typeface="Open Sans"/>
              <a:sym typeface="Open Sans"/>
            </a:endParaRPr>
          </a:p>
        </p:txBody>
      </p:sp>
      <p:sp>
        <p:nvSpPr>
          <p:cNvPr id="897" name="Google Shape;897;p93"/>
          <p:cNvSpPr txBox="1">
            <a:spLocks noGrp="1"/>
          </p:cNvSpPr>
          <p:nvPr>
            <p:ph type="title"/>
          </p:nvPr>
        </p:nvSpPr>
        <p:spPr>
          <a:xfrm>
            <a:off x="311700" y="1852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Case of avoiding shuffle during join</a:t>
            </a:r>
            <a:endParaRPr/>
          </a:p>
        </p:txBody>
      </p:sp>
      <p:sp>
        <p:nvSpPr>
          <p:cNvPr id="898" name="Google Shape;898;p93"/>
          <p:cNvSpPr txBox="1">
            <a:spLocks noGrp="1"/>
          </p:cNvSpPr>
          <p:nvPr>
            <p:ph type="body" idx="1"/>
          </p:nvPr>
        </p:nvSpPr>
        <p:spPr>
          <a:xfrm>
            <a:off x="311700" y="1266325"/>
            <a:ext cx="4979100" cy="37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rgbClr val="0000FF"/>
                </a:solidFill>
              </a:rPr>
              <a:t>orders</a:t>
            </a:r>
            <a:endParaRPr sz="1000" b="1">
              <a:solidFill>
                <a:srgbClr val="0000FF"/>
              </a:solidFill>
            </a:endParaRPr>
          </a:p>
          <a:p>
            <a:pPr marL="0" lvl="0" indent="0" algn="l" rtl="0">
              <a:spcBef>
                <a:spcPts val="0"/>
              </a:spcBef>
              <a:spcAft>
                <a:spcPts val="0"/>
              </a:spcAft>
              <a:buNone/>
            </a:pPr>
            <a:r>
              <a:rPr lang="en-GB" sz="1000"/>
              <a:t>user_id: 10 bytes</a:t>
            </a:r>
            <a:endParaRPr sz="1000"/>
          </a:p>
          <a:p>
            <a:pPr marL="0" lvl="0" indent="0" algn="l" rtl="0">
              <a:spcBef>
                <a:spcPts val="0"/>
              </a:spcBef>
              <a:spcAft>
                <a:spcPts val="0"/>
              </a:spcAft>
              <a:buNone/>
            </a:pPr>
            <a:r>
              <a:rPr lang="en-GB" sz="1000"/>
              <a:t>item_id: 10 bytes</a:t>
            </a:r>
            <a:endParaRPr sz="1000"/>
          </a:p>
          <a:p>
            <a:pPr marL="0" lvl="0" indent="0" algn="l" rtl="0">
              <a:spcBef>
                <a:spcPts val="0"/>
              </a:spcBef>
              <a:spcAft>
                <a:spcPts val="0"/>
              </a:spcAft>
              <a:buNone/>
            </a:pPr>
            <a:r>
              <a:rPr lang="en-GB" sz="1000"/>
              <a:t>city: 10 bytes</a:t>
            </a:r>
            <a:endParaRPr sz="1000"/>
          </a:p>
          <a:p>
            <a:pPr marL="0" lvl="0" indent="0" algn="l" rtl="0">
              <a:spcBef>
                <a:spcPts val="0"/>
              </a:spcBef>
              <a:spcAft>
                <a:spcPts val="0"/>
              </a:spcAft>
              <a:buNone/>
            </a:pPr>
            <a:r>
              <a:rPr lang="en-GB" sz="1000"/>
              <a:t>price: 4 bytes</a:t>
            </a:r>
            <a:endParaRPr sz="1000"/>
          </a:p>
          <a:p>
            <a:pPr marL="0" lvl="0" indent="0" algn="l" rtl="0">
              <a:spcBef>
                <a:spcPts val="0"/>
              </a:spcBef>
              <a:spcAft>
                <a:spcPts val="0"/>
              </a:spcAft>
              <a:buNone/>
            </a:pPr>
            <a:r>
              <a:rPr lang="en-GB" sz="1000"/>
              <a:t>quantity: 4 bytes</a:t>
            </a:r>
            <a:endParaRPr sz="1000"/>
          </a:p>
          <a:p>
            <a:pPr marL="0" lvl="0" indent="0" algn="l" rtl="0">
              <a:spcBef>
                <a:spcPts val="0"/>
              </a:spcBef>
              <a:spcAft>
                <a:spcPts val="0"/>
              </a:spcAft>
              <a:buNone/>
            </a:pPr>
            <a:r>
              <a:rPr lang="en-GB" sz="1000"/>
              <a:t>discount: 4 bytes</a:t>
            </a:r>
            <a:endParaRPr sz="1000"/>
          </a:p>
          <a:p>
            <a:pPr marL="0" lvl="0" indent="0" algn="l" rtl="0">
              <a:spcBef>
                <a:spcPts val="0"/>
              </a:spcBef>
              <a:spcAft>
                <a:spcPts val="0"/>
              </a:spcAft>
              <a:buNone/>
            </a:pPr>
            <a:r>
              <a:rPr lang="en-GB" sz="1000"/>
              <a:t>1 record: 10 + 10 + 10 + 4 + 4 + 4 = 42 bytes</a:t>
            </a:r>
            <a:endParaRPr sz="1000"/>
          </a:p>
          <a:p>
            <a:pPr marL="0" lvl="0" indent="0" algn="l" rtl="0">
              <a:spcBef>
                <a:spcPts val="0"/>
              </a:spcBef>
              <a:spcAft>
                <a:spcPts val="0"/>
              </a:spcAft>
              <a:buNone/>
            </a:pPr>
            <a:r>
              <a:rPr lang="en-GB" sz="1000"/>
              <a:t>With 50 Mn daily transactions, total monthly transaction = 50 Mn * 30 = 1.5 Bn</a:t>
            </a:r>
            <a:endParaRPr sz="1000"/>
          </a:p>
          <a:p>
            <a:pPr marL="0" lvl="0" indent="0" algn="l" rtl="0">
              <a:spcBef>
                <a:spcPts val="0"/>
              </a:spcBef>
              <a:spcAft>
                <a:spcPts val="0"/>
              </a:spcAft>
              <a:buNone/>
            </a:pPr>
            <a:r>
              <a:rPr lang="en-GB" sz="1000"/>
              <a:t>Total size of orders files = 1.5 * (10 ^ 9) * 42 bytes = </a:t>
            </a:r>
            <a:r>
              <a:rPr lang="en-GB" sz="1000" b="1">
                <a:solidFill>
                  <a:srgbClr val="9900FF"/>
                </a:solidFill>
              </a:rPr>
              <a:t>63 GB</a:t>
            </a:r>
            <a:endParaRPr sz="1000" b="1">
              <a:solidFill>
                <a:srgbClr val="9900FF"/>
              </a:solidFill>
            </a:endParaRPr>
          </a:p>
          <a:p>
            <a:pPr marL="0" lvl="0" indent="0" algn="l" rtl="0">
              <a:spcBef>
                <a:spcPts val="0"/>
              </a:spcBef>
              <a:spcAft>
                <a:spcPts val="0"/>
              </a:spcAft>
              <a:buNone/>
            </a:pPr>
            <a:endParaRPr sz="1000"/>
          </a:p>
          <a:p>
            <a:pPr marL="0" lvl="0" indent="0" algn="l" rtl="0">
              <a:spcBef>
                <a:spcPts val="0"/>
              </a:spcBef>
              <a:spcAft>
                <a:spcPts val="0"/>
              </a:spcAft>
              <a:buNone/>
            </a:pPr>
            <a:r>
              <a:rPr lang="en-GB" sz="1000" b="1">
                <a:solidFill>
                  <a:srgbClr val="0000FF"/>
                </a:solidFill>
              </a:rPr>
              <a:t>city_mapping</a:t>
            </a:r>
            <a:endParaRPr sz="1000">
              <a:solidFill>
                <a:srgbClr val="0000FF"/>
              </a:solidFill>
            </a:endParaRPr>
          </a:p>
          <a:p>
            <a:pPr marL="0" lvl="0" indent="0" algn="l" rtl="0">
              <a:spcBef>
                <a:spcPts val="0"/>
              </a:spcBef>
              <a:spcAft>
                <a:spcPts val="0"/>
              </a:spcAft>
              <a:buNone/>
            </a:pPr>
            <a:r>
              <a:rPr lang="en-GB" sz="1000"/>
              <a:t>city: 10 bytes</a:t>
            </a:r>
            <a:endParaRPr sz="1000"/>
          </a:p>
          <a:p>
            <a:pPr marL="0" lvl="0" indent="0" algn="l" rtl="0">
              <a:spcBef>
                <a:spcPts val="0"/>
              </a:spcBef>
              <a:spcAft>
                <a:spcPts val="0"/>
              </a:spcAft>
              <a:buNone/>
            </a:pPr>
            <a:r>
              <a:rPr lang="en-GB" sz="1000"/>
              <a:t>continent: 10 bytes</a:t>
            </a:r>
            <a:endParaRPr sz="1000"/>
          </a:p>
          <a:p>
            <a:pPr marL="0" lvl="0" indent="0" algn="l" rtl="0">
              <a:spcBef>
                <a:spcPts val="0"/>
              </a:spcBef>
              <a:spcAft>
                <a:spcPts val="0"/>
              </a:spcAft>
              <a:buNone/>
            </a:pPr>
            <a:r>
              <a:rPr lang="en-GB" sz="1000"/>
              <a:t>1 record: 10 + 10 = 20 bytes</a:t>
            </a:r>
            <a:endParaRPr sz="1000"/>
          </a:p>
          <a:p>
            <a:pPr marL="0" lvl="0" indent="0" algn="l" rtl="0">
              <a:spcBef>
                <a:spcPts val="0"/>
              </a:spcBef>
              <a:spcAft>
                <a:spcPts val="0"/>
              </a:spcAft>
              <a:buNone/>
            </a:pPr>
            <a:r>
              <a:rPr lang="en-GB" sz="1000"/>
              <a:t>With around 400,000 cities, total size = 4 * (10 ^ 6) * 20 bytes = </a:t>
            </a:r>
            <a:r>
              <a:rPr lang="en-GB" sz="1000" b="1">
                <a:solidFill>
                  <a:srgbClr val="9900FF"/>
                </a:solidFill>
              </a:rPr>
              <a:t>80 MB</a:t>
            </a:r>
            <a:r>
              <a:rPr lang="en-GB" sz="1000"/>
              <a:t> </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899" name="Google Shape;899;p93"/>
          <p:cNvSpPr/>
          <p:nvPr/>
        </p:nvSpPr>
        <p:spPr>
          <a:xfrm>
            <a:off x="4035275" y="3013350"/>
            <a:ext cx="1186200" cy="707400"/>
          </a:xfrm>
          <a:prstGeom prst="wedgeRectCallout">
            <a:avLst>
              <a:gd name="adj1" fmla="val -63170"/>
              <a:gd name="adj2" fmla="val -43997"/>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One year worth of this simplified data is more than 750 GB</a:t>
            </a:r>
            <a:endParaRPr sz="1000">
              <a:solidFill>
                <a:srgbClr val="FFFFFF"/>
              </a:solidFill>
            </a:endParaRPr>
          </a:p>
        </p:txBody>
      </p:sp>
      <p:sp>
        <p:nvSpPr>
          <p:cNvPr id="900" name="Google Shape;900;p93"/>
          <p:cNvSpPr txBox="1"/>
          <p:nvPr/>
        </p:nvSpPr>
        <p:spPr>
          <a:xfrm>
            <a:off x="5413575" y="3013350"/>
            <a:ext cx="3521100" cy="11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Open Sans"/>
                <a:ea typeface="Open Sans"/>
                <a:cs typeface="Open Sans"/>
                <a:sym typeface="Open Sans"/>
              </a:rPr>
              <a:t>SELECT </a:t>
            </a:r>
            <a:r>
              <a:rPr lang="en-GB" sz="1200">
                <a:solidFill>
                  <a:srgbClr val="783F04"/>
                </a:solidFill>
                <a:latin typeface="Open Sans"/>
                <a:ea typeface="Open Sans"/>
                <a:cs typeface="Open Sans"/>
                <a:sym typeface="Open Sans"/>
              </a:rPr>
              <a:t>o.user_id, o.item_id, o.city</a:t>
            </a:r>
            <a:r>
              <a:rPr lang="en-GB" sz="1200">
                <a:latin typeface="Open Sans"/>
                <a:ea typeface="Open Sans"/>
                <a:cs typeface="Open Sans"/>
                <a:sym typeface="Open Sans"/>
              </a:rPr>
              <a:t>, </a:t>
            </a:r>
            <a:r>
              <a:rPr lang="en-GB" sz="1200">
                <a:solidFill>
                  <a:srgbClr val="0000FF"/>
                </a:solidFill>
                <a:latin typeface="Open Sans"/>
                <a:ea typeface="Open Sans"/>
                <a:cs typeface="Open Sans"/>
                <a:sym typeface="Open Sans"/>
              </a:rPr>
              <a:t>c.continent</a:t>
            </a:r>
            <a:r>
              <a:rPr lang="en-GB" sz="1200">
                <a:latin typeface="Open Sans"/>
                <a:ea typeface="Open Sans"/>
                <a:cs typeface="Open Sans"/>
                <a:sym typeface="Open Sans"/>
              </a:rPr>
              <a:t>, </a:t>
            </a:r>
            <a:r>
              <a:rPr lang="en-GB" sz="1200">
                <a:solidFill>
                  <a:srgbClr val="783F04"/>
                </a:solidFill>
                <a:latin typeface="Open Sans"/>
                <a:ea typeface="Open Sans"/>
                <a:cs typeface="Open Sans"/>
                <a:sym typeface="Open Sans"/>
              </a:rPr>
              <a:t>o.price, o.quantity, o.discount</a:t>
            </a:r>
            <a:endParaRPr sz="1200">
              <a:solidFill>
                <a:srgbClr val="783F04"/>
              </a:solidFill>
              <a:latin typeface="Open Sans"/>
              <a:ea typeface="Open Sans"/>
              <a:cs typeface="Open Sans"/>
              <a:sym typeface="Open Sans"/>
            </a:endParaRPr>
          </a:p>
          <a:p>
            <a:pPr marL="0" lvl="0" indent="0" algn="ctr" rtl="0">
              <a:spcBef>
                <a:spcPts val="0"/>
              </a:spcBef>
              <a:spcAft>
                <a:spcPts val="0"/>
              </a:spcAft>
              <a:buNone/>
            </a:pPr>
            <a:r>
              <a:rPr lang="en-GB" sz="1200">
                <a:latin typeface="Open Sans"/>
                <a:ea typeface="Open Sans"/>
                <a:cs typeface="Open Sans"/>
                <a:sym typeface="Open Sans"/>
              </a:rPr>
              <a:t>FROM  </a:t>
            </a:r>
            <a:r>
              <a:rPr lang="en-GB" sz="1200">
                <a:solidFill>
                  <a:srgbClr val="38761D"/>
                </a:solidFill>
                <a:latin typeface="Open Sans"/>
                <a:ea typeface="Open Sans"/>
                <a:cs typeface="Open Sans"/>
                <a:sym typeface="Open Sans"/>
              </a:rPr>
              <a:t>orders</a:t>
            </a:r>
            <a:r>
              <a:rPr lang="en-GB" sz="1200">
                <a:latin typeface="Open Sans"/>
                <a:ea typeface="Open Sans"/>
                <a:cs typeface="Open Sans"/>
                <a:sym typeface="Open Sans"/>
              </a:rPr>
              <a:t> o</a:t>
            </a:r>
            <a:endParaRPr sz="1200">
              <a:latin typeface="Open Sans"/>
              <a:ea typeface="Open Sans"/>
              <a:cs typeface="Open Sans"/>
              <a:sym typeface="Open Sans"/>
            </a:endParaRPr>
          </a:p>
          <a:p>
            <a:pPr marL="0" lvl="0" indent="0" algn="ctr" rtl="0">
              <a:spcBef>
                <a:spcPts val="0"/>
              </a:spcBef>
              <a:spcAft>
                <a:spcPts val="0"/>
              </a:spcAft>
              <a:buNone/>
            </a:pPr>
            <a:r>
              <a:rPr lang="en-GB" sz="1200">
                <a:solidFill>
                  <a:srgbClr val="0000FF"/>
                </a:solidFill>
                <a:latin typeface="Open Sans"/>
                <a:ea typeface="Open Sans"/>
                <a:cs typeface="Open Sans"/>
                <a:sym typeface="Open Sans"/>
              </a:rPr>
              <a:t>INNER JOIN</a:t>
            </a:r>
            <a:r>
              <a:rPr lang="en-GB" sz="1200">
                <a:latin typeface="Open Sans"/>
                <a:ea typeface="Open Sans"/>
                <a:cs typeface="Open Sans"/>
                <a:sym typeface="Open Sans"/>
              </a:rPr>
              <a:t>  </a:t>
            </a:r>
            <a:r>
              <a:rPr lang="en-GB" sz="1200">
                <a:solidFill>
                  <a:srgbClr val="38761D"/>
                </a:solidFill>
                <a:latin typeface="Open Sans"/>
                <a:ea typeface="Open Sans"/>
                <a:cs typeface="Open Sans"/>
                <a:sym typeface="Open Sans"/>
              </a:rPr>
              <a:t>cities</a:t>
            </a:r>
            <a:r>
              <a:rPr lang="en-GB" sz="1200">
                <a:latin typeface="Open Sans"/>
                <a:ea typeface="Open Sans"/>
                <a:cs typeface="Open Sans"/>
                <a:sym typeface="Open Sans"/>
              </a:rPr>
              <a:t> c</a:t>
            </a:r>
            <a:endParaRPr sz="1200">
              <a:latin typeface="Open Sans"/>
              <a:ea typeface="Open Sans"/>
              <a:cs typeface="Open Sans"/>
              <a:sym typeface="Open Sans"/>
            </a:endParaRPr>
          </a:p>
          <a:p>
            <a:pPr marL="0" lvl="0" indent="0" algn="ctr" rtl="0">
              <a:spcBef>
                <a:spcPts val="0"/>
              </a:spcBef>
              <a:spcAft>
                <a:spcPts val="0"/>
              </a:spcAft>
              <a:buNone/>
            </a:pPr>
            <a:r>
              <a:rPr lang="en-GB" sz="1200">
                <a:latin typeface="Open Sans"/>
                <a:ea typeface="Open Sans"/>
                <a:cs typeface="Open Sans"/>
                <a:sym typeface="Open Sans"/>
              </a:rPr>
              <a:t>ON o.city = c.city</a:t>
            </a:r>
            <a:endParaRPr sz="1200">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8">
                                            <p:txEl>
                                              <p:pRg st="0" end="0"/>
                                            </p:txEl>
                                          </p:spTgt>
                                        </p:tgtEl>
                                        <p:attrNameLst>
                                          <p:attrName>style.visibility</p:attrName>
                                        </p:attrNameLst>
                                      </p:cBhvr>
                                      <p:to>
                                        <p:strVal val="visible"/>
                                      </p:to>
                                    </p:set>
                                    <p:animEffect transition="in" filter="fade">
                                      <p:cBhvr>
                                        <p:cTn id="7" dur="1000"/>
                                        <p:tgtEl>
                                          <p:spTgt spid="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8">
                                            <p:txEl>
                                              <p:pRg st="1" end="1"/>
                                            </p:txEl>
                                          </p:spTgt>
                                        </p:tgtEl>
                                        <p:attrNameLst>
                                          <p:attrName>style.visibility</p:attrName>
                                        </p:attrNameLst>
                                      </p:cBhvr>
                                      <p:to>
                                        <p:strVal val="visible"/>
                                      </p:to>
                                    </p:set>
                                    <p:animEffect transition="in" filter="fade">
                                      <p:cBhvr>
                                        <p:cTn id="12" dur="1000"/>
                                        <p:tgtEl>
                                          <p:spTgt spid="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8">
                                            <p:txEl>
                                              <p:pRg st="2" end="2"/>
                                            </p:txEl>
                                          </p:spTgt>
                                        </p:tgtEl>
                                        <p:attrNameLst>
                                          <p:attrName>style.visibility</p:attrName>
                                        </p:attrNameLst>
                                      </p:cBhvr>
                                      <p:to>
                                        <p:strVal val="visible"/>
                                      </p:to>
                                    </p:set>
                                    <p:animEffect transition="in" filter="fade">
                                      <p:cBhvr>
                                        <p:cTn id="17" dur="1000"/>
                                        <p:tgtEl>
                                          <p:spTgt spid="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8">
                                            <p:txEl>
                                              <p:pRg st="3" end="3"/>
                                            </p:txEl>
                                          </p:spTgt>
                                        </p:tgtEl>
                                        <p:attrNameLst>
                                          <p:attrName>style.visibility</p:attrName>
                                        </p:attrNameLst>
                                      </p:cBhvr>
                                      <p:to>
                                        <p:strVal val="visible"/>
                                      </p:to>
                                    </p:set>
                                    <p:animEffect transition="in" filter="fade">
                                      <p:cBhvr>
                                        <p:cTn id="22" dur="1000"/>
                                        <p:tgtEl>
                                          <p:spTgt spid="8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98">
                                            <p:txEl>
                                              <p:pRg st="4" end="4"/>
                                            </p:txEl>
                                          </p:spTgt>
                                        </p:tgtEl>
                                        <p:attrNameLst>
                                          <p:attrName>style.visibility</p:attrName>
                                        </p:attrNameLst>
                                      </p:cBhvr>
                                      <p:to>
                                        <p:strVal val="visible"/>
                                      </p:to>
                                    </p:set>
                                    <p:animEffect transition="in" filter="fade">
                                      <p:cBhvr>
                                        <p:cTn id="27" dur="1000"/>
                                        <p:tgtEl>
                                          <p:spTgt spid="8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98">
                                            <p:txEl>
                                              <p:pRg st="5" end="5"/>
                                            </p:txEl>
                                          </p:spTgt>
                                        </p:tgtEl>
                                        <p:attrNameLst>
                                          <p:attrName>style.visibility</p:attrName>
                                        </p:attrNameLst>
                                      </p:cBhvr>
                                      <p:to>
                                        <p:strVal val="visible"/>
                                      </p:to>
                                    </p:set>
                                    <p:animEffect transition="in" filter="fade">
                                      <p:cBhvr>
                                        <p:cTn id="32" dur="1000"/>
                                        <p:tgtEl>
                                          <p:spTgt spid="8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98">
                                            <p:txEl>
                                              <p:pRg st="6" end="6"/>
                                            </p:txEl>
                                          </p:spTgt>
                                        </p:tgtEl>
                                        <p:attrNameLst>
                                          <p:attrName>style.visibility</p:attrName>
                                        </p:attrNameLst>
                                      </p:cBhvr>
                                      <p:to>
                                        <p:strVal val="visible"/>
                                      </p:to>
                                    </p:set>
                                    <p:animEffect transition="in" filter="fade">
                                      <p:cBhvr>
                                        <p:cTn id="37" dur="1000"/>
                                        <p:tgtEl>
                                          <p:spTgt spid="8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98">
                                            <p:txEl>
                                              <p:pRg st="7" end="7"/>
                                            </p:txEl>
                                          </p:spTgt>
                                        </p:tgtEl>
                                        <p:attrNameLst>
                                          <p:attrName>style.visibility</p:attrName>
                                        </p:attrNameLst>
                                      </p:cBhvr>
                                      <p:to>
                                        <p:strVal val="visible"/>
                                      </p:to>
                                    </p:set>
                                    <p:animEffect transition="in" filter="fade">
                                      <p:cBhvr>
                                        <p:cTn id="42" dur="1000"/>
                                        <p:tgtEl>
                                          <p:spTgt spid="8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98">
                                            <p:txEl>
                                              <p:pRg st="8" end="8"/>
                                            </p:txEl>
                                          </p:spTgt>
                                        </p:tgtEl>
                                        <p:attrNameLst>
                                          <p:attrName>style.visibility</p:attrName>
                                        </p:attrNameLst>
                                      </p:cBhvr>
                                      <p:to>
                                        <p:strVal val="visible"/>
                                      </p:to>
                                    </p:set>
                                    <p:animEffect transition="in" filter="fade">
                                      <p:cBhvr>
                                        <p:cTn id="47" dur="1000"/>
                                        <p:tgtEl>
                                          <p:spTgt spid="8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98">
                                            <p:txEl>
                                              <p:pRg st="9" end="9"/>
                                            </p:txEl>
                                          </p:spTgt>
                                        </p:tgtEl>
                                        <p:attrNameLst>
                                          <p:attrName>style.visibility</p:attrName>
                                        </p:attrNameLst>
                                      </p:cBhvr>
                                      <p:to>
                                        <p:strVal val="visible"/>
                                      </p:to>
                                    </p:set>
                                    <p:animEffect transition="in" filter="fade">
                                      <p:cBhvr>
                                        <p:cTn id="52" dur="1000"/>
                                        <p:tgtEl>
                                          <p:spTgt spid="89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98">
                                            <p:txEl>
                                              <p:pRg st="10" end="10"/>
                                            </p:txEl>
                                          </p:spTgt>
                                        </p:tgtEl>
                                        <p:attrNameLst>
                                          <p:attrName>style.visibility</p:attrName>
                                        </p:attrNameLst>
                                      </p:cBhvr>
                                      <p:to>
                                        <p:strVal val="visible"/>
                                      </p:to>
                                    </p:set>
                                    <p:animEffect transition="in" filter="fade">
                                      <p:cBhvr>
                                        <p:cTn id="57" dur="1000"/>
                                        <p:tgtEl>
                                          <p:spTgt spid="89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98">
                                            <p:txEl>
                                              <p:pRg st="11" end="11"/>
                                            </p:txEl>
                                          </p:spTgt>
                                        </p:tgtEl>
                                        <p:attrNameLst>
                                          <p:attrName>style.visibility</p:attrName>
                                        </p:attrNameLst>
                                      </p:cBhvr>
                                      <p:to>
                                        <p:strVal val="visible"/>
                                      </p:to>
                                    </p:set>
                                    <p:animEffect transition="in" filter="fade">
                                      <p:cBhvr>
                                        <p:cTn id="62" dur="1000"/>
                                        <p:tgtEl>
                                          <p:spTgt spid="89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8">
                                            <p:txEl>
                                              <p:pRg st="12" end="12"/>
                                            </p:txEl>
                                          </p:spTgt>
                                        </p:tgtEl>
                                        <p:attrNameLst>
                                          <p:attrName>style.visibility</p:attrName>
                                        </p:attrNameLst>
                                      </p:cBhvr>
                                      <p:to>
                                        <p:strVal val="visible"/>
                                      </p:to>
                                    </p:set>
                                    <p:animEffect transition="in" filter="fade">
                                      <p:cBhvr>
                                        <p:cTn id="67" dur="1000"/>
                                        <p:tgtEl>
                                          <p:spTgt spid="89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98">
                                            <p:txEl>
                                              <p:pRg st="13" end="13"/>
                                            </p:txEl>
                                          </p:spTgt>
                                        </p:tgtEl>
                                        <p:attrNameLst>
                                          <p:attrName>style.visibility</p:attrName>
                                        </p:attrNameLst>
                                      </p:cBhvr>
                                      <p:to>
                                        <p:strVal val="visible"/>
                                      </p:to>
                                    </p:set>
                                    <p:animEffect transition="in" filter="fade">
                                      <p:cBhvr>
                                        <p:cTn id="72" dur="1000"/>
                                        <p:tgtEl>
                                          <p:spTgt spid="89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98">
                                            <p:txEl>
                                              <p:pRg st="14" end="14"/>
                                            </p:txEl>
                                          </p:spTgt>
                                        </p:tgtEl>
                                        <p:attrNameLst>
                                          <p:attrName>style.visibility</p:attrName>
                                        </p:attrNameLst>
                                      </p:cBhvr>
                                      <p:to>
                                        <p:strVal val="visible"/>
                                      </p:to>
                                    </p:set>
                                    <p:animEffect transition="in" filter="fade">
                                      <p:cBhvr>
                                        <p:cTn id="77" dur="1000"/>
                                        <p:tgtEl>
                                          <p:spTgt spid="898">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98">
                                            <p:txEl>
                                              <p:pRg st="15" end="15"/>
                                            </p:txEl>
                                          </p:spTgt>
                                        </p:tgtEl>
                                        <p:attrNameLst>
                                          <p:attrName>style.visibility</p:attrName>
                                        </p:attrNameLst>
                                      </p:cBhvr>
                                      <p:to>
                                        <p:strVal val="visible"/>
                                      </p:to>
                                    </p:set>
                                    <p:animEffect transition="in" filter="fade">
                                      <p:cBhvr>
                                        <p:cTn id="82" dur="1000"/>
                                        <p:tgtEl>
                                          <p:spTgt spid="898">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98">
                                            <p:txEl>
                                              <p:pRg st="16" end="16"/>
                                            </p:txEl>
                                          </p:spTgt>
                                        </p:tgtEl>
                                        <p:attrNameLst>
                                          <p:attrName>style.visibility</p:attrName>
                                        </p:attrNameLst>
                                      </p:cBhvr>
                                      <p:to>
                                        <p:strVal val="visible"/>
                                      </p:to>
                                    </p:set>
                                    <p:animEffect transition="in" filter="fade">
                                      <p:cBhvr>
                                        <p:cTn id="87" dur="1000"/>
                                        <p:tgtEl>
                                          <p:spTgt spid="898">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898">
                                            <p:txEl>
                                              <p:pRg st="17" end="17"/>
                                            </p:txEl>
                                          </p:spTgt>
                                        </p:tgtEl>
                                        <p:attrNameLst>
                                          <p:attrName>style.visibility</p:attrName>
                                        </p:attrNameLst>
                                      </p:cBhvr>
                                      <p:to>
                                        <p:strVal val="visible"/>
                                      </p:to>
                                    </p:set>
                                    <p:animEffect transition="in" filter="fade">
                                      <p:cBhvr>
                                        <p:cTn id="92" dur="1000"/>
                                        <p:tgtEl>
                                          <p:spTgt spid="898">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899"/>
                                        </p:tgtEl>
                                        <p:attrNameLst>
                                          <p:attrName>style.visibility</p:attrName>
                                        </p:attrNameLst>
                                      </p:cBhvr>
                                      <p:to>
                                        <p:strVal val="visible"/>
                                      </p:to>
                                    </p:set>
                                    <p:animEffect transition="in" filter="fade">
                                      <p:cBhvr>
                                        <p:cTn id="97" dur="1000"/>
                                        <p:tgtEl>
                                          <p:spTgt spid="89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96">
                                            <p:txEl>
                                              <p:pRg st="0" end="0"/>
                                            </p:txEl>
                                          </p:spTgt>
                                        </p:tgtEl>
                                        <p:attrNameLst>
                                          <p:attrName>style.visibility</p:attrName>
                                        </p:attrNameLst>
                                      </p:cBhvr>
                                      <p:to>
                                        <p:strVal val="visible"/>
                                      </p:to>
                                    </p:set>
                                    <p:animEffect transition="in" filter="fade">
                                      <p:cBhvr>
                                        <p:cTn id="102" dur="1000"/>
                                        <p:tgtEl>
                                          <p:spTgt spid="896">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96">
                                            <p:txEl>
                                              <p:pRg st="1" end="1"/>
                                            </p:txEl>
                                          </p:spTgt>
                                        </p:tgtEl>
                                        <p:attrNameLst>
                                          <p:attrName>style.visibility</p:attrName>
                                        </p:attrNameLst>
                                      </p:cBhvr>
                                      <p:to>
                                        <p:strVal val="visible"/>
                                      </p:to>
                                    </p:set>
                                    <p:animEffect transition="in" filter="fade">
                                      <p:cBhvr>
                                        <p:cTn id="107" dur="1000"/>
                                        <p:tgtEl>
                                          <p:spTgt spid="896">
                                            <p:txEl>
                                              <p:pRg st="1" end="1"/>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900"/>
                                        </p:tgtEl>
                                        <p:attrNameLst>
                                          <p:attrName>style.visibility</p:attrName>
                                        </p:attrNameLst>
                                      </p:cBhvr>
                                      <p:to>
                                        <p:strVal val="visible"/>
                                      </p:to>
                                    </p:set>
                                    <p:animEffect transition="in" filter="fade">
                                      <p:cBhvr>
                                        <p:cTn id="112" dur="100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4"/>
          <p:cNvSpPr txBox="1">
            <a:spLocks noGrp="1"/>
          </p:cNvSpPr>
          <p:nvPr>
            <p:ph type="title"/>
          </p:nvPr>
        </p:nvSpPr>
        <p:spPr>
          <a:xfrm>
            <a:off x="311700" y="2625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Joining RDDs to get the result</a:t>
            </a:r>
            <a:endParaRPr/>
          </a:p>
        </p:txBody>
      </p:sp>
      <p:sp>
        <p:nvSpPr>
          <p:cNvPr id="906" name="Google Shape;906;p94"/>
          <p:cNvSpPr txBox="1"/>
          <p:nvPr/>
        </p:nvSpPr>
        <p:spPr>
          <a:xfrm>
            <a:off x="1489375" y="1757800"/>
            <a:ext cx="3723300" cy="18444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Source Code Pro"/>
                <a:ea typeface="Source Code Pro"/>
                <a:cs typeface="Source Code Pro"/>
                <a:sym typeface="Source Code Pro"/>
              </a:rPr>
              <a:t>U_101, I_101, city_1, 100, 1, 20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U_102, I_102, city_2, 40, 2, 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U_103, I_101, city_3, 20, 5, 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U_102, I_101, city_2, 300, 10, 10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U_104, I_103, city_4, 500, 9, 50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U_101, I_103, city_1, 10, 7, 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U_104, I_104, city_4, 80, 4, 5</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U_103, I_104, city_3, 100, 1, 5</a:t>
            </a:r>
            <a:endParaRPr>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
        <p:nvSpPr>
          <p:cNvPr id="907" name="Google Shape;907;p94"/>
          <p:cNvSpPr txBox="1"/>
          <p:nvPr/>
        </p:nvSpPr>
        <p:spPr>
          <a:xfrm>
            <a:off x="2861775" y="3896575"/>
            <a:ext cx="2034900" cy="987000"/>
          </a:xfrm>
          <a:prstGeom prst="rect">
            <a:avLst/>
          </a:prstGeom>
          <a:noFill/>
          <a:ln w="19050" cap="flat" cmpd="sng">
            <a:solidFill>
              <a:srgbClr val="B45F0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Source Code Pro"/>
                <a:ea typeface="Source Code Pro"/>
                <a:cs typeface="Source Code Pro"/>
                <a:sym typeface="Source Code Pro"/>
              </a:rPr>
              <a:t>city_1, Europe</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city_2, Asia</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city_3, Asia</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city_4, Australia</a:t>
            </a:r>
            <a:endParaRPr>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cxnSp>
        <p:nvCxnSpPr>
          <p:cNvPr id="908" name="Google Shape;908;p94"/>
          <p:cNvCxnSpPr>
            <a:stCxn id="906" idx="1"/>
            <a:endCxn id="906" idx="3"/>
          </p:cNvCxnSpPr>
          <p:nvPr/>
        </p:nvCxnSpPr>
        <p:spPr>
          <a:xfrm>
            <a:off x="1489375" y="2680000"/>
            <a:ext cx="3723300" cy="0"/>
          </a:xfrm>
          <a:prstGeom prst="straightConnector1">
            <a:avLst/>
          </a:prstGeom>
          <a:noFill/>
          <a:ln w="19050" cap="flat" cmpd="sng">
            <a:solidFill>
              <a:srgbClr val="0000FF"/>
            </a:solidFill>
            <a:prstDash val="dash"/>
            <a:round/>
            <a:headEnd type="none" w="med" len="med"/>
            <a:tailEnd type="none" w="med" len="med"/>
          </a:ln>
        </p:spPr>
      </p:cxnSp>
      <p:cxnSp>
        <p:nvCxnSpPr>
          <p:cNvPr id="909" name="Google Shape;909;p94"/>
          <p:cNvCxnSpPr>
            <a:stCxn id="907" idx="1"/>
            <a:endCxn id="907" idx="3"/>
          </p:cNvCxnSpPr>
          <p:nvPr/>
        </p:nvCxnSpPr>
        <p:spPr>
          <a:xfrm>
            <a:off x="2861775" y="4390075"/>
            <a:ext cx="2034900" cy="0"/>
          </a:xfrm>
          <a:prstGeom prst="straightConnector1">
            <a:avLst/>
          </a:prstGeom>
          <a:noFill/>
          <a:ln w="19050" cap="flat" cmpd="sng">
            <a:solidFill>
              <a:srgbClr val="0000FF"/>
            </a:solidFill>
            <a:prstDash val="dash"/>
            <a:round/>
            <a:headEnd type="none" w="med" len="med"/>
            <a:tailEnd type="none" w="med" len="med"/>
          </a:ln>
        </p:spPr>
      </p:cxnSp>
      <p:sp>
        <p:nvSpPr>
          <p:cNvPr id="910" name="Google Shape;910;p94"/>
          <p:cNvSpPr txBox="1"/>
          <p:nvPr/>
        </p:nvSpPr>
        <p:spPr>
          <a:xfrm>
            <a:off x="6156600" y="1757800"/>
            <a:ext cx="2675700" cy="32817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911" name="Google Shape;911;p94"/>
          <p:cNvSpPr txBox="1"/>
          <p:nvPr/>
        </p:nvSpPr>
        <p:spPr>
          <a:xfrm>
            <a:off x="6347100" y="1879025"/>
            <a:ext cx="22428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Open Sans"/>
                <a:ea typeface="Open Sans"/>
                <a:cs typeface="Open Sans"/>
                <a:sym typeface="Open Sans"/>
              </a:rPr>
              <a:t>Executor</a:t>
            </a:r>
            <a:endParaRPr b="1">
              <a:latin typeface="Open Sans"/>
              <a:ea typeface="Open Sans"/>
              <a:cs typeface="Open Sans"/>
              <a:sym typeface="Open Sans"/>
            </a:endParaRPr>
          </a:p>
        </p:txBody>
      </p:sp>
      <p:sp>
        <p:nvSpPr>
          <p:cNvPr id="912" name="Google Shape;912;p94"/>
          <p:cNvSpPr txBox="1"/>
          <p:nvPr/>
        </p:nvSpPr>
        <p:spPr>
          <a:xfrm>
            <a:off x="6251850" y="2381250"/>
            <a:ext cx="2493900" cy="11169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rgbClr val="783F04"/>
                </a:solidFill>
                <a:latin typeface="Open Sans"/>
                <a:ea typeface="Open Sans"/>
                <a:cs typeface="Open Sans"/>
                <a:sym typeface="Open Sans"/>
              </a:rPr>
              <a:t>city_1</a:t>
            </a:r>
            <a:r>
              <a:rPr lang="en-GB" sz="1000">
                <a:latin typeface="Open Sans"/>
                <a:ea typeface="Open Sans"/>
                <a:cs typeface="Open Sans"/>
                <a:sym typeface="Open Sans"/>
              </a:rPr>
              <a:t>, [ ...values from both RDDs… ]</a:t>
            </a:r>
            <a:endParaRPr sz="1000">
              <a:latin typeface="Open Sans"/>
              <a:ea typeface="Open Sans"/>
              <a:cs typeface="Open Sans"/>
              <a:sym typeface="Open Sans"/>
            </a:endParaRPr>
          </a:p>
          <a:p>
            <a:pPr marL="0" lvl="0" indent="0" algn="l" rtl="0">
              <a:spcBef>
                <a:spcPts val="0"/>
              </a:spcBef>
              <a:spcAft>
                <a:spcPts val="0"/>
              </a:spcAft>
              <a:buNone/>
            </a:pPr>
            <a:r>
              <a:rPr lang="en-GB" sz="1000" b="1">
                <a:solidFill>
                  <a:srgbClr val="1C4587"/>
                </a:solidFill>
                <a:latin typeface="Open Sans"/>
                <a:ea typeface="Open Sans"/>
                <a:cs typeface="Open Sans"/>
                <a:sym typeface="Open Sans"/>
              </a:rPr>
              <a:t>city_3</a:t>
            </a:r>
            <a:r>
              <a:rPr lang="en-GB" sz="1000">
                <a:latin typeface="Open Sans"/>
                <a:ea typeface="Open Sans"/>
                <a:cs typeface="Open Sans"/>
                <a:sym typeface="Open Sans"/>
              </a:rPr>
              <a:t>, [ ...values from both RDDs… ]</a:t>
            </a:r>
            <a:endParaRPr sz="1000">
              <a:latin typeface="Open Sans"/>
              <a:ea typeface="Open Sans"/>
              <a:cs typeface="Open Sans"/>
              <a:sym typeface="Open Sans"/>
            </a:endParaRPr>
          </a:p>
        </p:txBody>
      </p:sp>
      <p:sp>
        <p:nvSpPr>
          <p:cNvPr id="913" name="Google Shape;913;p94"/>
          <p:cNvSpPr txBox="1"/>
          <p:nvPr/>
        </p:nvSpPr>
        <p:spPr>
          <a:xfrm>
            <a:off x="6251850" y="3831625"/>
            <a:ext cx="2493900" cy="11169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rgbClr val="4C1130"/>
                </a:solidFill>
                <a:latin typeface="Open Sans"/>
                <a:ea typeface="Open Sans"/>
                <a:cs typeface="Open Sans"/>
                <a:sym typeface="Open Sans"/>
              </a:rPr>
              <a:t>city_2</a:t>
            </a:r>
            <a:r>
              <a:rPr lang="en-GB" sz="1000">
                <a:latin typeface="Open Sans"/>
                <a:ea typeface="Open Sans"/>
                <a:cs typeface="Open Sans"/>
                <a:sym typeface="Open Sans"/>
              </a:rPr>
              <a:t>, [ ...values from both RDDs… ]</a:t>
            </a:r>
            <a:endParaRPr sz="1000">
              <a:latin typeface="Open Sans"/>
              <a:ea typeface="Open Sans"/>
              <a:cs typeface="Open Sans"/>
              <a:sym typeface="Open Sans"/>
            </a:endParaRPr>
          </a:p>
          <a:p>
            <a:pPr marL="0" lvl="0" indent="0" algn="l" rtl="0">
              <a:spcBef>
                <a:spcPts val="0"/>
              </a:spcBef>
              <a:spcAft>
                <a:spcPts val="0"/>
              </a:spcAft>
              <a:buNone/>
            </a:pPr>
            <a:r>
              <a:rPr lang="en-GB" sz="1000" b="1">
                <a:solidFill>
                  <a:srgbClr val="38761D"/>
                </a:solidFill>
                <a:latin typeface="Open Sans"/>
                <a:ea typeface="Open Sans"/>
                <a:cs typeface="Open Sans"/>
                <a:sym typeface="Open Sans"/>
              </a:rPr>
              <a:t>city_4</a:t>
            </a:r>
            <a:r>
              <a:rPr lang="en-GB" sz="1000">
                <a:latin typeface="Open Sans"/>
                <a:ea typeface="Open Sans"/>
                <a:cs typeface="Open Sans"/>
                <a:sym typeface="Open Sans"/>
              </a:rPr>
              <a:t>, [ ...values from both RDDs… ]</a:t>
            </a:r>
            <a:endParaRPr sz="1000">
              <a:latin typeface="Open Sans"/>
              <a:ea typeface="Open Sans"/>
              <a:cs typeface="Open Sans"/>
              <a:sym typeface="Open Sans"/>
            </a:endParaRPr>
          </a:p>
        </p:txBody>
      </p:sp>
      <p:cxnSp>
        <p:nvCxnSpPr>
          <p:cNvPr id="914" name="Google Shape;914;p94"/>
          <p:cNvCxnSpPr>
            <a:endCxn id="912" idx="1"/>
          </p:cNvCxnSpPr>
          <p:nvPr/>
        </p:nvCxnSpPr>
        <p:spPr>
          <a:xfrm>
            <a:off x="5203950" y="2164800"/>
            <a:ext cx="1047900" cy="774900"/>
          </a:xfrm>
          <a:prstGeom prst="straightConnector1">
            <a:avLst/>
          </a:prstGeom>
          <a:noFill/>
          <a:ln w="19050" cap="flat" cmpd="sng">
            <a:solidFill>
              <a:srgbClr val="A64D79"/>
            </a:solidFill>
            <a:prstDash val="solid"/>
            <a:round/>
            <a:headEnd type="none" w="med" len="med"/>
            <a:tailEnd type="triangle" w="med" len="med"/>
          </a:ln>
        </p:spPr>
      </p:cxnSp>
      <p:cxnSp>
        <p:nvCxnSpPr>
          <p:cNvPr id="915" name="Google Shape;915;p94"/>
          <p:cNvCxnSpPr>
            <a:endCxn id="913" idx="1"/>
          </p:cNvCxnSpPr>
          <p:nvPr/>
        </p:nvCxnSpPr>
        <p:spPr>
          <a:xfrm>
            <a:off x="5221350" y="2164675"/>
            <a:ext cx="1030500" cy="2225400"/>
          </a:xfrm>
          <a:prstGeom prst="straightConnector1">
            <a:avLst/>
          </a:prstGeom>
          <a:noFill/>
          <a:ln w="19050" cap="flat" cmpd="sng">
            <a:solidFill>
              <a:srgbClr val="BF9000"/>
            </a:solidFill>
            <a:prstDash val="solid"/>
            <a:round/>
            <a:headEnd type="none" w="med" len="med"/>
            <a:tailEnd type="triangle" w="med" len="med"/>
          </a:ln>
        </p:spPr>
      </p:cxnSp>
      <p:cxnSp>
        <p:nvCxnSpPr>
          <p:cNvPr id="916" name="Google Shape;916;p94"/>
          <p:cNvCxnSpPr>
            <a:endCxn id="912" idx="1"/>
          </p:cNvCxnSpPr>
          <p:nvPr/>
        </p:nvCxnSpPr>
        <p:spPr>
          <a:xfrm rot="10800000" flipH="1">
            <a:off x="4892250" y="2939700"/>
            <a:ext cx="1359600" cy="1190700"/>
          </a:xfrm>
          <a:prstGeom prst="straightConnector1">
            <a:avLst/>
          </a:prstGeom>
          <a:noFill/>
          <a:ln w="19050" cap="flat" cmpd="sng">
            <a:solidFill>
              <a:srgbClr val="A64D79"/>
            </a:solidFill>
            <a:prstDash val="solid"/>
            <a:round/>
            <a:headEnd type="none" w="med" len="med"/>
            <a:tailEnd type="triangle" w="med" len="med"/>
          </a:ln>
        </p:spPr>
      </p:cxnSp>
      <p:cxnSp>
        <p:nvCxnSpPr>
          <p:cNvPr id="917" name="Google Shape;917;p94"/>
          <p:cNvCxnSpPr>
            <a:endCxn id="913" idx="1"/>
          </p:cNvCxnSpPr>
          <p:nvPr/>
        </p:nvCxnSpPr>
        <p:spPr>
          <a:xfrm>
            <a:off x="4909650" y="4121875"/>
            <a:ext cx="1342200" cy="268200"/>
          </a:xfrm>
          <a:prstGeom prst="straightConnector1">
            <a:avLst/>
          </a:prstGeom>
          <a:noFill/>
          <a:ln w="19050" cap="flat" cmpd="sng">
            <a:solidFill>
              <a:srgbClr val="BF9000"/>
            </a:solidFill>
            <a:prstDash val="solid"/>
            <a:round/>
            <a:headEnd type="none" w="med" len="med"/>
            <a:tailEnd type="triangle" w="med" len="med"/>
          </a:ln>
        </p:spPr>
      </p:cxnSp>
      <p:cxnSp>
        <p:nvCxnSpPr>
          <p:cNvPr id="918" name="Google Shape;918;p94"/>
          <p:cNvCxnSpPr>
            <a:endCxn id="913" idx="1"/>
          </p:cNvCxnSpPr>
          <p:nvPr/>
        </p:nvCxnSpPr>
        <p:spPr>
          <a:xfrm>
            <a:off x="5221350" y="3125875"/>
            <a:ext cx="1030500" cy="1264200"/>
          </a:xfrm>
          <a:prstGeom prst="straightConnector1">
            <a:avLst/>
          </a:prstGeom>
          <a:noFill/>
          <a:ln w="19050" cap="flat" cmpd="sng">
            <a:solidFill>
              <a:srgbClr val="BF9000"/>
            </a:solidFill>
            <a:prstDash val="solid"/>
            <a:round/>
            <a:headEnd type="none" w="med" len="med"/>
            <a:tailEnd type="triangle" w="med" len="med"/>
          </a:ln>
        </p:spPr>
      </p:cxnSp>
      <p:cxnSp>
        <p:nvCxnSpPr>
          <p:cNvPr id="919" name="Google Shape;919;p94"/>
          <p:cNvCxnSpPr>
            <a:endCxn id="912" idx="1"/>
          </p:cNvCxnSpPr>
          <p:nvPr/>
        </p:nvCxnSpPr>
        <p:spPr>
          <a:xfrm rot="10800000" flipH="1">
            <a:off x="5221350" y="2939700"/>
            <a:ext cx="1030500" cy="203700"/>
          </a:xfrm>
          <a:prstGeom prst="straightConnector1">
            <a:avLst/>
          </a:prstGeom>
          <a:noFill/>
          <a:ln w="19050" cap="flat" cmpd="sng">
            <a:solidFill>
              <a:srgbClr val="A64D79"/>
            </a:solidFill>
            <a:prstDash val="solid"/>
            <a:round/>
            <a:headEnd type="none" w="med" len="med"/>
            <a:tailEnd type="triangle" w="med" len="med"/>
          </a:ln>
        </p:spPr>
      </p:cxnSp>
      <p:cxnSp>
        <p:nvCxnSpPr>
          <p:cNvPr id="920" name="Google Shape;920;p94"/>
          <p:cNvCxnSpPr>
            <a:endCxn id="912" idx="1"/>
          </p:cNvCxnSpPr>
          <p:nvPr/>
        </p:nvCxnSpPr>
        <p:spPr>
          <a:xfrm rot="10800000" flipH="1">
            <a:off x="4909650" y="2939700"/>
            <a:ext cx="1342200" cy="1701600"/>
          </a:xfrm>
          <a:prstGeom prst="straightConnector1">
            <a:avLst/>
          </a:prstGeom>
          <a:noFill/>
          <a:ln w="19050" cap="flat" cmpd="sng">
            <a:solidFill>
              <a:srgbClr val="A64D79"/>
            </a:solidFill>
            <a:prstDash val="solid"/>
            <a:round/>
            <a:headEnd type="none" w="med" len="med"/>
            <a:tailEnd type="triangle" w="med" len="med"/>
          </a:ln>
        </p:spPr>
      </p:cxnSp>
      <p:cxnSp>
        <p:nvCxnSpPr>
          <p:cNvPr id="921" name="Google Shape;921;p94"/>
          <p:cNvCxnSpPr>
            <a:endCxn id="913" idx="1"/>
          </p:cNvCxnSpPr>
          <p:nvPr/>
        </p:nvCxnSpPr>
        <p:spPr>
          <a:xfrm rot="10800000" flipH="1">
            <a:off x="4909650" y="4390075"/>
            <a:ext cx="1342200" cy="242700"/>
          </a:xfrm>
          <a:prstGeom prst="straightConnector1">
            <a:avLst/>
          </a:prstGeom>
          <a:noFill/>
          <a:ln w="19050" cap="flat" cmpd="sng">
            <a:solidFill>
              <a:srgbClr val="BF9000"/>
            </a:solidFill>
            <a:prstDash val="solid"/>
            <a:round/>
            <a:headEnd type="none" w="med" len="med"/>
            <a:tailEnd type="triangle" w="med" len="med"/>
          </a:ln>
        </p:spPr>
      </p:cxnSp>
      <p:sp>
        <p:nvSpPr>
          <p:cNvPr id="922" name="Google Shape;922;p94"/>
          <p:cNvSpPr txBox="1"/>
          <p:nvPr/>
        </p:nvSpPr>
        <p:spPr>
          <a:xfrm>
            <a:off x="198925" y="2218900"/>
            <a:ext cx="1169100" cy="9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RDD from the orders file</a:t>
            </a:r>
            <a:endParaRPr>
              <a:latin typeface="Open Sans"/>
              <a:ea typeface="Open Sans"/>
              <a:cs typeface="Open Sans"/>
              <a:sym typeface="Open Sans"/>
            </a:endParaRPr>
          </a:p>
        </p:txBody>
      </p:sp>
      <p:sp>
        <p:nvSpPr>
          <p:cNvPr id="923" name="Google Shape;923;p94"/>
          <p:cNvSpPr txBox="1"/>
          <p:nvPr/>
        </p:nvSpPr>
        <p:spPr>
          <a:xfrm>
            <a:off x="1142975" y="4086925"/>
            <a:ext cx="15759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RDD from the city_mapping file</a:t>
            </a:r>
            <a:endParaRPr>
              <a:latin typeface="Open Sans"/>
              <a:ea typeface="Open Sans"/>
              <a:cs typeface="Open Sans"/>
              <a:sym typeface="Open Sans"/>
            </a:endParaRPr>
          </a:p>
        </p:txBody>
      </p:sp>
      <p:sp>
        <p:nvSpPr>
          <p:cNvPr id="924" name="Google Shape;924;p94"/>
          <p:cNvSpPr/>
          <p:nvPr/>
        </p:nvSpPr>
        <p:spPr>
          <a:xfrm>
            <a:off x="4658600" y="1220925"/>
            <a:ext cx="3264600" cy="446400"/>
          </a:xfrm>
          <a:prstGeom prst="wedgeRectCallout">
            <a:avLst>
              <a:gd name="adj1" fmla="val -23516"/>
              <a:gd name="adj2" fmla="val 17161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Create pair RDDs on city and shuffle to collect both corresponding values from each.</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6"/>
                                        </p:tgtEl>
                                        <p:attrNameLst>
                                          <p:attrName>style.visibility</p:attrName>
                                        </p:attrNameLst>
                                      </p:cBhvr>
                                      <p:to>
                                        <p:strVal val="visible"/>
                                      </p:to>
                                    </p:set>
                                    <p:animEffect transition="in" filter="fade">
                                      <p:cBhvr>
                                        <p:cTn id="7" dur="1000"/>
                                        <p:tgtEl>
                                          <p:spTgt spid="9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
                                        </p:tgtEl>
                                        <p:attrNameLst>
                                          <p:attrName>style.visibility</p:attrName>
                                        </p:attrNameLst>
                                      </p:cBhvr>
                                      <p:to>
                                        <p:strVal val="visible"/>
                                      </p:to>
                                    </p:set>
                                    <p:animEffect transition="in" filter="fade">
                                      <p:cBhvr>
                                        <p:cTn id="12" dur="1000"/>
                                        <p:tgtEl>
                                          <p:spTgt spid="9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7"/>
                                        </p:tgtEl>
                                        <p:attrNameLst>
                                          <p:attrName>style.visibility</p:attrName>
                                        </p:attrNameLst>
                                      </p:cBhvr>
                                      <p:to>
                                        <p:strVal val="visible"/>
                                      </p:to>
                                    </p:set>
                                    <p:animEffect transition="in" filter="fade">
                                      <p:cBhvr>
                                        <p:cTn id="17" dur="1000"/>
                                        <p:tgtEl>
                                          <p:spTgt spid="9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3"/>
                                        </p:tgtEl>
                                        <p:attrNameLst>
                                          <p:attrName>style.visibility</p:attrName>
                                        </p:attrNameLst>
                                      </p:cBhvr>
                                      <p:to>
                                        <p:strVal val="visible"/>
                                      </p:to>
                                    </p:set>
                                    <p:animEffect transition="in" filter="fade">
                                      <p:cBhvr>
                                        <p:cTn id="22" dur="1000"/>
                                        <p:tgtEl>
                                          <p:spTgt spid="9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8"/>
                                        </p:tgtEl>
                                        <p:attrNameLst>
                                          <p:attrName>style.visibility</p:attrName>
                                        </p:attrNameLst>
                                      </p:cBhvr>
                                      <p:to>
                                        <p:strVal val="visible"/>
                                      </p:to>
                                    </p:set>
                                    <p:animEffect transition="in" filter="fade">
                                      <p:cBhvr>
                                        <p:cTn id="27" dur="1000"/>
                                        <p:tgtEl>
                                          <p:spTgt spid="908"/>
                                        </p:tgtEl>
                                      </p:cBhvr>
                                    </p:animEffect>
                                  </p:childTnLst>
                                </p:cTn>
                              </p:par>
                              <p:par>
                                <p:cTn id="28" presetID="10" presetClass="entr" presetSubtype="0" fill="hold" nodeType="withEffect">
                                  <p:stCondLst>
                                    <p:cond delay="0"/>
                                  </p:stCondLst>
                                  <p:childTnLst>
                                    <p:set>
                                      <p:cBhvr>
                                        <p:cTn id="29" dur="1" fill="hold">
                                          <p:stCondLst>
                                            <p:cond delay="0"/>
                                          </p:stCondLst>
                                        </p:cTn>
                                        <p:tgtEl>
                                          <p:spTgt spid="909"/>
                                        </p:tgtEl>
                                        <p:attrNameLst>
                                          <p:attrName>style.visibility</p:attrName>
                                        </p:attrNameLst>
                                      </p:cBhvr>
                                      <p:to>
                                        <p:strVal val="visible"/>
                                      </p:to>
                                    </p:set>
                                    <p:animEffect transition="in" filter="fade">
                                      <p:cBhvr>
                                        <p:cTn id="30" dur="1000"/>
                                        <p:tgtEl>
                                          <p:spTgt spid="90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10"/>
                                        </p:tgtEl>
                                        <p:attrNameLst>
                                          <p:attrName>style.visibility</p:attrName>
                                        </p:attrNameLst>
                                      </p:cBhvr>
                                      <p:to>
                                        <p:strVal val="visible"/>
                                      </p:to>
                                    </p:set>
                                    <p:animEffect transition="in" filter="fade">
                                      <p:cBhvr>
                                        <p:cTn id="35" dur="1000"/>
                                        <p:tgtEl>
                                          <p:spTgt spid="910"/>
                                        </p:tgtEl>
                                      </p:cBhvr>
                                    </p:animEffect>
                                  </p:childTnLst>
                                </p:cTn>
                              </p:par>
                              <p:par>
                                <p:cTn id="36" presetID="10" presetClass="entr" presetSubtype="0" fill="hold" nodeType="withEffect">
                                  <p:stCondLst>
                                    <p:cond delay="0"/>
                                  </p:stCondLst>
                                  <p:childTnLst>
                                    <p:set>
                                      <p:cBhvr>
                                        <p:cTn id="37" dur="1" fill="hold">
                                          <p:stCondLst>
                                            <p:cond delay="0"/>
                                          </p:stCondLst>
                                        </p:cTn>
                                        <p:tgtEl>
                                          <p:spTgt spid="911"/>
                                        </p:tgtEl>
                                        <p:attrNameLst>
                                          <p:attrName>style.visibility</p:attrName>
                                        </p:attrNameLst>
                                      </p:cBhvr>
                                      <p:to>
                                        <p:strVal val="visible"/>
                                      </p:to>
                                    </p:set>
                                    <p:animEffect transition="in" filter="fade">
                                      <p:cBhvr>
                                        <p:cTn id="38" dur="1000"/>
                                        <p:tgtEl>
                                          <p:spTgt spid="9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24"/>
                                        </p:tgtEl>
                                        <p:attrNameLst>
                                          <p:attrName>style.visibility</p:attrName>
                                        </p:attrNameLst>
                                      </p:cBhvr>
                                      <p:to>
                                        <p:strVal val="visible"/>
                                      </p:to>
                                    </p:set>
                                    <p:animEffect transition="in" filter="fade">
                                      <p:cBhvr>
                                        <p:cTn id="43" dur="1000"/>
                                        <p:tgtEl>
                                          <p:spTgt spid="9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14"/>
                                        </p:tgtEl>
                                        <p:attrNameLst>
                                          <p:attrName>style.visibility</p:attrName>
                                        </p:attrNameLst>
                                      </p:cBhvr>
                                      <p:to>
                                        <p:strVal val="visible"/>
                                      </p:to>
                                    </p:set>
                                    <p:animEffect transition="in" filter="fade">
                                      <p:cBhvr>
                                        <p:cTn id="48" dur="1000"/>
                                        <p:tgtEl>
                                          <p:spTgt spid="914"/>
                                        </p:tgtEl>
                                      </p:cBhvr>
                                    </p:animEffect>
                                  </p:childTnLst>
                                </p:cTn>
                              </p:par>
                              <p:par>
                                <p:cTn id="49" presetID="10" presetClass="entr" presetSubtype="0" fill="hold" nodeType="withEffect">
                                  <p:stCondLst>
                                    <p:cond delay="0"/>
                                  </p:stCondLst>
                                  <p:childTnLst>
                                    <p:set>
                                      <p:cBhvr>
                                        <p:cTn id="50" dur="1" fill="hold">
                                          <p:stCondLst>
                                            <p:cond delay="0"/>
                                          </p:stCondLst>
                                        </p:cTn>
                                        <p:tgtEl>
                                          <p:spTgt spid="916"/>
                                        </p:tgtEl>
                                        <p:attrNameLst>
                                          <p:attrName>style.visibility</p:attrName>
                                        </p:attrNameLst>
                                      </p:cBhvr>
                                      <p:to>
                                        <p:strVal val="visible"/>
                                      </p:to>
                                    </p:set>
                                    <p:animEffect transition="in" filter="fade">
                                      <p:cBhvr>
                                        <p:cTn id="51" dur="1000"/>
                                        <p:tgtEl>
                                          <p:spTgt spid="916"/>
                                        </p:tgtEl>
                                      </p:cBhvr>
                                    </p:animEffect>
                                  </p:childTnLst>
                                </p:cTn>
                              </p:par>
                              <p:par>
                                <p:cTn id="52" presetID="10" presetClass="entr" presetSubtype="0" fill="hold" nodeType="withEffect">
                                  <p:stCondLst>
                                    <p:cond delay="0"/>
                                  </p:stCondLst>
                                  <p:childTnLst>
                                    <p:set>
                                      <p:cBhvr>
                                        <p:cTn id="53" dur="1" fill="hold">
                                          <p:stCondLst>
                                            <p:cond delay="0"/>
                                          </p:stCondLst>
                                        </p:cTn>
                                        <p:tgtEl>
                                          <p:spTgt spid="919"/>
                                        </p:tgtEl>
                                        <p:attrNameLst>
                                          <p:attrName>style.visibility</p:attrName>
                                        </p:attrNameLst>
                                      </p:cBhvr>
                                      <p:to>
                                        <p:strVal val="visible"/>
                                      </p:to>
                                    </p:set>
                                    <p:animEffect transition="in" filter="fade">
                                      <p:cBhvr>
                                        <p:cTn id="54" dur="1000"/>
                                        <p:tgtEl>
                                          <p:spTgt spid="919"/>
                                        </p:tgtEl>
                                      </p:cBhvr>
                                    </p:animEffect>
                                  </p:childTnLst>
                                </p:cTn>
                              </p:par>
                              <p:par>
                                <p:cTn id="55" presetID="10" presetClass="entr" presetSubtype="0" fill="hold" nodeType="withEffect">
                                  <p:stCondLst>
                                    <p:cond delay="0"/>
                                  </p:stCondLst>
                                  <p:childTnLst>
                                    <p:set>
                                      <p:cBhvr>
                                        <p:cTn id="56" dur="1" fill="hold">
                                          <p:stCondLst>
                                            <p:cond delay="0"/>
                                          </p:stCondLst>
                                        </p:cTn>
                                        <p:tgtEl>
                                          <p:spTgt spid="920"/>
                                        </p:tgtEl>
                                        <p:attrNameLst>
                                          <p:attrName>style.visibility</p:attrName>
                                        </p:attrNameLst>
                                      </p:cBhvr>
                                      <p:to>
                                        <p:strVal val="visible"/>
                                      </p:to>
                                    </p:set>
                                    <p:animEffect transition="in" filter="fade">
                                      <p:cBhvr>
                                        <p:cTn id="57" dur="1000"/>
                                        <p:tgtEl>
                                          <p:spTgt spid="920"/>
                                        </p:tgtEl>
                                      </p:cBhvr>
                                    </p:animEffect>
                                  </p:childTnLst>
                                </p:cTn>
                              </p:par>
                              <p:par>
                                <p:cTn id="58" presetID="10" presetClass="entr" presetSubtype="0" fill="hold" nodeType="withEffect">
                                  <p:stCondLst>
                                    <p:cond delay="0"/>
                                  </p:stCondLst>
                                  <p:childTnLst>
                                    <p:set>
                                      <p:cBhvr>
                                        <p:cTn id="59" dur="1" fill="hold">
                                          <p:stCondLst>
                                            <p:cond delay="0"/>
                                          </p:stCondLst>
                                        </p:cTn>
                                        <p:tgtEl>
                                          <p:spTgt spid="912"/>
                                        </p:tgtEl>
                                        <p:attrNameLst>
                                          <p:attrName>style.visibility</p:attrName>
                                        </p:attrNameLst>
                                      </p:cBhvr>
                                      <p:to>
                                        <p:strVal val="visible"/>
                                      </p:to>
                                    </p:set>
                                    <p:animEffect transition="in" filter="fade">
                                      <p:cBhvr>
                                        <p:cTn id="60" dur="1000"/>
                                        <p:tgtEl>
                                          <p:spTgt spid="91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15"/>
                                        </p:tgtEl>
                                        <p:attrNameLst>
                                          <p:attrName>style.visibility</p:attrName>
                                        </p:attrNameLst>
                                      </p:cBhvr>
                                      <p:to>
                                        <p:strVal val="visible"/>
                                      </p:to>
                                    </p:set>
                                    <p:animEffect transition="in" filter="fade">
                                      <p:cBhvr>
                                        <p:cTn id="65" dur="1000"/>
                                        <p:tgtEl>
                                          <p:spTgt spid="915"/>
                                        </p:tgtEl>
                                      </p:cBhvr>
                                    </p:animEffect>
                                  </p:childTnLst>
                                </p:cTn>
                              </p:par>
                              <p:par>
                                <p:cTn id="66" presetID="10" presetClass="entr" presetSubtype="0" fill="hold" nodeType="withEffect">
                                  <p:stCondLst>
                                    <p:cond delay="0"/>
                                  </p:stCondLst>
                                  <p:childTnLst>
                                    <p:set>
                                      <p:cBhvr>
                                        <p:cTn id="67" dur="1" fill="hold">
                                          <p:stCondLst>
                                            <p:cond delay="0"/>
                                          </p:stCondLst>
                                        </p:cTn>
                                        <p:tgtEl>
                                          <p:spTgt spid="917"/>
                                        </p:tgtEl>
                                        <p:attrNameLst>
                                          <p:attrName>style.visibility</p:attrName>
                                        </p:attrNameLst>
                                      </p:cBhvr>
                                      <p:to>
                                        <p:strVal val="visible"/>
                                      </p:to>
                                    </p:set>
                                    <p:animEffect transition="in" filter="fade">
                                      <p:cBhvr>
                                        <p:cTn id="68" dur="1000"/>
                                        <p:tgtEl>
                                          <p:spTgt spid="917"/>
                                        </p:tgtEl>
                                      </p:cBhvr>
                                    </p:animEffect>
                                  </p:childTnLst>
                                </p:cTn>
                              </p:par>
                              <p:par>
                                <p:cTn id="69" presetID="10" presetClass="entr" presetSubtype="0" fill="hold" nodeType="withEffect">
                                  <p:stCondLst>
                                    <p:cond delay="0"/>
                                  </p:stCondLst>
                                  <p:childTnLst>
                                    <p:set>
                                      <p:cBhvr>
                                        <p:cTn id="70" dur="1" fill="hold">
                                          <p:stCondLst>
                                            <p:cond delay="0"/>
                                          </p:stCondLst>
                                        </p:cTn>
                                        <p:tgtEl>
                                          <p:spTgt spid="918"/>
                                        </p:tgtEl>
                                        <p:attrNameLst>
                                          <p:attrName>style.visibility</p:attrName>
                                        </p:attrNameLst>
                                      </p:cBhvr>
                                      <p:to>
                                        <p:strVal val="visible"/>
                                      </p:to>
                                    </p:set>
                                    <p:animEffect transition="in" filter="fade">
                                      <p:cBhvr>
                                        <p:cTn id="71" dur="1000"/>
                                        <p:tgtEl>
                                          <p:spTgt spid="918"/>
                                        </p:tgtEl>
                                      </p:cBhvr>
                                    </p:animEffect>
                                  </p:childTnLst>
                                </p:cTn>
                              </p:par>
                              <p:par>
                                <p:cTn id="72" presetID="10" presetClass="entr" presetSubtype="0" fill="hold" nodeType="withEffect">
                                  <p:stCondLst>
                                    <p:cond delay="0"/>
                                  </p:stCondLst>
                                  <p:childTnLst>
                                    <p:set>
                                      <p:cBhvr>
                                        <p:cTn id="73" dur="1" fill="hold">
                                          <p:stCondLst>
                                            <p:cond delay="0"/>
                                          </p:stCondLst>
                                        </p:cTn>
                                        <p:tgtEl>
                                          <p:spTgt spid="921"/>
                                        </p:tgtEl>
                                        <p:attrNameLst>
                                          <p:attrName>style.visibility</p:attrName>
                                        </p:attrNameLst>
                                      </p:cBhvr>
                                      <p:to>
                                        <p:strVal val="visible"/>
                                      </p:to>
                                    </p:set>
                                    <p:animEffect transition="in" filter="fade">
                                      <p:cBhvr>
                                        <p:cTn id="74" dur="1000"/>
                                        <p:tgtEl>
                                          <p:spTgt spid="921"/>
                                        </p:tgtEl>
                                      </p:cBhvr>
                                    </p:animEffect>
                                  </p:childTnLst>
                                </p:cTn>
                              </p:par>
                              <p:par>
                                <p:cTn id="75" presetID="10" presetClass="entr" presetSubtype="0" fill="hold" nodeType="withEffect">
                                  <p:stCondLst>
                                    <p:cond delay="0"/>
                                  </p:stCondLst>
                                  <p:childTnLst>
                                    <p:set>
                                      <p:cBhvr>
                                        <p:cTn id="76" dur="1" fill="hold">
                                          <p:stCondLst>
                                            <p:cond delay="0"/>
                                          </p:stCondLst>
                                        </p:cTn>
                                        <p:tgtEl>
                                          <p:spTgt spid="913"/>
                                        </p:tgtEl>
                                        <p:attrNameLst>
                                          <p:attrName>style.visibility</p:attrName>
                                        </p:attrNameLst>
                                      </p:cBhvr>
                                      <p:to>
                                        <p:strVal val="visible"/>
                                      </p:to>
                                    </p:set>
                                    <p:animEffect transition="in" filter="fade">
                                      <p:cBhvr>
                                        <p:cTn id="77" dur="1000"/>
                                        <p:tgtEl>
                                          <p:spTgt spid="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95"/>
          <p:cNvSpPr txBox="1">
            <a:spLocks noGrp="1"/>
          </p:cNvSpPr>
          <p:nvPr>
            <p:ph type="title"/>
          </p:nvPr>
        </p:nvSpPr>
        <p:spPr>
          <a:xfrm>
            <a:off x="311700" y="2625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Joining already partitioned RDDs to get the result</a:t>
            </a:r>
            <a:endParaRPr/>
          </a:p>
        </p:txBody>
      </p:sp>
      <p:sp>
        <p:nvSpPr>
          <p:cNvPr id="930" name="Google Shape;930;p95"/>
          <p:cNvSpPr txBox="1"/>
          <p:nvPr/>
        </p:nvSpPr>
        <p:spPr>
          <a:xfrm>
            <a:off x="1489375" y="1757800"/>
            <a:ext cx="3723300" cy="18444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Source Code Pro"/>
                <a:ea typeface="Source Code Pro"/>
                <a:cs typeface="Source Code Pro"/>
                <a:sym typeface="Source Code Pro"/>
              </a:rPr>
              <a:t>U_101, I_101, city_1, 100, 1, 20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U_103, I_101, city_3, 20, 5, 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U_101, I_103, city_1, 10, 7, 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U_103, I_104, city_3, 100, 1, 5</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U_102, I_102, city_2, 40, 2, 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U_102, I_101, city_2, 300, 10, 10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U_104, I_103, city_4, 500, 9, 50</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U_104, I_104, city_4, 80, 4, 5</a:t>
            </a:r>
            <a:endParaRPr>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
        <p:nvSpPr>
          <p:cNvPr id="931" name="Google Shape;931;p95"/>
          <p:cNvSpPr txBox="1"/>
          <p:nvPr/>
        </p:nvSpPr>
        <p:spPr>
          <a:xfrm>
            <a:off x="2861775" y="3896575"/>
            <a:ext cx="2034900" cy="987000"/>
          </a:xfrm>
          <a:prstGeom prst="rect">
            <a:avLst/>
          </a:prstGeom>
          <a:noFill/>
          <a:ln w="19050" cap="flat" cmpd="sng">
            <a:solidFill>
              <a:srgbClr val="B45F0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Source Code Pro"/>
                <a:ea typeface="Source Code Pro"/>
                <a:cs typeface="Source Code Pro"/>
                <a:sym typeface="Source Code Pro"/>
              </a:rPr>
              <a:t>city_1, Europe</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city_3, Asia</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city_2, Asia</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city_4, Australia</a:t>
            </a:r>
            <a:endParaRPr>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cxnSp>
        <p:nvCxnSpPr>
          <p:cNvPr id="932" name="Google Shape;932;p95"/>
          <p:cNvCxnSpPr>
            <a:stCxn id="930" idx="1"/>
            <a:endCxn id="930" idx="3"/>
          </p:cNvCxnSpPr>
          <p:nvPr/>
        </p:nvCxnSpPr>
        <p:spPr>
          <a:xfrm>
            <a:off x="1489375" y="2680000"/>
            <a:ext cx="3723300" cy="0"/>
          </a:xfrm>
          <a:prstGeom prst="straightConnector1">
            <a:avLst/>
          </a:prstGeom>
          <a:noFill/>
          <a:ln w="19050" cap="flat" cmpd="sng">
            <a:solidFill>
              <a:srgbClr val="0000FF"/>
            </a:solidFill>
            <a:prstDash val="dash"/>
            <a:round/>
            <a:headEnd type="none" w="med" len="med"/>
            <a:tailEnd type="none" w="med" len="med"/>
          </a:ln>
        </p:spPr>
      </p:cxnSp>
      <p:cxnSp>
        <p:nvCxnSpPr>
          <p:cNvPr id="933" name="Google Shape;933;p95"/>
          <p:cNvCxnSpPr>
            <a:stCxn id="931" idx="1"/>
            <a:endCxn id="931" idx="3"/>
          </p:cNvCxnSpPr>
          <p:nvPr/>
        </p:nvCxnSpPr>
        <p:spPr>
          <a:xfrm>
            <a:off x="2861775" y="4390075"/>
            <a:ext cx="2034900" cy="0"/>
          </a:xfrm>
          <a:prstGeom prst="straightConnector1">
            <a:avLst/>
          </a:prstGeom>
          <a:noFill/>
          <a:ln w="19050" cap="flat" cmpd="sng">
            <a:solidFill>
              <a:srgbClr val="0000FF"/>
            </a:solidFill>
            <a:prstDash val="dash"/>
            <a:round/>
            <a:headEnd type="none" w="med" len="med"/>
            <a:tailEnd type="none" w="med" len="med"/>
          </a:ln>
        </p:spPr>
      </p:cxnSp>
      <p:sp>
        <p:nvSpPr>
          <p:cNvPr id="934" name="Google Shape;934;p95"/>
          <p:cNvSpPr txBox="1"/>
          <p:nvPr/>
        </p:nvSpPr>
        <p:spPr>
          <a:xfrm>
            <a:off x="6156600" y="1757800"/>
            <a:ext cx="2675700" cy="32817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935" name="Google Shape;935;p95"/>
          <p:cNvSpPr txBox="1"/>
          <p:nvPr/>
        </p:nvSpPr>
        <p:spPr>
          <a:xfrm>
            <a:off x="6347100" y="1879025"/>
            <a:ext cx="22428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Open Sans"/>
                <a:ea typeface="Open Sans"/>
                <a:cs typeface="Open Sans"/>
                <a:sym typeface="Open Sans"/>
              </a:rPr>
              <a:t>Executor</a:t>
            </a:r>
            <a:endParaRPr b="1">
              <a:latin typeface="Open Sans"/>
              <a:ea typeface="Open Sans"/>
              <a:cs typeface="Open Sans"/>
              <a:sym typeface="Open Sans"/>
            </a:endParaRPr>
          </a:p>
        </p:txBody>
      </p:sp>
      <p:sp>
        <p:nvSpPr>
          <p:cNvPr id="936" name="Google Shape;936;p95"/>
          <p:cNvSpPr txBox="1"/>
          <p:nvPr/>
        </p:nvSpPr>
        <p:spPr>
          <a:xfrm>
            <a:off x="6251850" y="2381250"/>
            <a:ext cx="2493900" cy="11169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rgbClr val="783F04"/>
                </a:solidFill>
                <a:latin typeface="Open Sans"/>
                <a:ea typeface="Open Sans"/>
                <a:cs typeface="Open Sans"/>
                <a:sym typeface="Open Sans"/>
              </a:rPr>
              <a:t>city_1</a:t>
            </a:r>
            <a:r>
              <a:rPr lang="en-GB" sz="1000">
                <a:latin typeface="Open Sans"/>
                <a:ea typeface="Open Sans"/>
                <a:cs typeface="Open Sans"/>
                <a:sym typeface="Open Sans"/>
              </a:rPr>
              <a:t>, [ ...values from both RDDs… ]</a:t>
            </a:r>
            <a:endParaRPr sz="1000">
              <a:latin typeface="Open Sans"/>
              <a:ea typeface="Open Sans"/>
              <a:cs typeface="Open Sans"/>
              <a:sym typeface="Open Sans"/>
            </a:endParaRPr>
          </a:p>
          <a:p>
            <a:pPr marL="0" lvl="0" indent="0" algn="l" rtl="0">
              <a:spcBef>
                <a:spcPts val="0"/>
              </a:spcBef>
              <a:spcAft>
                <a:spcPts val="0"/>
              </a:spcAft>
              <a:buNone/>
            </a:pPr>
            <a:r>
              <a:rPr lang="en-GB" sz="1000" b="1">
                <a:solidFill>
                  <a:srgbClr val="1C4587"/>
                </a:solidFill>
                <a:latin typeface="Open Sans"/>
                <a:ea typeface="Open Sans"/>
                <a:cs typeface="Open Sans"/>
                <a:sym typeface="Open Sans"/>
              </a:rPr>
              <a:t>city_3</a:t>
            </a:r>
            <a:r>
              <a:rPr lang="en-GB" sz="1000">
                <a:latin typeface="Open Sans"/>
                <a:ea typeface="Open Sans"/>
                <a:cs typeface="Open Sans"/>
                <a:sym typeface="Open Sans"/>
              </a:rPr>
              <a:t>, [ ...values from both RDDs… ]</a:t>
            </a:r>
            <a:endParaRPr sz="1000">
              <a:latin typeface="Open Sans"/>
              <a:ea typeface="Open Sans"/>
              <a:cs typeface="Open Sans"/>
              <a:sym typeface="Open Sans"/>
            </a:endParaRPr>
          </a:p>
        </p:txBody>
      </p:sp>
      <p:sp>
        <p:nvSpPr>
          <p:cNvPr id="937" name="Google Shape;937;p95"/>
          <p:cNvSpPr txBox="1"/>
          <p:nvPr/>
        </p:nvSpPr>
        <p:spPr>
          <a:xfrm>
            <a:off x="6251850" y="3831625"/>
            <a:ext cx="2493900" cy="11169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rgbClr val="4C1130"/>
                </a:solidFill>
                <a:latin typeface="Open Sans"/>
                <a:ea typeface="Open Sans"/>
                <a:cs typeface="Open Sans"/>
                <a:sym typeface="Open Sans"/>
              </a:rPr>
              <a:t>city_2</a:t>
            </a:r>
            <a:r>
              <a:rPr lang="en-GB" sz="1000">
                <a:latin typeface="Open Sans"/>
                <a:ea typeface="Open Sans"/>
                <a:cs typeface="Open Sans"/>
                <a:sym typeface="Open Sans"/>
              </a:rPr>
              <a:t>, [ ...values from both RDDs… ]</a:t>
            </a:r>
            <a:endParaRPr sz="1000">
              <a:latin typeface="Open Sans"/>
              <a:ea typeface="Open Sans"/>
              <a:cs typeface="Open Sans"/>
              <a:sym typeface="Open Sans"/>
            </a:endParaRPr>
          </a:p>
          <a:p>
            <a:pPr marL="0" lvl="0" indent="0" algn="l" rtl="0">
              <a:spcBef>
                <a:spcPts val="0"/>
              </a:spcBef>
              <a:spcAft>
                <a:spcPts val="0"/>
              </a:spcAft>
              <a:buNone/>
            </a:pPr>
            <a:r>
              <a:rPr lang="en-GB" sz="1000" b="1">
                <a:solidFill>
                  <a:srgbClr val="38761D"/>
                </a:solidFill>
                <a:latin typeface="Open Sans"/>
                <a:ea typeface="Open Sans"/>
                <a:cs typeface="Open Sans"/>
                <a:sym typeface="Open Sans"/>
              </a:rPr>
              <a:t>city_4</a:t>
            </a:r>
            <a:r>
              <a:rPr lang="en-GB" sz="1000">
                <a:latin typeface="Open Sans"/>
                <a:ea typeface="Open Sans"/>
                <a:cs typeface="Open Sans"/>
                <a:sym typeface="Open Sans"/>
              </a:rPr>
              <a:t>, [ ...values from both RDDs… ]</a:t>
            </a:r>
            <a:endParaRPr sz="1000">
              <a:latin typeface="Open Sans"/>
              <a:ea typeface="Open Sans"/>
              <a:cs typeface="Open Sans"/>
              <a:sym typeface="Open Sans"/>
            </a:endParaRPr>
          </a:p>
        </p:txBody>
      </p:sp>
      <p:cxnSp>
        <p:nvCxnSpPr>
          <p:cNvPr id="938" name="Google Shape;938;p95"/>
          <p:cNvCxnSpPr>
            <a:endCxn id="936" idx="1"/>
          </p:cNvCxnSpPr>
          <p:nvPr/>
        </p:nvCxnSpPr>
        <p:spPr>
          <a:xfrm>
            <a:off x="5203950" y="2164800"/>
            <a:ext cx="1047900" cy="774900"/>
          </a:xfrm>
          <a:prstGeom prst="straightConnector1">
            <a:avLst/>
          </a:prstGeom>
          <a:noFill/>
          <a:ln w="19050" cap="flat" cmpd="sng">
            <a:solidFill>
              <a:srgbClr val="A64D79"/>
            </a:solidFill>
            <a:prstDash val="solid"/>
            <a:round/>
            <a:headEnd type="none" w="med" len="med"/>
            <a:tailEnd type="triangle" w="med" len="med"/>
          </a:ln>
        </p:spPr>
      </p:cxnSp>
      <p:cxnSp>
        <p:nvCxnSpPr>
          <p:cNvPr id="939" name="Google Shape;939;p95"/>
          <p:cNvCxnSpPr>
            <a:endCxn id="936" idx="1"/>
          </p:cNvCxnSpPr>
          <p:nvPr/>
        </p:nvCxnSpPr>
        <p:spPr>
          <a:xfrm rot="10800000" flipH="1">
            <a:off x="4892250" y="2939700"/>
            <a:ext cx="1359600" cy="1190700"/>
          </a:xfrm>
          <a:prstGeom prst="straightConnector1">
            <a:avLst/>
          </a:prstGeom>
          <a:noFill/>
          <a:ln w="19050" cap="flat" cmpd="sng">
            <a:solidFill>
              <a:srgbClr val="A64D79"/>
            </a:solidFill>
            <a:prstDash val="solid"/>
            <a:round/>
            <a:headEnd type="none" w="med" len="med"/>
            <a:tailEnd type="triangle" w="med" len="med"/>
          </a:ln>
        </p:spPr>
      </p:cxnSp>
      <p:cxnSp>
        <p:nvCxnSpPr>
          <p:cNvPr id="940" name="Google Shape;940;p95"/>
          <p:cNvCxnSpPr>
            <a:endCxn id="937" idx="1"/>
          </p:cNvCxnSpPr>
          <p:nvPr/>
        </p:nvCxnSpPr>
        <p:spPr>
          <a:xfrm>
            <a:off x="5221350" y="3125875"/>
            <a:ext cx="1030500" cy="1264200"/>
          </a:xfrm>
          <a:prstGeom prst="straightConnector1">
            <a:avLst/>
          </a:prstGeom>
          <a:noFill/>
          <a:ln w="19050" cap="flat" cmpd="sng">
            <a:solidFill>
              <a:srgbClr val="BF9000"/>
            </a:solidFill>
            <a:prstDash val="solid"/>
            <a:round/>
            <a:headEnd type="none" w="med" len="med"/>
            <a:tailEnd type="triangle" w="med" len="med"/>
          </a:ln>
        </p:spPr>
      </p:cxnSp>
      <p:cxnSp>
        <p:nvCxnSpPr>
          <p:cNvPr id="941" name="Google Shape;941;p95"/>
          <p:cNvCxnSpPr>
            <a:endCxn id="937" idx="1"/>
          </p:cNvCxnSpPr>
          <p:nvPr/>
        </p:nvCxnSpPr>
        <p:spPr>
          <a:xfrm rot="10800000" flipH="1">
            <a:off x="4909650" y="4390075"/>
            <a:ext cx="1342200" cy="242700"/>
          </a:xfrm>
          <a:prstGeom prst="straightConnector1">
            <a:avLst/>
          </a:prstGeom>
          <a:noFill/>
          <a:ln w="19050" cap="flat" cmpd="sng">
            <a:solidFill>
              <a:srgbClr val="BF9000"/>
            </a:solidFill>
            <a:prstDash val="solid"/>
            <a:round/>
            <a:headEnd type="none" w="med" len="med"/>
            <a:tailEnd type="triangle" w="med" len="med"/>
          </a:ln>
        </p:spPr>
      </p:cxnSp>
      <p:sp>
        <p:nvSpPr>
          <p:cNvPr id="942" name="Google Shape;942;p95"/>
          <p:cNvSpPr txBox="1"/>
          <p:nvPr/>
        </p:nvSpPr>
        <p:spPr>
          <a:xfrm>
            <a:off x="692700" y="1264725"/>
            <a:ext cx="38793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Orders partitioned by city into 2 partitions</a:t>
            </a:r>
            <a:endParaRPr>
              <a:latin typeface="Open Sans"/>
              <a:ea typeface="Open Sans"/>
              <a:cs typeface="Open Sans"/>
              <a:sym typeface="Open Sans"/>
            </a:endParaRPr>
          </a:p>
        </p:txBody>
      </p:sp>
      <p:sp>
        <p:nvSpPr>
          <p:cNvPr id="943" name="Google Shape;943;p95"/>
          <p:cNvSpPr txBox="1"/>
          <p:nvPr/>
        </p:nvSpPr>
        <p:spPr>
          <a:xfrm>
            <a:off x="1212250" y="4784700"/>
            <a:ext cx="38793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Orders partitioned by city into 2 partitions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944" name="Google Shape;944;p95"/>
          <p:cNvSpPr/>
          <p:nvPr/>
        </p:nvSpPr>
        <p:spPr>
          <a:xfrm>
            <a:off x="4658600" y="1220925"/>
            <a:ext cx="3264600" cy="446400"/>
          </a:xfrm>
          <a:prstGeom prst="wedgeRectCallout">
            <a:avLst>
              <a:gd name="adj1" fmla="val -23516"/>
              <a:gd name="adj2" fmla="val 17161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Since RDDs are already partitioned by join field, no shuffle is needed to join</a:t>
            </a:r>
            <a:endParaRPr sz="1200"/>
          </a:p>
        </p:txBody>
      </p:sp>
      <p:sp>
        <p:nvSpPr>
          <p:cNvPr id="945" name="Google Shape;945;p95"/>
          <p:cNvSpPr/>
          <p:nvPr/>
        </p:nvSpPr>
        <p:spPr>
          <a:xfrm>
            <a:off x="173175" y="1757800"/>
            <a:ext cx="658200" cy="18444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6" name="Google Shape;946;p95"/>
          <p:cNvCxnSpPr>
            <a:stCxn id="945" idx="1"/>
            <a:endCxn id="945" idx="3"/>
          </p:cNvCxnSpPr>
          <p:nvPr/>
        </p:nvCxnSpPr>
        <p:spPr>
          <a:xfrm>
            <a:off x="173175" y="2680000"/>
            <a:ext cx="658200" cy="0"/>
          </a:xfrm>
          <a:prstGeom prst="straightConnector1">
            <a:avLst/>
          </a:prstGeom>
          <a:noFill/>
          <a:ln w="19050" cap="flat" cmpd="sng">
            <a:solidFill>
              <a:srgbClr val="783F04"/>
            </a:solidFill>
            <a:prstDash val="solid"/>
            <a:round/>
            <a:headEnd type="none" w="med" len="med"/>
            <a:tailEnd type="none" w="med" len="med"/>
          </a:ln>
        </p:spPr>
      </p:cxnSp>
      <p:sp>
        <p:nvSpPr>
          <p:cNvPr id="947" name="Google Shape;947;p95"/>
          <p:cNvSpPr/>
          <p:nvPr/>
        </p:nvSpPr>
        <p:spPr>
          <a:xfrm>
            <a:off x="1212250" y="3896575"/>
            <a:ext cx="588900" cy="9870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8" name="Google Shape;948;p95"/>
          <p:cNvCxnSpPr>
            <a:stCxn id="947" idx="1"/>
            <a:endCxn id="947" idx="3"/>
          </p:cNvCxnSpPr>
          <p:nvPr/>
        </p:nvCxnSpPr>
        <p:spPr>
          <a:xfrm>
            <a:off x="1212250" y="4390075"/>
            <a:ext cx="588900" cy="0"/>
          </a:xfrm>
          <a:prstGeom prst="straightConnector1">
            <a:avLst/>
          </a:prstGeom>
          <a:noFill/>
          <a:ln w="19050" cap="flat" cmpd="sng">
            <a:solidFill>
              <a:srgbClr val="20124D"/>
            </a:solidFill>
            <a:prstDash val="solid"/>
            <a:round/>
            <a:headEnd type="none" w="med" len="med"/>
            <a:tailEnd type="none" w="med" len="med"/>
          </a:ln>
        </p:spPr>
      </p:cxnSp>
      <p:cxnSp>
        <p:nvCxnSpPr>
          <p:cNvPr id="949" name="Google Shape;949;p95"/>
          <p:cNvCxnSpPr/>
          <p:nvPr/>
        </p:nvCxnSpPr>
        <p:spPr>
          <a:xfrm>
            <a:off x="848600" y="2182100"/>
            <a:ext cx="649500" cy="8700"/>
          </a:xfrm>
          <a:prstGeom prst="straightConnector1">
            <a:avLst/>
          </a:prstGeom>
          <a:noFill/>
          <a:ln w="19050" cap="flat" cmpd="sng">
            <a:solidFill>
              <a:schemeClr val="dk2"/>
            </a:solidFill>
            <a:prstDash val="solid"/>
            <a:round/>
            <a:headEnd type="none" w="med" len="med"/>
            <a:tailEnd type="triangle" w="med" len="med"/>
          </a:ln>
        </p:spPr>
      </p:cxnSp>
      <p:cxnSp>
        <p:nvCxnSpPr>
          <p:cNvPr id="950" name="Google Shape;950;p95"/>
          <p:cNvCxnSpPr/>
          <p:nvPr/>
        </p:nvCxnSpPr>
        <p:spPr>
          <a:xfrm>
            <a:off x="848600" y="2208075"/>
            <a:ext cx="614700" cy="909300"/>
          </a:xfrm>
          <a:prstGeom prst="straightConnector1">
            <a:avLst/>
          </a:prstGeom>
          <a:noFill/>
          <a:ln w="19050" cap="flat" cmpd="sng">
            <a:solidFill>
              <a:srgbClr val="134F5C"/>
            </a:solidFill>
            <a:prstDash val="solid"/>
            <a:round/>
            <a:headEnd type="none" w="med" len="med"/>
            <a:tailEnd type="triangle" w="med" len="med"/>
          </a:ln>
        </p:spPr>
      </p:cxnSp>
      <p:cxnSp>
        <p:nvCxnSpPr>
          <p:cNvPr id="951" name="Google Shape;951;p95"/>
          <p:cNvCxnSpPr/>
          <p:nvPr/>
        </p:nvCxnSpPr>
        <p:spPr>
          <a:xfrm rot="10800000" flipH="1">
            <a:off x="857250" y="2251525"/>
            <a:ext cx="597600" cy="917700"/>
          </a:xfrm>
          <a:prstGeom prst="straightConnector1">
            <a:avLst/>
          </a:prstGeom>
          <a:noFill/>
          <a:ln w="19050" cap="flat" cmpd="sng">
            <a:solidFill>
              <a:schemeClr val="dk2"/>
            </a:solidFill>
            <a:prstDash val="solid"/>
            <a:round/>
            <a:headEnd type="none" w="med" len="med"/>
            <a:tailEnd type="triangle" w="med" len="med"/>
          </a:ln>
        </p:spPr>
      </p:cxnSp>
      <p:cxnSp>
        <p:nvCxnSpPr>
          <p:cNvPr id="952" name="Google Shape;952;p95"/>
          <p:cNvCxnSpPr/>
          <p:nvPr/>
        </p:nvCxnSpPr>
        <p:spPr>
          <a:xfrm>
            <a:off x="857250" y="3195200"/>
            <a:ext cx="606000" cy="0"/>
          </a:xfrm>
          <a:prstGeom prst="straightConnector1">
            <a:avLst/>
          </a:prstGeom>
          <a:noFill/>
          <a:ln w="19050" cap="flat" cmpd="sng">
            <a:solidFill>
              <a:srgbClr val="134F5C"/>
            </a:solidFill>
            <a:prstDash val="solid"/>
            <a:round/>
            <a:headEnd type="none" w="med" len="med"/>
            <a:tailEnd type="triangle" w="med" len="med"/>
          </a:ln>
        </p:spPr>
      </p:cxnSp>
      <p:cxnSp>
        <p:nvCxnSpPr>
          <p:cNvPr id="953" name="Google Shape;953;p95"/>
          <p:cNvCxnSpPr/>
          <p:nvPr/>
        </p:nvCxnSpPr>
        <p:spPr>
          <a:xfrm rot="10800000" flipH="1">
            <a:off x="1827075" y="4069725"/>
            <a:ext cx="1021800" cy="8700"/>
          </a:xfrm>
          <a:prstGeom prst="straightConnector1">
            <a:avLst/>
          </a:prstGeom>
          <a:noFill/>
          <a:ln w="19050" cap="flat" cmpd="sng">
            <a:solidFill>
              <a:schemeClr val="dk2"/>
            </a:solidFill>
            <a:prstDash val="solid"/>
            <a:round/>
            <a:headEnd type="none" w="med" len="med"/>
            <a:tailEnd type="triangle" w="med" len="med"/>
          </a:ln>
        </p:spPr>
      </p:cxnSp>
      <p:cxnSp>
        <p:nvCxnSpPr>
          <p:cNvPr id="954" name="Google Shape;954;p95"/>
          <p:cNvCxnSpPr/>
          <p:nvPr/>
        </p:nvCxnSpPr>
        <p:spPr>
          <a:xfrm>
            <a:off x="1827075" y="4113075"/>
            <a:ext cx="995700" cy="484800"/>
          </a:xfrm>
          <a:prstGeom prst="straightConnector1">
            <a:avLst/>
          </a:prstGeom>
          <a:noFill/>
          <a:ln w="19050" cap="flat" cmpd="sng">
            <a:solidFill>
              <a:schemeClr val="dk2"/>
            </a:solidFill>
            <a:prstDash val="solid"/>
            <a:round/>
            <a:headEnd type="none" w="med" len="med"/>
            <a:tailEnd type="triangle" w="med" len="med"/>
          </a:ln>
        </p:spPr>
      </p:cxnSp>
      <p:cxnSp>
        <p:nvCxnSpPr>
          <p:cNvPr id="955" name="Google Shape;955;p95"/>
          <p:cNvCxnSpPr/>
          <p:nvPr/>
        </p:nvCxnSpPr>
        <p:spPr>
          <a:xfrm rot="10800000" flipH="1">
            <a:off x="1835725" y="4147775"/>
            <a:ext cx="987300" cy="493500"/>
          </a:xfrm>
          <a:prstGeom prst="straightConnector1">
            <a:avLst/>
          </a:prstGeom>
          <a:noFill/>
          <a:ln w="19050" cap="flat" cmpd="sng">
            <a:solidFill>
              <a:srgbClr val="20124D"/>
            </a:solidFill>
            <a:prstDash val="solid"/>
            <a:round/>
            <a:headEnd type="none" w="med" len="med"/>
            <a:tailEnd type="triangle" w="med" len="med"/>
          </a:ln>
        </p:spPr>
      </p:cxnSp>
      <p:cxnSp>
        <p:nvCxnSpPr>
          <p:cNvPr id="956" name="Google Shape;956;p95"/>
          <p:cNvCxnSpPr/>
          <p:nvPr/>
        </p:nvCxnSpPr>
        <p:spPr>
          <a:xfrm rot="10800000" flipH="1">
            <a:off x="1850850" y="4686925"/>
            <a:ext cx="961200" cy="8700"/>
          </a:xfrm>
          <a:prstGeom prst="straightConnector1">
            <a:avLst/>
          </a:prstGeom>
          <a:noFill/>
          <a:ln w="19050" cap="flat" cmpd="sng">
            <a:solidFill>
              <a:srgbClr val="20124D"/>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animEffect transition="in" filter="fade">
                                      <p:cBhvr>
                                        <p:cTn id="7" dur="1000"/>
                                        <p:tgtEl>
                                          <p:spTgt spid="930"/>
                                        </p:tgtEl>
                                      </p:cBhvr>
                                    </p:animEffect>
                                  </p:childTnLst>
                                </p:cTn>
                              </p:par>
                              <p:par>
                                <p:cTn id="8" presetID="10" presetClass="entr" presetSubtype="0" fill="hold" nodeType="withEffect">
                                  <p:stCondLst>
                                    <p:cond delay="0"/>
                                  </p:stCondLst>
                                  <p:childTnLst>
                                    <p:set>
                                      <p:cBhvr>
                                        <p:cTn id="9" dur="1" fill="hold">
                                          <p:stCondLst>
                                            <p:cond delay="0"/>
                                          </p:stCondLst>
                                        </p:cTn>
                                        <p:tgtEl>
                                          <p:spTgt spid="932"/>
                                        </p:tgtEl>
                                        <p:attrNameLst>
                                          <p:attrName>style.visibility</p:attrName>
                                        </p:attrNameLst>
                                      </p:cBhvr>
                                      <p:to>
                                        <p:strVal val="visible"/>
                                      </p:to>
                                    </p:set>
                                    <p:animEffect transition="in" filter="fade">
                                      <p:cBhvr>
                                        <p:cTn id="10" dur="1000"/>
                                        <p:tgtEl>
                                          <p:spTgt spid="9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2"/>
                                        </p:tgtEl>
                                        <p:attrNameLst>
                                          <p:attrName>style.visibility</p:attrName>
                                        </p:attrNameLst>
                                      </p:cBhvr>
                                      <p:to>
                                        <p:strVal val="visible"/>
                                      </p:to>
                                    </p:set>
                                    <p:animEffect transition="in" filter="fade">
                                      <p:cBhvr>
                                        <p:cTn id="15" dur="1000"/>
                                        <p:tgtEl>
                                          <p:spTgt spid="9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31"/>
                                        </p:tgtEl>
                                        <p:attrNameLst>
                                          <p:attrName>style.visibility</p:attrName>
                                        </p:attrNameLst>
                                      </p:cBhvr>
                                      <p:to>
                                        <p:strVal val="visible"/>
                                      </p:to>
                                    </p:set>
                                    <p:animEffect transition="in" filter="fade">
                                      <p:cBhvr>
                                        <p:cTn id="20" dur="1000"/>
                                        <p:tgtEl>
                                          <p:spTgt spid="931"/>
                                        </p:tgtEl>
                                      </p:cBhvr>
                                    </p:animEffect>
                                  </p:childTnLst>
                                </p:cTn>
                              </p:par>
                              <p:par>
                                <p:cTn id="21" presetID="10" presetClass="entr" presetSubtype="0" fill="hold" nodeType="withEffect">
                                  <p:stCondLst>
                                    <p:cond delay="0"/>
                                  </p:stCondLst>
                                  <p:childTnLst>
                                    <p:set>
                                      <p:cBhvr>
                                        <p:cTn id="22" dur="1" fill="hold">
                                          <p:stCondLst>
                                            <p:cond delay="0"/>
                                          </p:stCondLst>
                                        </p:cTn>
                                        <p:tgtEl>
                                          <p:spTgt spid="933"/>
                                        </p:tgtEl>
                                        <p:attrNameLst>
                                          <p:attrName>style.visibility</p:attrName>
                                        </p:attrNameLst>
                                      </p:cBhvr>
                                      <p:to>
                                        <p:strVal val="visible"/>
                                      </p:to>
                                    </p:set>
                                    <p:animEffect transition="in" filter="fade">
                                      <p:cBhvr>
                                        <p:cTn id="23" dur="1000"/>
                                        <p:tgtEl>
                                          <p:spTgt spid="9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43"/>
                                        </p:tgtEl>
                                        <p:attrNameLst>
                                          <p:attrName>style.visibility</p:attrName>
                                        </p:attrNameLst>
                                      </p:cBhvr>
                                      <p:to>
                                        <p:strVal val="visible"/>
                                      </p:to>
                                    </p:set>
                                    <p:animEffect transition="in" filter="fade">
                                      <p:cBhvr>
                                        <p:cTn id="28" dur="1000"/>
                                        <p:tgtEl>
                                          <p:spTgt spid="9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35"/>
                                        </p:tgtEl>
                                        <p:attrNameLst>
                                          <p:attrName>style.visibility</p:attrName>
                                        </p:attrNameLst>
                                      </p:cBhvr>
                                      <p:to>
                                        <p:strVal val="visible"/>
                                      </p:to>
                                    </p:set>
                                    <p:animEffect transition="in" filter="fade">
                                      <p:cBhvr>
                                        <p:cTn id="33" dur="1000"/>
                                        <p:tgtEl>
                                          <p:spTgt spid="935"/>
                                        </p:tgtEl>
                                      </p:cBhvr>
                                    </p:animEffect>
                                  </p:childTnLst>
                                </p:cTn>
                              </p:par>
                              <p:par>
                                <p:cTn id="34" presetID="10" presetClass="entr" presetSubtype="0" fill="hold" nodeType="withEffect">
                                  <p:stCondLst>
                                    <p:cond delay="0"/>
                                  </p:stCondLst>
                                  <p:childTnLst>
                                    <p:set>
                                      <p:cBhvr>
                                        <p:cTn id="35" dur="1" fill="hold">
                                          <p:stCondLst>
                                            <p:cond delay="0"/>
                                          </p:stCondLst>
                                        </p:cTn>
                                        <p:tgtEl>
                                          <p:spTgt spid="934"/>
                                        </p:tgtEl>
                                        <p:attrNameLst>
                                          <p:attrName>style.visibility</p:attrName>
                                        </p:attrNameLst>
                                      </p:cBhvr>
                                      <p:to>
                                        <p:strVal val="visible"/>
                                      </p:to>
                                    </p:set>
                                    <p:animEffect transition="in" filter="fade">
                                      <p:cBhvr>
                                        <p:cTn id="36" dur="1000"/>
                                        <p:tgtEl>
                                          <p:spTgt spid="9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38"/>
                                        </p:tgtEl>
                                        <p:attrNameLst>
                                          <p:attrName>style.visibility</p:attrName>
                                        </p:attrNameLst>
                                      </p:cBhvr>
                                      <p:to>
                                        <p:strVal val="visible"/>
                                      </p:to>
                                    </p:set>
                                    <p:animEffect transition="in" filter="fade">
                                      <p:cBhvr>
                                        <p:cTn id="41" dur="1000"/>
                                        <p:tgtEl>
                                          <p:spTgt spid="938"/>
                                        </p:tgtEl>
                                      </p:cBhvr>
                                    </p:animEffect>
                                  </p:childTnLst>
                                </p:cTn>
                              </p:par>
                              <p:par>
                                <p:cTn id="42" presetID="10" presetClass="entr" presetSubtype="0" fill="hold" nodeType="withEffect">
                                  <p:stCondLst>
                                    <p:cond delay="0"/>
                                  </p:stCondLst>
                                  <p:childTnLst>
                                    <p:set>
                                      <p:cBhvr>
                                        <p:cTn id="43" dur="1" fill="hold">
                                          <p:stCondLst>
                                            <p:cond delay="0"/>
                                          </p:stCondLst>
                                        </p:cTn>
                                        <p:tgtEl>
                                          <p:spTgt spid="939"/>
                                        </p:tgtEl>
                                        <p:attrNameLst>
                                          <p:attrName>style.visibility</p:attrName>
                                        </p:attrNameLst>
                                      </p:cBhvr>
                                      <p:to>
                                        <p:strVal val="visible"/>
                                      </p:to>
                                    </p:set>
                                    <p:animEffect transition="in" filter="fade">
                                      <p:cBhvr>
                                        <p:cTn id="44" dur="1000"/>
                                        <p:tgtEl>
                                          <p:spTgt spid="939"/>
                                        </p:tgtEl>
                                      </p:cBhvr>
                                    </p:animEffect>
                                  </p:childTnLst>
                                </p:cTn>
                              </p:par>
                              <p:par>
                                <p:cTn id="45" presetID="10" presetClass="entr" presetSubtype="0" fill="hold" nodeType="withEffect">
                                  <p:stCondLst>
                                    <p:cond delay="0"/>
                                  </p:stCondLst>
                                  <p:childTnLst>
                                    <p:set>
                                      <p:cBhvr>
                                        <p:cTn id="46" dur="1" fill="hold">
                                          <p:stCondLst>
                                            <p:cond delay="0"/>
                                          </p:stCondLst>
                                        </p:cTn>
                                        <p:tgtEl>
                                          <p:spTgt spid="936"/>
                                        </p:tgtEl>
                                        <p:attrNameLst>
                                          <p:attrName>style.visibility</p:attrName>
                                        </p:attrNameLst>
                                      </p:cBhvr>
                                      <p:to>
                                        <p:strVal val="visible"/>
                                      </p:to>
                                    </p:set>
                                    <p:animEffect transition="in" filter="fade">
                                      <p:cBhvr>
                                        <p:cTn id="47" dur="1000"/>
                                        <p:tgtEl>
                                          <p:spTgt spid="9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44"/>
                                        </p:tgtEl>
                                        <p:attrNameLst>
                                          <p:attrName>style.visibility</p:attrName>
                                        </p:attrNameLst>
                                      </p:cBhvr>
                                      <p:to>
                                        <p:strVal val="visible"/>
                                      </p:to>
                                    </p:set>
                                    <p:animEffect transition="in" filter="fade">
                                      <p:cBhvr>
                                        <p:cTn id="52" dur="1000"/>
                                        <p:tgtEl>
                                          <p:spTgt spid="9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40"/>
                                        </p:tgtEl>
                                        <p:attrNameLst>
                                          <p:attrName>style.visibility</p:attrName>
                                        </p:attrNameLst>
                                      </p:cBhvr>
                                      <p:to>
                                        <p:strVal val="visible"/>
                                      </p:to>
                                    </p:set>
                                    <p:animEffect transition="in" filter="fade">
                                      <p:cBhvr>
                                        <p:cTn id="57" dur="1000"/>
                                        <p:tgtEl>
                                          <p:spTgt spid="940"/>
                                        </p:tgtEl>
                                      </p:cBhvr>
                                    </p:animEffect>
                                  </p:childTnLst>
                                </p:cTn>
                              </p:par>
                              <p:par>
                                <p:cTn id="58" presetID="10" presetClass="entr" presetSubtype="0" fill="hold" nodeType="withEffect">
                                  <p:stCondLst>
                                    <p:cond delay="0"/>
                                  </p:stCondLst>
                                  <p:childTnLst>
                                    <p:set>
                                      <p:cBhvr>
                                        <p:cTn id="59" dur="1" fill="hold">
                                          <p:stCondLst>
                                            <p:cond delay="0"/>
                                          </p:stCondLst>
                                        </p:cTn>
                                        <p:tgtEl>
                                          <p:spTgt spid="941"/>
                                        </p:tgtEl>
                                        <p:attrNameLst>
                                          <p:attrName>style.visibility</p:attrName>
                                        </p:attrNameLst>
                                      </p:cBhvr>
                                      <p:to>
                                        <p:strVal val="visible"/>
                                      </p:to>
                                    </p:set>
                                    <p:animEffect transition="in" filter="fade">
                                      <p:cBhvr>
                                        <p:cTn id="60" dur="1000"/>
                                        <p:tgtEl>
                                          <p:spTgt spid="941"/>
                                        </p:tgtEl>
                                      </p:cBhvr>
                                    </p:animEffect>
                                  </p:childTnLst>
                                </p:cTn>
                              </p:par>
                              <p:par>
                                <p:cTn id="61" presetID="10" presetClass="entr" presetSubtype="0" fill="hold" nodeType="withEffect">
                                  <p:stCondLst>
                                    <p:cond delay="0"/>
                                  </p:stCondLst>
                                  <p:childTnLst>
                                    <p:set>
                                      <p:cBhvr>
                                        <p:cTn id="62" dur="1" fill="hold">
                                          <p:stCondLst>
                                            <p:cond delay="0"/>
                                          </p:stCondLst>
                                        </p:cTn>
                                        <p:tgtEl>
                                          <p:spTgt spid="937"/>
                                        </p:tgtEl>
                                        <p:attrNameLst>
                                          <p:attrName>style.visibility</p:attrName>
                                        </p:attrNameLst>
                                      </p:cBhvr>
                                      <p:to>
                                        <p:strVal val="visible"/>
                                      </p:to>
                                    </p:set>
                                    <p:animEffect transition="in" filter="fade">
                                      <p:cBhvr>
                                        <p:cTn id="63" dur="1000"/>
                                        <p:tgtEl>
                                          <p:spTgt spid="9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45"/>
                                        </p:tgtEl>
                                        <p:attrNameLst>
                                          <p:attrName>style.visibility</p:attrName>
                                        </p:attrNameLst>
                                      </p:cBhvr>
                                      <p:to>
                                        <p:strVal val="visible"/>
                                      </p:to>
                                    </p:set>
                                    <p:animEffect transition="in" filter="fade">
                                      <p:cBhvr>
                                        <p:cTn id="68" dur="1000"/>
                                        <p:tgtEl>
                                          <p:spTgt spid="945"/>
                                        </p:tgtEl>
                                      </p:cBhvr>
                                    </p:animEffect>
                                  </p:childTnLst>
                                </p:cTn>
                              </p:par>
                              <p:par>
                                <p:cTn id="69" presetID="10" presetClass="entr" presetSubtype="0" fill="hold" nodeType="withEffect">
                                  <p:stCondLst>
                                    <p:cond delay="0"/>
                                  </p:stCondLst>
                                  <p:childTnLst>
                                    <p:set>
                                      <p:cBhvr>
                                        <p:cTn id="70" dur="1" fill="hold">
                                          <p:stCondLst>
                                            <p:cond delay="0"/>
                                          </p:stCondLst>
                                        </p:cTn>
                                        <p:tgtEl>
                                          <p:spTgt spid="946"/>
                                        </p:tgtEl>
                                        <p:attrNameLst>
                                          <p:attrName>style.visibility</p:attrName>
                                        </p:attrNameLst>
                                      </p:cBhvr>
                                      <p:to>
                                        <p:strVal val="visible"/>
                                      </p:to>
                                    </p:set>
                                    <p:animEffect transition="in" filter="fade">
                                      <p:cBhvr>
                                        <p:cTn id="71" dur="1000"/>
                                        <p:tgtEl>
                                          <p:spTgt spid="94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949"/>
                                        </p:tgtEl>
                                        <p:attrNameLst>
                                          <p:attrName>style.visibility</p:attrName>
                                        </p:attrNameLst>
                                      </p:cBhvr>
                                      <p:to>
                                        <p:strVal val="visible"/>
                                      </p:to>
                                    </p:set>
                                    <p:animEffect transition="in" filter="fade">
                                      <p:cBhvr>
                                        <p:cTn id="76" dur="1000"/>
                                        <p:tgtEl>
                                          <p:spTgt spid="949"/>
                                        </p:tgtEl>
                                      </p:cBhvr>
                                    </p:animEffect>
                                  </p:childTnLst>
                                </p:cTn>
                              </p:par>
                              <p:par>
                                <p:cTn id="77" presetID="10" presetClass="entr" presetSubtype="0" fill="hold" nodeType="withEffect">
                                  <p:stCondLst>
                                    <p:cond delay="0"/>
                                  </p:stCondLst>
                                  <p:childTnLst>
                                    <p:set>
                                      <p:cBhvr>
                                        <p:cTn id="78" dur="1" fill="hold">
                                          <p:stCondLst>
                                            <p:cond delay="0"/>
                                          </p:stCondLst>
                                        </p:cTn>
                                        <p:tgtEl>
                                          <p:spTgt spid="951"/>
                                        </p:tgtEl>
                                        <p:attrNameLst>
                                          <p:attrName>style.visibility</p:attrName>
                                        </p:attrNameLst>
                                      </p:cBhvr>
                                      <p:to>
                                        <p:strVal val="visible"/>
                                      </p:to>
                                    </p:set>
                                    <p:animEffect transition="in" filter="fade">
                                      <p:cBhvr>
                                        <p:cTn id="79" dur="1000"/>
                                        <p:tgtEl>
                                          <p:spTgt spid="95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950"/>
                                        </p:tgtEl>
                                        <p:attrNameLst>
                                          <p:attrName>style.visibility</p:attrName>
                                        </p:attrNameLst>
                                      </p:cBhvr>
                                      <p:to>
                                        <p:strVal val="visible"/>
                                      </p:to>
                                    </p:set>
                                    <p:animEffect transition="in" filter="fade">
                                      <p:cBhvr>
                                        <p:cTn id="84" dur="1000"/>
                                        <p:tgtEl>
                                          <p:spTgt spid="950"/>
                                        </p:tgtEl>
                                      </p:cBhvr>
                                    </p:animEffect>
                                  </p:childTnLst>
                                </p:cTn>
                              </p:par>
                              <p:par>
                                <p:cTn id="85" presetID="10" presetClass="entr" presetSubtype="0" fill="hold" nodeType="withEffect">
                                  <p:stCondLst>
                                    <p:cond delay="0"/>
                                  </p:stCondLst>
                                  <p:childTnLst>
                                    <p:set>
                                      <p:cBhvr>
                                        <p:cTn id="86" dur="1" fill="hold">
                                          <p:stCondLst>
                                            <p:cond delay="0"/>
                                          </p:stCondLst>
                                        </p:cTn>
                                        <p:tgtEl>
                                          <p:spTgt spid="952"/>
                                        </p:tgtEl>
                                        <p:attrNameLst>
                                          <p:attrName>style.visibility</p:attrName>
                                        </p:attrNameLst>
                                      </p:cBhvr>
                                      <p:to>
                                        <p:strVal val="visible"/>
                                      </p:to>
                                    </p:set>
                                    <p:animEffect transition="in" filter="fade">
                                      <p:cBhvr>
                                        <p:cTn id="87" dur="1000"/>
                                        <p:tgtEl>
                                          <p:spTgt spid="9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947"/>
                                        </p:tgtEl>
                                        <p:attrNameLst>
                                          <p:attrName>style.visibility</p:attrName>
                                        </p:attrNameLst>
                                      </p:cBhvr>
                                      <p:to>
                                        <p:strVal val="visible"/>
                                      </p:to>
                                    </p:set>
                                    <p:animEffect transition="in" filter="fade">
                                      <p:cBhvr>
                                        <p:cTn id="92" dur="1000"/>
                                        <p:tgtEl>
                                          <p:spTgt spid="947"/>
                                        </p:tgtEl>
                                      </p:cBhvr>
                                    </p:animEffect>
                                  </p:childTnLst>
                                </p:cTn>
                              </p:par>
                              <p:par>
                                <p:cTn id="93" presetID="10" presetClass="entr" presetSubtype="0" fill="hold" nodeType="withEffect">
                                  <p:stCondLst>
                                    <p:cond delay="0"/>
                                  </p:stCondLst>
                                  <p:childTnLst>
                                    <p:set>
                                      <p:cBhvr>
                                        <p:cTn id="94" dur="1" fill="hold">
                                          <p:stCondLst>
                                            <p:cond delay="0"/>
                                          </p:stCondLst>
                                        </p:cTn>
                                        <p:tgtEl>
                                          <p:spTgt spid="948"/>
                                        </p:tgtEl>
                                        <p:attrNameLst>
                                          <p:attrName>style.visibility</p:attrName>
                                        </p:attrNameLst>
                                      </p:cBhvr>
                                      <p:to>
                                        <p:strVal val="visible"/>
                                      </p:to>
                                    </p:set>
                                    <p:animEffect transition="in" filter="fade">
                                      <p:cBhvr>
                                        <p:cTn id="95" dur="1000"/>
                                        <p:tgtEl>
                                          <p:spTgt spid="94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953"/>
                                        </p:tgtEl>
                                        <p:attrNameLst>
                                          <p:attrName>style.visibility</p:attrName>
                                        </p:attrNameLst>
                                      </p:cBhvr>
                                      <p:to>
                                        <p:strVal val="visible"/>
                                      </p:to>
                                    </p:set>
                                    <p:animEffect transition="in" filter="fade">
                                      <p:cBhvr>
                                        <p:cTn id="100" dur="1000"/>
                                        <p:tgtEl>
                                          <p:spTgt spid="953"/>
                                        </p:tgtEl>
                                      </p:cBhvr>
                                    </p:animEffect>
                                  </p:childTnLst>
                                </p:cTn>
                              </p:par>
                              <p:par>
                                <p:cTn id="101" presetID="10" presetClass="entr" presetSubtype="0" fill="hold" nodeType="withEffect">
                                  <p:stCondLst>
                                    <p:cond delay="0"/>
                                  </p:stCondLst>
                                  <p:childTnLst>
                                    <p:set>
                                      <p:cBhvr>
                                        <p:cTn id="102" dur="1" fill="hold">
                                          <p:stCondLst>
                                            <p:cond delay="0"/>
                                          </p:stCondLst>
                                        </p:cTn>
                                        <p:tgtEl>
                                          <p:spTgt spid="955"/>
                                        </p:tgtEl>
                                        <p:attrNameLst>
                                          <p:attrName>style.visibility</p:attrName>
                                        </p:attrNameLst>
                                      </p:cBhvr>
                                      <p:to>
                                        <p:strVal val="visible"/>
                                      </p:to>
                                    </p:set>
                                    <p:animEffect transition="in" filter="fade">
                                      <p:cBhvr>
                                        <p:cTn id="103" dur="1000"/>
                                        <p:tgtEl>
                                          <p:spTgt spid="95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954"/>
                                        </p:tgtEl>
                                        <p:attrNameLst>
                                          <p:attrName>style.visibility</p:attrName>
                                        </p:attrNameLst>
                                      </p:cBhvr>
                                      <p:to>
                                        <p:strVal val="visible"/>
                                      </p:to>
                                    </p:set>
                                    <p:animEffect transition="in" filter="fade">
                                      <p:cBhvr>
                                        <p:cTn id="108" dur="1000"/>
                                        <p:tgtEl>
                                          <p:spTgt spid="954"/>
                                        </p:tgtEl>
                                      </p:cBhvr>
                                    </p:animEffect>
                                  </p:childTnLst>
                                </p:cTn>
                              </p:par>
                              <p:par>
                                <p:cTn id="109" presetID="10" presetClass="entr" presetSubtype="0" fill="hold" nodeType="withEffect">
                                  <p:stCondLst>
                                    <p:cond delay="0"/>
                                  </p:stCondLst>
                                  <p:childTnLst>
                                    <p:set>
                                      <p:cBhvr>
                                        <p:cTn id="110" dur="1" fill="hold">
                                          <p:stCondLst>
                                            <p:cond delay="0"/>
                                          </p:stCondLst>
                                        </p:cTn>
                                        <p:tgtEl>
                                          <p:spTgt spid="956"/>
                                        </p:tgtEl>
                                        <p:attrNameLst>
                                          <p:attrName>style.visibility</p:attrName>
                                        </p:attrNameLst>
                                      </p:cBhvr>
                                      <p:to>
                                        <p:strVal val="visible"/>
                                      </p:to>
                                    </p:set>
                                    <p:animEffect transition="in" filter="fade">
                                      <p:cBhvr>
                                        <p:cTn id="111" dur="1000"/>
                                        <p:tgtEl>
                                          <p:spTgt spid="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96"/>
          <p:cNvSpPr txBox="1">
            <a:spLocks noGrp="1"/>
          </p:cNvSpPr>
          <p:nvPr>
            <p:ph type="title"/>
          </p:nvPr>
        </p:nvSpPr>
        <p:spPr>
          <a:xfrm>
            <a:off x="311700" y="204025"/>
            <a:ext cx="8520600"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Avoiding shuffle while joining</a:t>
            </a:r>
            <a:endParaRPr/>
          </a:p>
        </p:txBody>
      </p:sp>
      <p:sp>
        <p:nvSpPr>
          <p:cNvPr id="962" name="Google Shape;962;p96"/>
          <p:cNvSpPr txBox="1"/>
          <p:nvPr/>
        </p:nvSpPr>
        <p:spPr>
          <a:xfrm>
            <a:off x="266325" y="3026350"/>
            <a:ext cx="2573700" cy="12642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Source Code Pro"/>
                <a:ea typeface="Source Code Pro"/>
                <a:cs typeface="Source Code Pro"/>
                <a:sym typeface="Source Code Pro"/>
              </a:rPr>
              <a:t>U_101, I_101, city_1, 100, 1, 20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U_102, I_102, city_2, 40, 2, 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U_103, I_101, city_3, 20, 5, 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U_102, I_101, city_2, 300, 10, 10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U_104, I_103, city_4, 500, 9, 50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U_101, I_103, city_1, 10, 7, 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U_104, I_104, city_4, 80, 4, 5</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U_103, I_104, city_3, 100, 1, 5</a:t>
            </a:r>
            <a:endParaRPr sz="900">
              <a:latin typeface="Source Code Pro"/>
              <a:ea typeface="Source Code Pro"/>
              <a:cs typeface="Source Code Pro"/>
              <a:sym typeface="Source Code Pro"/>
            </a:endParaRPr>
          </a:p>
          <a:p>
            <a:pPr marL="0" lvl="0" indent="0" algn="l" rtl="0">
              <a:spcBef>
                <a:spcPts val="0"/>
              </a:spcBef>
              <a:spcAft>
                <a:spcPts val="0"/>
              </a:spcAft>
              <a:buNone/>
            </a:pPr>
            <a:endParaRPr sz="900">
              <a:latin typeface="Source Code Pro"/>
              <a:ea typeface="Source Code Pro"/>
              <a:cs typeface="Source Code Pro"/>
              <a:sym typeface="Source Code Pro"/>
            </a:endParaRPr>
          </a:p>
        </p:txBody>
      </p:sp>
      <p:cxnSp>
        <p:nvCxnSpPr>
          <p:cNvPr id="963" name="Google Shape;963;p96"/>
          <p:cNvCxnSpPr>
            <a:stCxn id="962" idx="1"/>
            <a:endCxn id="962" idx="3"/>
          </p:cNvCxnSpPr>
          <p:nvPr/>
        </p:nvCxnSpPr>
        <p:spPr>
          <a:xfrm>
            <a:off x="266325" y="3658450"/>
            <a:ext cx="2573700" cy="0"/>
          </a:xfrm>
          <a:prstGeom prst="straightConnector1">
            <a:avLst/>
          </a:prstGeom>
          <a:noFill/>
          <a:ln w="19050" cap="flat" cmpd="sng">
            <a:solidFill>
              <a:srgbClr val="0000FF"/>
            </a:solidFill>
            <a:prstDash val="dash"/>
            <a:round/>
            <a:headEnd type="none" w="med" len="med"/>
            <a:tailEnd type="none" w="med" len="med"/>
          </a:ln>
        </p:spPr>
      </p:cxnSp>
      <p:sp>
        <p:nvSpPr>
          <p:cNvPr id="964" name="Google Shape;964;p96"/>
          <p:cNvSpPr txBox="1"/>
          <p:nvPr/>
        </p:nvSpPr>
        <p:spPr>
          <a:xfrm>
            <a:off x="3730549" y="1757800"/>
            <a:ext cx="1984500" cy="32817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965" name="Google Shape;965;p96"/>
          <p:cNvSpPr txBox="1"/>
          <p:nvPr/>
        </p:nvSpPr>
        <p:spPr>
          <a:xfrm>
            <a:off x="3871836" y="1879025"/>
            <a:ext cx="16635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Open Sans"/>
                <a:ea typeface="Open Sans"/>
                <a:cs typeface="Open Sans"/>
                <a:sym typeface="Open Sans"/>
              </a:rPr>
              <a:t>Executor</a:t>
            </a:r>
            <a:endParaRPr b="1">
              <a:latin typeface="Open Sans"/>
              <a:ea typeface="Open Sans"/>
              <a:cs typeface="Open Sans"/>
              <a:sym typeface="Open Sans"/>
            </a:endParaRPr>
          </a:p>
        </p:txBody>
      </p:sp>
      <p:sp>
        <p:nvSpPr>
          <p:cNvPr id="966" name="Google Shape;966;p96"/>
          <p:cNvSpPr txBox="1"/>
          <p:nvPr/>
        </p:nvSpPr>
        <p:spPr>
          <a:xfrm>
            <a:off x="3801200" y="3684325"/>
            <a:ext cx="1849800" cy="12642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Read the record from orders table</a:t>
            </a:r>
            <a:endParaRPr sz="900">
              <a:solidFill>
                <a:srgbClr val="783F04"/>
              </a:solidFill>
              <a:latin typeface="Open Sans"/>
              <a:ea typeface="Open Sans"/>
              <a:cs typeface="Open Sans"/>
              <a:sym typeface="Open Sans"/>
            </a:endParaRPr>
          </a:p>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Extract the city and get corresponding continent from the dictionary</a:t>
            </a:r>
            <a:endParaRPr sz="900">
              <a:solidFill>
                <a:srgbClr val="783F04"/>
              </a:solidFill>
              <a:latin typeface="Open Sans"/>
              <a:ea typeface="Open Sans"/>
              <a:cs typeface="Open Sans"/>
              <a:sym typeface="Open Sans"/>
            </a:endParaRPr>
          </a:p>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Output enriched record</a:t>
            </a:r>
            <a:endParaRPr sz="900" b="1">
              <a:solidFill>
                <a:srgbClr val="4C1130"/>
              </a:solidFill>
              <a:latin typeface="Open Sans"/>
              <a:ea typeface="Open Sans"/>
              <a:cs typeface="Open Sans"/>
              <a:sym typeface="Open Sans"/>
            </a:endParaRPr>
          </a:p>
        </p:txBody>
      </p:sp>
      <p:cxnSp>
        <p:nvCxnSpPr>
          <p:cNvPr id="967" name="Google Shape;967;p96"/>
          <p:cNvCxnSpPr>
            <a:endCxn id="966" idx="1"/>
          </p:cNvCxnSpPr>
          <p:nvPr/>
        </p:nvCxnSpPr>
        <p:spPr>
          <a:xfrm>
            <a:off x="2848700" y="3853225"/>
            <a:ext cx="952500" cy="463200"/>
          </a:xfrm>
          <a:prstGeom prst="straightConnector1">
            <a:avLst/>
          </a:prstGeom>
          <a:noFill/>
          <a:ln w="19050" cap="flat" cmpd="sng">
            <a:solidFill>
              <a:srgbClr val="A64D79"/>
            </a:solidFill>
            <a:prstDash val="solid"/>
            <a:round/>
            <a:headEnd type="none" w="med" len="med"/>
            <a:tailEnd type="triangle" w="med" len="med"/>
          </a:ln>
        </p:spPr>
      </p:cxnSp>
      <p:cxnSp>
        <p:nvCxnSpPr>
          <p:cNvPr id="968" name="Google Shape;968;p96"/>
          <p:cNvCxnSpPr>
            <a:endCxn id="969" idx="1"/>
          </p:cNvCxnSpPr>
          <p:nvPr/>
        </p:nvCxnSpPr>
        <p:spPr>
          <a:xfrm rot="10800000" flipH="1">
            <a:off x="2840300" y="2974225"/>
            <a:ext cx="960900" cy="437400"/>
          </a:xfrm>
          <a:prstGeom prst="straightConnector1">
            <a:avLst/>
          </a:prstGeom>
          <a:noFill/>
          <a:ln w="19050" cap="flat" cmpd="sng">
            <a:solidFill>
              <a:srgbClr val="A64D79"/>
            </a:solidFill>
            <a:prstDash val="solid"/>
            <a:round/>
            <a:headEnd type="none" w="med" len="med"/>
            <a:tailEnd type="triangle" w="med" len="med"/>
          </a:ln>
        </p:spPr>
      </p:cxnSp>
      <p:sp>
        <p:nvSpPr>
          <p:cNvPr id="970" name="Google Shape;970;p96"/>
          <p:cNvSpPr/>
          <p:nvPr/>
        </p:nvSpPr>
        <p:spPr>
          <a:xfrm>
            <a:off x="900550" y="1809750"/>
            <a:ext cx="2682300" cy="398100"/>
          </a:xfrm>
          <a:prstGeom prst="wedgeRectCallout">
            <a:avLst>
              <a:gd name="adj1" fmla="val 31351"/>
              <a:gd name="adj2" fmla="val 13923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Read each partition record by record</a:t>
            </a:r>
            <a:endParaRPr sz="1200"/>
          </a:p>
        </p:txBody>
      </p:sp>
      <p:sp>
        <p:nvSpPr>
          <p:cNvPr id="971" name="Google Shape;971;p96"/>
          <p:cNvSpPr txBox="1"/>
          <p:nvPr/>
        </p:nvSpPr>
        <p:spPr>
          <a:xfrm>
            <a:off x="6797400" y="3112950"/>
            <a:ext cx="2034900" cy="987000"/>
          </a:xfrm>
          <a:prstGeom prst="rect">
            <a:avLst/>
          </a:prstGeom>
          <a:noFill/>
          <a:ln w="19050" cap="flat" cmpd="sng">
            <a:solidFill>
              <a:srgbClr val="B45F0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Source Code Pro"/>
                <a:ea typeface="Source Code Pro"/>
                <a:cs typeface="Source Code Pro"/>
                <a:sym typeface="Source Code Pro"/>
              </a:rPr>
              <a:t>city_1, Europe</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city_2, Asia</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city_3, Asia</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city_4, Australia</a:t>
            </a:r>
            <a:endParaRPr>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cxnSp>
        <p:nvCxnSpPr>
          <p:cNvPr id="972" name="Google Shape;972;p96"/>
          <p:cNvCxnSpPr>
            <a:stCxn id="971" idx="1"/>
            <a:endCxn id="969" idx="3"/>
          </p:cNvCxnSpPr>
          <p:nvPr/>
        </p:nvCxnSpPr>
        <p:spPr>
          <a:xfrm rot="10800000">
            <a:off x="5651100" y="2974350"/>
            <a:ext cx="1146300" cy="632100"/>
          </a:xfrm>
          <a:prstGeom prst="bentConnector3">
            <a:avLst>
              <a:gd name="adj1" fmla="val 50004"/>
            </a:avLst>
          </a:prstGeom>
          <a:noFill/>
          <a:ln w="19050" cap="flat" cmpd="sng">
            <a:solidFill>
              <a:schemeClr val="dk2"/>
            </a:solidFill>
            <a:prstDash val="solid"/>
            <a:round/>
            <a:headEnd type="none" w="med" len="med"/>
            <a:tailEnd type="stealth" w="med" len="med"/>
          </a:ln>
        </p:spPr>
      </p:cxnSp>
      <p:cxnSp>
        <p:nvCxnSpPr>
          <p:cNvPr id="973" name="Google Shape;973;p96"/>
          <p:cNvCxnSpPr>
            <a:stCxn id="971" idx="1"/>
            <a:endCxn id="966" idx="3"/>
          </p:cNvCxnSpPr>
          <p:nvPr/>
        </p:nvCxnSpPr>
        <p:spPr>
          <a:xfrm flipH="1">
            <a:off x="5651100" y="3606450"/>
            <a:ext cx="1146300" cy="710100"/>
          </a:xfrm>
          <a:prstGeom prst="bentConnector3">
            <a:avLst>
              <a:gd name="adj1" fmla="val 50004"/>
            </a:avLst>
          </a:prstGeom>
          <a:noFill/>
          <a:ln w="19050" cap="flat" cmpd="sng">
            <a:solidFill>
              <a:schemeClr val="dk2"/>
            </a:solidFill>
            <a:prstDash val="solid"/>
            <a:round/>
            <a:headEnd type="none" w="med" len="med"/>
            <a:tailEnd type="stealth" w="med" len="med"/>
          </a:ln>
        </p:spPr>
      </p:cxnSp>
      <p:sp>
        <p:nvSpPr>
          <p:cNvPr id="974" name="Google Shape;974;p96"/>
          <p:cNvSpPr txBox="1"/>
          <p:nvPr/>
        </p:nvSpPr>
        <p:spPr>
          <a:xfrm>
            <a:off x="6258500" y="978475"/>
            <a:ext cx="2573700" cy="126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Source Code Pro"/>
                <a:ea typeface="Source Code Pro"/>
                <a:cs typeface="Source Code Pro"/>
                <a:sym typeface="Source Code Pro"/>
              </a:rPr>
              <a:t>{</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  "city_1": "Europe",</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  "city_2": "Asia",</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  "city_3": "Asia",</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  "city_4": "Australia"</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a:t>
            </a:r>
            <a:endParaRPr sz="1200">
              <a:latin typeface="Source Code Pro"/>
              <a:ea typeface="Source Code Pro"/>
              <a:cs typeface="Source Code Pro"/>
              <a:sym typeface="Source Code Pro"/>
            </a:endParaRPr>
          </a:p>
          <a:p>
            <a:pPr marL="0" lvl="0" indent="0" algn="l" rtl="0">
              <a:spcBef>
                <a:spcPts val="0"/>
              </a:spcBef>
              <a:spcAft>
                <a:spcPts val="0"/>
              </a:spcAft>
              <a:buNone/>
            </a:pPr>
            <a:endParaRPr sz="1200">
              <a:latin typeface="Source Code Pro"/>
              <a:ea typeface="Source Code Pro"/>
              <a:cs typeface="Source Code Pro"/>
              <a:sym typeface="Source Code Pro"/>
            </a:endParaRPr>
          </a:p>
        </p:txBody>
      </p:sp>
      <p:sp>
        <p:nvSpPr>
          <p:cNvPr id="975" name="Google Shape;975;p96"/>
          <p:cNvSpPr txBox="1"/>
          <p:nvPr/>
        </p:nvSpPr>
        <p:spPr>
          <a:xfrm>
            <a:off x="5801600" y="2309725"/>
            <a:ext cx="18498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read the file and build the dictionary</a:t>
            </a:r>
            <a:endParaRPr>
              <a:latin typeface="Open Sans"/>
              <a:ea typeface="Open Sans"/>
              <a:cs typeface="Open Sans"/>
              <a:sym typeface="Open Sans"/>
            </a:endParaRPr>
          </a:p>
        </p:txBody>
      </p:sp>
      <p:sp>
        <p:nvSpPr>
          <p:cNvPr id="976" name="Google Shape;976;p96"/>
          <p:cNvSpPr txBox="1"/>
          <p:nvPr/>
        </p:nvSpPr>
        <p:spPr>
          <a:xfrm>
            <a:off x="5828900" y="4390050"/>
            <a:ext cx="17952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read the file and build the dictionary</a:t>
            </a:r>
            <a:endParaRPr>
              <a:latin typeface="Open Sans"/>
              <a:ea typeface="Open Sans"/>
              <a:cs typeface="Open Sans"/>
              <a:sym typeface="Open Sans"/>
            </a:endParaRPr>
          </a:p>
        </p:txBody>
      </p:sp>
      <p:sp>
        <p:nvSpPr>
          <p:cNvPr id="969" name="Google Shape;969;p96"/>
          <p:cNvSpPr txBox="1"/>
          <p:nvPr/>
        </p:nvSpPr>
        <p:spPr>
          <a:xfrm>
            <a:off x="3801200" y="2342125"/>
            <a:ext cx="1849800" cy="12642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Read the record from orders table</a:t>
            </a:r>
            <a:endParaRPr sz="900">
              <a:solidFill>
                <a:srgbClr val="783F04"/>
              </a:solidFill>
              <a:latin typeface="Open Sans"/>
              <a:ea typeface="Open Sans"/>
              <a:cs typeface="Open Sans"/>
              <a:sym typeface="Open Sans"/>
            </a:endParaRPr>
          </a:p>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Extract the city and get corresponding continent from the dictionary</a:t>
            </a:r>
            <a:endParaRPr sz="900">
              <a:solidFill>
                <a:srgbClr val="783F04"/>
              </a:solidFill>
              <a:latin typeface="Open Sans"/>
              <a:ea typeface="Open Sans"/>
              <a:cs typeface="Open Sans"/>
              <a:sym typeface="Open Sans"/>
            </a:endParaRPr>
          </a:p>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Output enriched record</a:t>
            </a:r>
            <a:endParaRPr sz="900">
              <a:solidFill>
                <a:srgbClr val="783F04"/>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2"/>
                                        </p:tgtEl>
                                        <p:attrNameLst>
                                          <p:attrName>style.visibility</p:attrName>
                                        </p:attrNameLst>
                                      </p:cBhvr>
                                      <p:to>
                                        <p:strVal val="visible"/>
                                      </p:to>
                                    </p:set>
                                    <p:animEffect transition="in" filter="fade">
                                      <p:cBhvr>
                                        <p:cTn id="7" dur="1000"/>
                                        <p:tgtEl>
                                          <p:spTgt spid="962"/>
                                        </p:tgtEl>
                                      </p:cBhvr>
                                    </p:animEffect>
                                  </p:childTnLst>
                                </p:cTn>
                              </p:par>
                              <p:par>
                                <p:cTn id="8" presetID="10" presetClass="entr" presetSubtype="0" fill="hold" nodeType="withEffect">
                                  <p:stCondLst>
                                    <p:cond delay="0"/>
                                  </p:stCondLst>
                                  <p:childTnLst>
                                    <p:set>
                                      <p:cBhvr>
                                        <p:cTn id="9" dur="1" fill="hold">
                                          <p:stCondLst>
                                            <p:cond delay="0"/>
                                          </p:stCondLst>
                                        </p:cTn>
                                        <p:tgtEl>
                                          <p:spTgt spid="963"/>
                                        </p:tgtEl>
                                        <p:attrNameLst>
                                          <p:attrName>style.visibility</p:attrName>
                                        </p:attrNameLst>
                                      </p:cBhvr>
                                      <p:to>
                                        <p:strVal val="visible"/>
                                      </p:to>
                                    </p:set>
                                    <p:animEffect transition="in" filter="fade">
                                      <p:cBhvr>
                                        <p:cTn id="10" dur="1000"/>
                                        <p:tgtEl>
                                          <p:spTgt spid="9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71"/>
                                        </p:tgtEl>
                                        <p:attrNameLst>
                                          <p:attrName>style.visibility</p:attrName>
                                        </p:attrNameLst>
                                      </p:cBhvr>
                                      <p:to>
                                        <p:strVal val="visible"/>
                                      </p:to>
                                    </p:set>
                                    <p:animEffect transition="in" filter="fade">
                                      <p:cBhvr>
                                        <p:cTn id="15" dur="1000"/>
                                        <p:tgtEl>
                                          <p:spTgt spid="97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4"/>
                                        </p:tgtEl>
                                        <p:attrNameLst>
                                          <p:attrName>style.visibility</p:attrName>
                                        </p:attrNameLst>
                                      </p:cBhvr>
                                      <p:to>
                                        <p:strVal val="visible"/>
                                      </p:to>
                                    </p:set>
                                    <p:animEffect transition="in" filter="fade">
                                      <p:cBhvr>
                                        <p:cTn id="20" dur="1000"/>
                                        <p:tgtEl>
                                          <p:spTgt spid="964"/>
                                        </p:tgtEl>
                                      </p:cBhvr>
                                    </p:animEffect>
                                  </p:childTnLst>
                                </p:cTn>
                              </p:par>
                              <p:par>
                                <p:cTn id="21" presetID="10" presetClass="entr" presetSubtype="0" fill="hold" nodeType="withEffect">
                                  <p:stCondLst>
                                    <p:cond delay="0"/>
                                  </p:stCondLst>
                                  <p:childTnLst>
                                    <p:set>
                                      <p:cBhvr>
                                        <p:cTn id="22" dur="1" fill="hold">
                                          <p:stCondLst>
                                            <p:cond delay="0"/>
                                          </p:stCondLst>
                                        </p:cTn>
                                        <p:tgtEl>
                                          <p:spTgt spid="965"/>
                                        </p:tgtEl>
                                        <p:attrNameLst>
                                          <p:attrName>style.visibility</p:attrName>
                                        </p:attrNameLst>
                                      </p:cBhvr>
                                      <p:to>
                                        <p:strVal val="visible"/>
                                      </p:to>
                                    </p:set>
                                    <p:animEffect transition="in" filter="fade">
                                      <p:cBhvr>
                                        <p:cTn id="23" dur="1000"/>
                                        <p:tgtEl>
                                          <p:spTgt spid="9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70"/>
                                        </p:tgtEl>
                                        <p:attrNameLst>
                                          <p:attrName>style.visibility</p:attrName>
                                        </p:attrNameLst>
                                      </p:cBhvr>
                                      <p:to>
                                        <p:strVal val="visible"/>
                                      </p:to>
                                    </p:set>
                                    <p:animEffect transition="in" filter="fade">
                                      <p:cBhvr>
                                        <p:cTn id="28" dur="1000"/>
                                        <p:tgtEl>
                                          <p:spTgt spid="9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75"/>
                                        </p:tgtEl>
                                        <p:attrNameLst>
                                          <p:attrName>style.visibility</p:attrName>
                                        </p:attrNameLst>
                                      </p:cBhvr>
                                      <p:to>
                                        <p:strVal val="visible"/>
                                      </p:to>
                                    </p:set>
                                    <p:animEffect transition="in" filter="fade">
                                      <p:cBhvr>
                                        <p:cTn id="33" dur="1000"/>
                                        <p:tgtEl>
                                          <p:spTgt spid="97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74"/>
                                        </p:tgtEl>
                                        <p:attrNameLst>
                                          <p:attrName>style.visibility</p:attrName>
                                        </p:attrNameLst>
                                      </p:cBhvr>
                                      <p:to>
                                        <p:strVal val="visible"/>
                                      </p:to>
                                    </p:set>
                                    <p:animEffect transition="in" filter="fade">
                                      <p:cBhvr>
                                        <p:cTn id="38" dur="1000"/>
                                        <p:tgtEl>
                                          <p:spTgt spid="97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68"/>
                                        </p:tgtEl>
                                        <p:attrNameLst>
                                          <p:attrName>style.visibility</p:attrName>
                                        </p:attrNameLst>
                                      </p:cBhvr>
                                      <p:to>
                                        <p:strVal val="visible"/>
                                      </p:to>
                                    </p:set>
                                    <p:animEffect transition="in" filter="fade">
                                      <p:cBhvr>
                                        <p:cTn id="43" dur="1000"/>
                                        <p:tgtEl>
                                          <p:spTgt spid="968"/>
                                        </p:tgtEl>
                                      </p:cBhvr>
                                    </p:animEffect>
                                  </p:childTnLst>
                                </p:cTn>
                              </p:par>
                              <p:par>
                                <p:cTn id="44" presetID="10" presetClass="entr" presetSubtype="0" fill="hold" nodeType="withEffect">
                                  <p:stCondLst>
                                    <p:cond delay="0"/>
                                  </p:stCondLst>
                                  <p:childTnLst>
                                    <p:set>
                                      <p:cBhvr>
                                        <p:cTn id="45" dur="1" fill="hold">
                                          <p:stCondLst>
                                            <p:cond delay="0"/>
                                          </p:stCondLst>
                                        </p:cTn>
                                        <p:tgtEl>
                                          <p:spTgt spid="972"/>
                                        </p:tgtEl>
                                        <p:attrNameLst>
                                          <p:attrName>style.visibility</p:attrName>
                                        </p:attrNameLst>
                                      </p:cBhvr>
                                      <p:to>
                                        <p:strVal val="visible"/>
                                      </p:to>
                                    </p:set>
                                    <p:animEffect transition="in" filter="fade">
                                      <p:cBhvr>
                                        <p:cTn id="46" dur="1000"/>
                                        <p:tgtEl>
                                          <p:spTgt spid="972"/>
                                        </p:tgtEl>
                                      </p:cBhvr>
                                    </p:animEffect>
                                  </p:childTnLst>
                                </p:cTn>
                              </p:par>
                              <p:par>
                                <p:cTn id="47" presetID="10" presetClass="entr" presetSubtype="0" fill="hold" nodeType="withEffect">
                                  <p:stCondLst>
                                    <p:cond delay="0"/>
                                  </p:stCondLst>
                                  <p:childTnLst>
                                    <p:set>
                                      <p:cBhvr>
                                        <p:cTn id="48" dur="1" fill="hold">
                                          <p:stCondLst>
                                            <p:cond delay="0"/>
                                          </p:stCondLst>
                                        </p:cTn>
                                        <p:tgtEl>
                                          <p:spTgt spid="969"/>
                                        </p:tgtEl>
                                        <p:attrNameLst>
                                          <p:attrName>style.visibility</p:attrName>
                                        </p:attrNameLst>
                                      </p:cBhvr>
                                      <p:to>
                                        <p:strVal val="visible"/>
                                      </p:to>
                                    </p:set>
                                    <p:animEffect transition="in" filter="fade">
                                      <p:cBhvr>
                                        <p:cTn id="49" dur="1000"/>
                                        <p:tgtEl>
                                          <p:spTgt spid="9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66"/>
                                        </p:tgtEl>
                                        <p:attrNameLst>
                                          <p:attrName>style.visibility</p:attrName>
                                        </p:attrNameLst>
                                      </p:cBhvr>
                                      <p:to>
                                        <p:strVal val="visible"/>
                                      </p:to>
                                    </p:set>
                                    <p:animEffect transition="in" filter="fade">
                                      <p:cBhvr>
                                        <p:cTn id="54" dur="1000"/>
                                        <p:tgtEl>
                                          <p:spTgt spid="966"/>
                                        </p:tgtEl>
                                      </p:cBhvr>
                                    </p:animEffect>
                                  </p:childTnLst>
                                </p:cTn>
                              </p:par>
                              <p:par>
                                <p:cTn id="55" presetID="10" presetClass="entr" presetSubtype="0" fill="hold" nodeType="withEffect">
                                  <p:stCondLst>
                                    <p:cond delay="0"/>
                                  </p:stCondLst>
                                  <p:childTnLst>
                                    <p:set>
                                      <p:cBhvr>
                                        <p:cTn id="56" dur="1" fill="hold">
                                          <p:stCondLst>
                                            <p:cond delay="0"/>
                                          </p:stCondLst>
                                        </p:cTn>
                                        <p:tgtEl>
                                          <p:spTgt spid="967"/>
                                        </p:tgtEl>
                                        <p:attrNameLst>
                                          <p:attrName>style.visibility</p:attrName>
                                        </p:attrNameLst>
                                      </p:cBhvr>
                                      <p:to>
                                        <p:strVal val="visible"/>
                                      </p:to>
                                    </p:set>
                                    <p:animEffect transition="in" filter="fade">
                                      <p:cBhvr>
                                        <p:cTn id="57" dur="1000"/>
                                        <p:tgtEl>
                                          <p:spTgt spid="967"/>
                                        </p:tgtEl>
                                      </p:cBhvr>
                                    </p:animEffect>
                                  </p:childTnLst>
                                </p:cTn>
                              </p:par>
                              <p:par>
                                <p:cTn id="58" presetID="10" presetClass="entr" presetSubtype="0" fill="hold" nodeType="withEffect">
                                  <p:stCondLst>
                                    <p:cond delay="0"/>
                                  </p:stCondLst>
                                  <p:childTnLst>
                                    <p:set>
                                      <p:cBhvr>
                                        <p:cTn id="59" dur="1" fill="hold">
                                          <p:stCondLst>
                                            <p:cond delay="0"/>
                                          </p:stCondLst>
                                        </p:cTn>
                                        <p:tgtEl>
                                          <p:spTgt spid="976"/>
                                        </p:tgtEl>
                                        <p:attrNameLst>
                                          <p:attrName>style.visibility</p:attrName>
                                        </p:attrNameLst>
                                      </p:cBhvr>
                                      <p:to>
                                        <p:strVal val="visible"/>
                                      </p:to>
                                    </p:set>
                                    <p:animEffect transition="in" filter="fade">
                                      <p:cBhvr>
                                        <p:cTn id="60" dur="1000"/>
                                        <p:tgtEl>
                                          <p:spTgt spid="976"/>
                                        </p:tgtEl>
                                      </p:cBhvr>
                                    </p:animEffect>
                                  </p:childTnLst>
                                </p:cTn>
                              </p:par>
                              <p:par>
                                <p:cTn id="61" presetID="10" presetClass="entr" presetSubtype="0" fill="hold" nodeType="withEffect">
                                  <p:stCondLst>
                                    <p:cond delay="0"/>
                                  </p:stCondLst>
                                  <p:childTnLst>
                                    <p:set>
                                      <p:cBhvr>
                                        <p:cTn id="62" dur="1" fill="hold">
                                          <p:stCondLst>
                                            <p:cond delay="0"/>
                                          </p:stCondLst>
                                        </p:cTn>
                                        <p:tgtEl>
                                          <p:spTgt spid="973"/>
                                        </p:tgtEl>
                                        <p:attrNameLst>
                                          <p:attrName>style.visibility</p:attrName>
                                        </p:attrNameLst>
                                      </p:cBhvr>
                                      <p:to>
                                        <p:strVal val="visible"/>
                                      </p:to>
                                    </p:set>
                                    <p:animEffect transition="in" filter="fade">
                                      <p:cBhvr>
                                        <p:cTn id="63" dur="1000"/>
                                        <p:tgtEl>
                                          <p:spTgt spid="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97"/>
          <p:cNvSpPr txBox="1">
            <a:spLocks noGrp="1"/>
          </p:cNvSpPr>
          <p:nvPr>
            <p:ph type="title"/>
          </p:nvPr>
        </p:nvSpPr>
        <p:spPr>
          <a:xfrm>
            <a:off x="311700" y="1852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Optimized version</a:t>
            </a:r>
            <a:endParaRPr/>
          </a:p>
        </p:txBody>
      </p:sp>
      <p:sp>
        <p:nvSpPr>
          <p:cNvPr id="982" name="Google Shape;982;p97"/>
          <p:cNvSpPr txBox="1"/>
          <p:nvPr/>
        </p:nvSpPr>
        <p:spPr>
          <a:xfrm>
            <a:off x="266325" y="3026350"/>
            <a:ext cx="2573700" cy="1264200"/>
          </a:xfrm>
          <a:prstGeom prst="rect">
            <a:avLst/>
          </a:prstGeom>
          <a:noFill/>
          <a:ln w="19050"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Source Code Pro"/>
                <a:ea typeface="Source Code Pro"/>
                <a:cs typeface="Source Code Pro"/>
                <a:sym typeface="Source Code Pro"/>
              </a:rPr>
              <a:t>U_101, I_101, city_1, 100, 1, 20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U_102, I_102, city_2, 40, 2, 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U_103, I_101, city_3, 20, 5, 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U_102, I_101, city_2, 300, 10, 10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U_104, I_103, city_4, 500, 9, 50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U_101, I_103, city_1, 10, 7, 0</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U_104, I_104, city_4, 80, 4, 5</a:t>
            </a:r>
            <a:endParaRPr sz="900">
              <a:latin typeface="Source Code Pro"/>
              <a:ea typeface="Source Code Pro"/>
              <a:cs typeface="Source Code Pro"/>
              <a:sym typeface="Source Code Pro"/>
            </a:endParaRPr>
          </a:p>
          <a:p>
            <a:pPr marL="0" lvl="0" indent="0" algn="l" rtl="0">
              <a:spcBef>
                <a:spcPts val="0"/>
              </a:spcBef>
              <a:spcAft>
                <a:spcPts val="0"/>
              </a:spcAft>
              <a:buNone/>
            </a:pPr>
            <a:r>
              <a:rPr lang="en-GB" sz="900">
                <a:latin typeface="Source Code Pro"/>
                <a:ea typeface="Source Code Pro"/>
                <a:cs typeface="Source Code Pro"/>
                <a:sym typeface="Source Code Pro"/>
              </a:rPr>
              <a:t>U_103, I_104, city_3, 100, 1, 5</a:t>
            </a:r>
            <a:endParaRPr sz="900">
              <a:latin typeface="Source Code Pro"/>
              <a:ea typeface="Source Code Pro"/>
              <a:cs typeface="Source Code Pro"/>
              <a:sym typeface="Source Code Pro"/>
            </a:endParaRPr>
          </a:p>
          <a:p>
            <a:pPr marL="0" lvl="0" indent="0" algn="l" rtl="0">
              <a:spcBef>
                <a:spcPts val="0"/>
              </a:spcBef>
              <a:spcAft>
                <a:spcPts val="0"/>
              </a:spcAft>
              <a:buNone/>
            </a:pPr>
            <a:endParaRPr sz="900">
              <a:latin typeface="Source Code Pro"/>
              <a:ea typeface="Source Code Pro"/>
              <a:cs typeface="Source Code Pro"/>
              <a:sym typeface="Source Code Pro"/>
            </a:endParaRPr>
          </a:p>
        </p:txBody>
      </p:sp>
      <p:cxnSp>
        <p:nvCxnSpPr>
          <p:cNvPr id="983" name="Google Shape;983;p97"/>
          <p:cNvCxnSpPr>
            <a:stCxn id="982" idx="1"/>
            <a:endCxn id="982" idx="3"/>
          </p:cNvCxnSpPr>
          <p:nvPr/>
        </p:nvCxnSpPr>
        <p:spPr>
          <a:xfrm>
            <a:off x="266325" y="3658450"/>
            <a:ext cx="2573700" cy="0"/>
          </a:xfrm>
          <a:prstGeom prst="straightConnector1">
            <a:avLst/>
          </a:prstGeom>
          <a:noFill/>
          <a:ln w="19050" cap="flat" cmpd="sng">
            <a:solidFill>
              <a:srgbClr val="0000FF"/>
            </a:solidFill>
            <a:prstDash val="dash"/>
            <a:round/>
            <a:headEnd type="none" w="med" len="med"/>
            <a:tailEnd type="none" w="med" len="med"/>
          </a:ln>
        </p:spPr>
      </p:cxnSp>
      <p:sp>
        <p:nvSpPr>
          <p:cNvPr id="984" name="Google Shape;984;p97"/>
          <p:cNvSpPr txBox="1"/>
          <p:nvPr/>
        </p:nvSpPr>
        <p:spPr>
          <a:xfrm>
            <a:off x="3730549" y="1757800"/>
            <a:ext cx="1984500" cy="32817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985" name="Google Shape;985;p97"/>
          <p:cNvSpPr txBox="1"/>
          <p:nvPr/>
        </p:nvSpPr>
        <p:spPr>
          <a:xfrm>
            <a:off x="3801200" y="1879025"/>
            <a:ext cx="1849800" cy="3288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Open Sans"/>
                <a:ea typeface="Open Sans"/>
                <a:cs typeface="Open Sans"/>
                <a:sym typeface="Open Sans"/>
              </a:rPr>
              <a:t>Executor</a:t>
            </a:r>
            <a:endParaRPr b="1">
              <a:latin typeface="Open Sans"/>
              <a:ea typeface="Open Sans"/>
              <a:cs typeface="Open Sans"/>
              <a:sym typeface="Open Sans"/>
            </a:endParaRPr>
          </a:p>
        </p:txBody>
      </p:sp>
      <p:sp>
        <p:nvSpPr>
          <p:cNvPr id="986" name="Google Shape;986;p97"/>
          <p:cNvSpPr txBox="1"/>
          <p:nvPr/>
        </p:nvSpPr>
        <p:spPr>
          <a:xfrm>
            <a:off x="3801200" y="3684325"/>
            <a:ext cx="1849800" cy="12642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Read the record from orders table</a:t>
            </a:r>
            <a:endParaRPr sz="900">
              <a:solidFill>
                <a:srgbClr val="783F04"/>
              </a:solidFill>
              <a:latin typeface="Open Sans"/>
              <a:ea typeface="Open Sans"/>
              <a:cs typeface="Open Sans"/>
              <a:sym typeface="Open Sans"/>
            </a:endParaRPr>
          </a:p>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Extract the city and get corresponding continent from the dictionary</a:t>
            </a:r>
            <a:endParaRPr sz="900">
              <a:solidFill>
                <a:srgbClr val="783F04"/>
              </a:solidFill>
              <a:latin typeface="Open Sans"/>
              <a:ea typeface="Open Sans"/>
              <a:cs typeface="Open Sans"/>
              <a:sym typeface="Open Sans"/>
            </a:endParaRPr>
          </a:p>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Output enriched record</a:t>
            </a:r>
            <a:endParaRPr sz="900" b="1">
              <a:solidFill>
                <a:srgbClr val="4C1130"/>
              </a:solidFill>
              <a:latin typeface="Open Sans"/>
              <a:ea typeface="Open Sans"/>
              <a:cs typeface="Open Sans"/>
              <a:sym typeface="Open Sans"/>
            </a:endParaRPr>
          </a:p>
        </p:txBody>
      </p:sp>
      <p:cxnSp>
        <p:nvCxnSpPr>
          <p:cNvPr id="987" name="Google Shape;987;p97"/>
          <p:cNvCxnSpPr>
            <a:endCxn id="986" idx="1"/>
          </p:cNvCxnSpPr>
          <p:nvPr/>
        </p:nvCxnSpPr>
        <p:spPr>
          <a:xfrm>
            <a:off x="2848700" y="3853225"/>
            <a:ext cx="952500" cy="463200"/>
          </a:xfrm>
          <a:prstGeom prst="straightConnector1">
            <a:avLst/>
          </a:prstGeom>
          <a:noFill/>
          <a:ln w="19050" cap="flat" cmpd="sng">
            <a:solidFill>
              <a:srgbClr val="A64D79"/>
            </a:solidFill>
            <a:prstDash val="solid"/>
            <a:round/>
            <a:headEnd type="none" w="med" len="med"/>
            <a:tailEnd type="triangle" w="med" len="med"/>
          </a:ln>
        </p:spPr>
      </p:cxnSp>
      <p:cxnSp>
        <p:nvCxnSpPr>
          <p:cNvPr id="988" name="Google Shape;988;p97"/>
          <p:cNvCxnSpPr>
            <a:endCxn id="989" idx="1"/>
          </p:cNvCxnSpPr>
          <p:nvPr/>
        </p:nvCxnSpPr>
        <p:spPr>
          <a:xfrm rot="10800000" flipH="1">
            <a:off x="2840300" y="2974225"/>
            <a:ext cx="960900" cy="437400"/>
          </a:xfrm>
          <a:prstGeom prst="straightConnector1">
            <a:avLst/>
          </a:prstGeom>
          <a:noFill/>
          <a:ln w="19050" cap="flat" cmpd="sng">
            <a:solidFill>
              <a:srgbClr val="A64D79"/>
            </a:solidFill>
            <a:prstDash val="solid"/>
            <a:round/>
            <a:headEnd type="none" w="med" len="med"/>
            <a:tailEnd type="triangle" w="med" len="med"/>
          </a:ln>
        </p:spPr>
      </p:cxnSp>
      <p:sp>
        <p:nvSpPr>
          <p:cNvPr id="990" name="Google Shape;990;p97"/>
          <p:cNvSpPr/>
          <p:nvPr/>
        </p:nvSpPr>
        <p:spPr>
          <a:xfrm>
            <a:off x="900550" y="1809750"/>
            <a:ext cx="2682300" cy="398100"/>
          </a:xfrm>
          <a:prstGeom prst="wedgeRectCallout">
            <a:avLst>
              <a:gd name="adj1" fmla="val 31351"/>
              <a:gd name="adj2" fmla="val 13923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Read each partition record by record</a:t>
            </a:r>
            <a:endParaRPr sz="1200"/>
          </a:p>
        </p:txBody>
      </p:sp>
      <p:sp>
        <p:nvSpPr>
          <p:cNvPr id="991" name="Google Shape;991;p97"/>
          <p:cNvSpPr txBox="1"/>
          <p:nvPr/>
        </p:nvSpPr>
        <p:spPr>
          <a:xfrm>
            <a:off x="6709750" y="4052500"/>
            <a:ext cx="2034900" cy="987000"/>
          </a:xfrm>
          <a:prstGeom prst="rect">
            <a:avLst/>
          </a:prstGeom>
          <a:noFill/>
          <a:ln w="19050" cap="flat" cmpd="sng">
            <a:solidFill>
              <a:srgbClr val="B45F0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Source Code Pro"/>
                <a:ea typeface="Source Code Pro"/>
                <a:cs typeface="Source Code Pro"/>
                <a:sym typeface="Source Code Pro"/>
              </a:rPr>
              <a:t>city_1, Europe</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city_2, Asia</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city_3, Asia</a:t>
            </a:r>
            <a:endParaRPr>
              <a:latin typeface="Source Code Pro"/>
              <a:ea typeface="Source Code Pro"/>
              <a:cs typeface="Source Code Pro"/>
              <a:sym typeface="Source Code Pro"/>
            </a:endParaRPr>
          </a:p>
          <a:p>
            <a:pPr marL="0" lvl="0" indent="0" algn="l" rtl="0">
              <a:spcBef>
                <a:spcPts val="0"/>
              </a:spcBef>
              <a:spcAft>
                <a:spcPts val="0"/>
              </a:spcAft>
              <a:buNone/>
            </a:pPr>
            <a:r>
              <a:rPr lang="en-GB">
                <a:latin typeface="Source Code Pro"/>
                <a:ea typeface="Source Code Pro"/>
                <a:cs typeface="Source Code Pro"/>
                <a:sym typeface="Source Code Pro"/>
              </a:rPr>
              <a:t>city_4, Australia</a:t>
            </a:r>
            <a:endParaRPr>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
        <p:nvSpPr>
          <p:cNvPr id="992" name="Google Shape;992;p97"/>
          <p:cNvSpPr txBox="1"/>
          <p:nvPr/>
        </p:nvSpPr>
        <p:spPr>
          <a:xfrm>
            <a:off x="6440350" y="2342125"/>
            <a:ext cx="2573700" cy="126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Source Code Pro"/>
                <a:ea typeface="Source Code Pro"/>
                <a:cs typeface="Source Code Pro"/>
                <a:sym typeface="Source Code Pro"/>
              </a:rPr>
              <a:t>{</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  "city_1": "Europe",</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  "city_2": "Asia",</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  "city_3": "Asia",</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  "city_4": "Australia"</a:t>
            </a:r>
            <a:endParaRPr sz="1200">
              <a:latin typeface="Source Code Pro"/>
              <a:ea typeface="Source Code Pro"/>
              <a:cs typeface="Source Code Pro"/>
              <a:sym typeface="Source Code Pro"/>
            </a:endParaRPr>
          </a:p>
          <a:p>
            <a:pPr marL="0" lvl="0" indent="0" algn="l" rtl="0">
              <a:spcBef>
                <a:spcPts val="0"/>
              </a:spcBef>
              <a:spcAft>
                <a:spcPts val="0"/>
              </a:spcAft>
              <a:buNone/>
            </a:pPr>
            <a:r>
              <a:rPr lang="en-GB" sz="1200">
                <a:latin typeface="Source Code Pro"/>
                <a:ea typeface="Source Code Pro"/>
                <a:cs typeface="Source Code Pro"/>
                <a:sym typeface="Source Code Pro"/>
              </a:rPr>
              <a:t>}</a:t>
            </a:r>
            <a:endParaRPr sz="1200">
              <a:latin typeface="Source Code Pro"/>
              <a:ea typeface="Source Code Pro"/>
              <a:cs typeface="Source Code Pro"/>
              <a:sym typeface="Source Code Pro"/>
            </a:endParaRPr>
          </a:p>
          <a:p>
            <a:pPr marL="0" lvl="0" indent="0" algn="l" rtl="0">
              <a:spcBef>
                <a:spcPts val="0"/>
              </a:spcBef>
              <a:spcAft>
                <a:spcPts val="0"/>
              </a:spcAft>
              <a:buNone/>
            </a:pPr>
            <a:endParaRPr sz="1200">
              <a:latin typeface="Source Code Pro"/>
              <a:ea typeface="Source Code Pro"/>
              <a:cs typeface="Source Code Pro"/>
              <a:sym typeface="Source Code Pro"/>
            </a:endParaRPr>
          </a:p>
        </p:txBody>
      </p:sp>
      <p:sp>
        <p:nvSpPr>
          <p:cNvPr id="989" name="Google Shape;989;p97"/>
          <p:cNvSpPr txBox="1"/>
          <p:nvPr/>
        </p:nvSpPr>
        <p:spPr>
          <a:xfrm>
            <a:off x="3801200" y="2342125"/>
            <a:ext cx="1849800" cy="1264200"/>
          </a:xfrm>
          <a:prstGeom prst="rect">
            <a:avLst/>
          </a:prstGeom>
          <a:noFill/>
          <a:ln w="19050" cap="flat" cmpd="sng">
            <a:solidFill>
              <a:srgbClr val="0C343D"/>
            </a:solidFill>
            <a:prstDash val="solid"/>
            <a:round/>
            <a:headEnd type="none" w="sm" len="sm"/>
            <a:tailEnd type="none" w="sm" len="sm"/>
          </a:ln>
        </p:spPr>
        <p:txBody>
          <a:bodyPr spcFirstLastPara="1" wrap="square" lIns="91425" tIns="91425" rIns="91425" bIns="91425" anchor="t" anchorCtr="0">
            <a:noAutofit/>
          </a:bodyPr>
          <a:lstStyle/>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Read the record from orders table</a:t>
            </a:r>
            <a:endParaRPr sz="900">
              <a:solidFill>
                <a:srgbClr val="783F04"/>
              </a:solidFill>
              <a:latin typeface="Open Sans"/>
              <a:ea typeface="Open Sans"/>
              <a:cs typeface="Open Sans"/>
              <a:sym typeface="Open Sans"/>
            </a:endParaRPr>
          </a:p>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Extract the city and get corresponding continent from the dictionary</a:t>
            </a:r>
            <a:endParaRPr sz="900">
              <a:solidFill>
                <a:srgbClr val="783F04"/>
              </a:solidFill>
              <a:latin typeface="Open Sans"/>
              <a:ea typeface="Open Sans"/>
              <a:cs typeface="Open Sans"/>
              <a:sym typeface="Open Sans"/>
            </a:endParaRPr>
          </a:p>
          <a:p>
            <a:pPr marL="457200" lvl="0" indent="-285750" algn="l" rtl="0">
              <a:spcBef>
                <a:spcPts val="0"/>
              </a:spcBef>
              <a:spcAft>
                <a:spcPts val="0"/>
              </a:spcAft>
              <a:buClr>
                <a:srgbClr val="783F04"/>
              </a:buClr>
              <a:buSzPts val="900"/>
              <a:buFont typeface="Open Sans"/>
              <a:buChar char="●"/>
            </a:pPr>
            <a:r>
              <a:rPr lang="en-GB" sz="900">
                <a:solidFill>
                  <a:srgbClr val="783F04"/>
                </a:solidFill>
                <a:latin typeface="Open Sans"/>
                <a:ea typeface="Open Sans"/>
                <a:cs typeface="Open Sans"/>
                <a:sym typeface="Open Sans"/>
              </a:rPr>
              <a:t>Output enriched record</a:t>
            </a:r>
            <a:endParaRPr sz="900">
              <a:solidFill>
                <a:srgbClr val="783F04"/>
              </a:solidFill>
              <a:latin typeface="Open Sans"/>
              <a:ea typeface="Open Sans"/>
              <a:cs typeface="Open Sans"/>
              <a:sym typeface="Open Sans"/>
            </a:endParaRPr>
          </a:p>
        </p:txBody>
      </p:sp>
      <p:cxnSp>
        <p:nvCxnSpPr>
          <p:cNvPr id="993" name="Google Shape;993;p97"/>
          <p:cNvCxnSpPr>
            <a:stCxn id="991" idx="0"/>
            <a:endCxn id="992" idx="2"/>
          </p:cNvCxnSpPr>
          <p:nvPr/>
        </p:nvCxnSpPr>
        <p:spPr>
          <a:xfrm rot="10800000">
            <a:off x="7727200" y="3606400"/>
            <a:ext cx="0" cy="446100"/>
          </a:xfrm>
          <a:prstGeom prst="straightConnector1">
            <a:avLst/>
          </a:prstGeom>
          <a:noFill/>
          <a:ln w="19050" cap="flat" cmpd="sng">
            <a:solidFill>
              <a:srgbClr val="0C343D"/>
            </a:solidFill>
            <a:prstDash val="solid"/>
            <a:round/>
            <a:headEnd type="none" w="med" len="med"/>
            <a:tailEnd type="triangle" w="med" len="med"/>
          </a:ln>
        </p:spPr>
      </p:cxnSp>
      <p:cxnSp>
        <p:nvCxnSpPr>
          <p:cNvPr id="994" name="Google Shape;994;p97"/>
          <p:cNvCxnSpPr>
            <a:stCxn id="992" idx="0"/>
            <a:endCxn id="985" idx="3"/>
          </p:cNvCxnSpPr>
          <p:nvPr/>
        </p:nvCxnSpPr>
        <p:spPr>
          <a:xfrm rot="5400000" flipH="1">
            <a:off x="6539650" y="1154575"/>
            <a:ext cx="298800" cy="2076300"/>
          </a:xfrm>
          <a:prstGeom prst="bentConnector2">
            <a:avLst/>
          </a:prstGeom>
          <a:noFill/>
          <a:ln w="19050" cap="flat" cmpd="sng">
            <a:solidFill>
              <a:srgbClr val="274E13"/>
            </a:solidFill>
            <a:prstDash val="solid"/>
            <a:round/>
            <a:headEnd type="none" w="med" len="med"/>
            <a:tailEnd type="stealth" w="med" len="med"/>
          </a:ln>
        </p:spPr>
      </p:cxnSp>
      <p:sp>
        <p:nvSpPr>
          <p:cNvPr id="995" name="Google Shape;995;p97"/>
          <p:cNvSpPr/>
          <p:nvPr/>
        </p:nvSpPr>
        <p:spPr>
          <a:xfrm>
            <a:off x="5766950" y="268425"/>
            <a:ext cx="3247200" cy="1541400"/>
          </a:xfrm>
          <a:prstGeom prst="wedgeRectCallout">
            <a:avLst>
              <a:gd name="adj1" fmla="val 31866"/>
              <a:gd name="adj2" fmla="val 7583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Send this dictionary only once per node (in this example we have shown only one executor running on the node), so that it can be used in parallel operations.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This dictionary then becomes the </a:t>
            </a:r>
            <a:r>
              <a:rPr lang="en-GB" sz="1200" b="1"/>
              <a:t>broadcast</a:t>
            </a:r>
            <a:r>
              <a:rPr lang="en-GB" sz="1200"/>
              <a:t> variable</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3"/>
                                        </p:tgtEl>
                                        <p:attrNameLst>
                                          <p:attrName>style.visibility</p:attrName>
                                        </p:attrNameLst>
                                      </p:cBhvr>
                                      <p:to>
                                        <p:strVal val="visible"/>
                                      </p:to>
                                    </p:set>
                                    <p:animEffect transition="in" filter="fade">
                                      <p:cBhvr>
                                        <p:cTn id="7" dur="1000"/>
                                        <p:tgtEl>
                                          <p:spTgt spid="993"/>
                                        </p:tgtEl>
                                      </p:cBhvr>
                                    </p:animEffect>
                                  </p:childTnLst>
                                </p:cTn>
                              </p:par>
                              <p:par>
                                <p:cTn id="8" presetID="10" presetClass="entr" presetSubtype="0" fill="hold" nodeType="withEffect">
                                  <p:stCondLst>
                                    <p:cond delay="0"/>
                                  </p:stCondLst>
                                  <p:childTnLst>
                                    <p:set>
                                      <p:cBhvr>
                                        <p:cTn id="9" dur="1" fill="hold">
                                          <p:stCondLst>
                                            <p:cond delay="0"/>
                                          </p:stCondLst>
                                        </p:cTn>
                                        <p:tgtEl>
                                          <p:spTgt spid="992"/>
                                        </p:tgtEl>
                                        <p:attrNameLst>
                                          <p:attrName>style.visibility</p:attrName>
                                        </p:attrNameLst>
                                      </p:cBhvr>
                                      <p:to>
                                        <p:strVal val="visible"/>
                                      </p:to>
                                    </p:set>
                                    <p:animEffect transition="in" filter="fade">
                                      <p:cBhvr>
                                        <p:cTn id="10" dur="1000"/>
                                        <p:tgtEl>
                                          <p:spTgt spid="9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4"/>
                                        </p:tgtEl>
                                        <p:attrNameLst>
                                          <p:attrName>style.visibility</p:attrName>
                                        </p:attrNameLst>
                                      </p:cBhvr>
                                      <p:to>
                                        <p:strVal val="visible"/>
                                      </p:to>
                                    </p:set>
                                    <p:animEffect transition="in" filter="fade">
                                      <p:cBhvr>
                                        <p:cTn id="15" dur="1000"/>
                                        <p:tgtEl>
                                          <p:spTgt spid="994"/>
                                        </p:tgtEl>
                                      </p:cBhvr>
                                    </p:animEffect>
                                  </p:childTnLst>
                                </p:cTn>
                              </p:par>
                              <p:par>
                                <p:cTn id="16" presetID="10" presetClass="entr" presetSubtype="0" fill="hold" nodeType="withEffect">
                                  <p:stCondLst>
                                    <p:cond delay="0"/>
                                  </p:stCondLst>
                                  <p:childTnLst>
                                    <p:set>
                                      <p:cBhvr>
                                        <p:cTn id="17" dur="1" fill="hold">
                                          <p:stCondLst>
                                            <p:cond delay="0"/>
                                          </p:stCondLst>
                                        </p:cTn>
                                        <p:tgtEl>
                                          <p:spTgt spid="995"/>
                                        </p:tgtEl>
                                        <p:attrNameLst>
                                          <p:attrName>style.visibility</p:attrName>
                                        </p:attrNameLst>
                                      </p:cBhvr>
                                      <p:to>
                                        <p:strVal val="visible"/>
                                      </p:to>
                                    </p:set>
                                    <p:animEffect transition="in" filter="fade">
                                      <p:cBhvr>
                                        <p:cTn id="18" dur="1000"/>
                                        <p:tgtEl>
                                          <p:spTgt spid="9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88"/>
                                        </p:tgtEl>
                                        <p:attrNameLst>
                                          <p:attrName>style.visibility</p:attrName>
                                        </p:attrNameLst>
                                      </p:cBhvr>
                                      <p:to>
                                        <p:strVal val="visible"/>
                                      </p:to>
                                    </p:set>
                                    <p:animEffect transition="in" filter="fade">
                                      <p:cBhvr>
                                        <p:cTn id="23" dur="1000"/>
                                        <p:tgtEl>
                                          <p:spTgt spid="988"/>
                                        </p:tgtEl>
                                      </p:cBhvr>
                                    </p:animEffect>
                                  </p:childTnLst>
                                </p:cTn>
                              </p:par>
                              <p:par>
                                <p:cTn id="24" presetID="10" presetClass="entr" presetSubtype="0" fill="hold" nodeType="withEffect">
                                  <p:stCondLst>
                                    <p:cond delay="0"/>
                                  </p:stCondLst>
                                  <p:childTnLst>
                                    <p:set>
                                      <p:cBhvr>
                                        <p:cTn id="25" dur="1" fill="hold">
                                          <p:stCondLst>
                                            <p:cond delay="0"/>
                                          </p:stCondLst>
                                        </p:cTn>
                                        <p:tgtEl>
                                          <p:spTgt spid="989"/>
                                        </p:tgtEl>
                                        <p:attrNameLst>
                                          <p:attrName>style.visibility</p:attrName>
                                        </p:attrNameLst>
                                      </p:cBhvr>
                                      <p:to>
                                        <p:strVal val="visible"/>
                                      </p:to>
                                    </p:set>
                                    <p:animEffect transition="in" filter="fade">
                                      <p:cBhvr>
                                        <p:cTn id="26" dur="1000"/>
                                        <p:tgtEl>
                                          <p:spTgt spid="98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87"/>
                                        </p:tgtEl>
                                        <p:attrNameLst>
                                          <p:attrName>style.visibility</p:attrName>
                                        </p:attrNameLst>
                                      </p:cBhvr>
                                      <p:to>
                                        <p:strVal val="visible"/>
                                      </p:to>
                                    </p:set>
                                    <p:animEffect transition="in" filter="fade">
                                      <p:cBhvr>
                                        <p:cTn id="31" dur="1000"/>
                                        <p:tgtEl>
                                          <p:spTgt spid="987"/>
                                        </p:tgtEl>
                                      </p:cBhvr>
                                    </p:animEffect>
                                  </p:childTnLst>
                                </p:cTn>
                              </p:par>
                              <p:par>
                                <p:cTn id="32" presetID="10" presetClass="entr" presetSubtype="0" fill="hold" nodeType="withEffect">
                                  <p:stCondLst>
                                    <p:cond delay="0"/>
                                  </p:stCondLst>
                                  <p:childTnLst>
                                    <p:set>
                                      <p:cBhvr>
                                        <p:cTn id="33" dur="1" fill="hold">
                                          <p:stCondLst>
                                            <p:cond delay="0"/>
                                          </p:stCondLst>
                                        </p:cTn>
                                        <p:tgtEl>
                                          <p:spTgt spid="986"/>
                                        </p:tgtEl>
                                        <p:attrNameLst>
                                          <p:attrName>style.visibility</p:attrName>
                                        </p:attrNameLst>
                                      </p:cBhvr>
                                      <p:to>
                                        <p:strVal val="visible"/>
                                      </p:to>
                                    </p:set>
                                    <p:animEffect transition="in" filter="fade">
                                      <p:cBhvr>
                                        <p:cTn id="34" dur="1000"/>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9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Building the intuition about broadcast variables</a:t>
            </a:r>
            <a:endParaRPr/>
          </a:p>
        </p:txBody>
      </p:sp>
      <p:sp>
        <p:nvSpPr>
          <p:cNvPr id="1001" name="Google Shape;1001;p9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rial"/>
              <a:buAutoNum type="arabicPeriod"/>
            </a:pPr>
            <a:r>
              <a:rPr lang="en-GB" sz="1600">
                <a:solidFill>
                  <a:srgbClr val="000000"/>
                </a:solidFill>
              </a:rPr>
              <a:t>Partition both RDDs on city and do an inner join. This will cause shuffle.</a:t>
            </a:r>
            <a:endParaRPr sz="1600">
              <a:solidFill>
                <a:srgbClr val="000000"/>
              </a:solidFill>
            </a:endParaRPr>
          </a:p>
          <a:p>
            <a:pPr marL="457200" lvl="0" indent="-330200" algn="l" rtl="0">
              <a:lnSpc>
                <a:spcPct val="100000"/>
              </a:lnSpc>
              <a:spcBef>
                <a:spcPts val="0"/>
              </a:spcBef>
              <a:spcAft>
                <a:spcPts val="0"/>
              </a:spcAft>
              <a:buClr>
                <a:srgbClr val="000000"/>
              </a:buClr>
              <a:buSzPts val="1600"/>
              <a:buFont typeface="Open Sans"/>
              <a:buAutoNum type="arabicPeriod"/>
            </a:pPr>
            <a:r>
              <a:rPr lang="en-GB" sz="1600">
                <a:solidFill>
                  <a:srgbClr val="000000"/>
                </a:solidFill>
              </a:rPr>
              <a:t>Since city_mapping is a small file, we can construct a map (Python dictionary) and keep in memory.</a:t>
            </a:r>
            <a:endParaRPr sz="1600">
              <a:solidFill>
                <a:srgbClr val="000000"/>
              </a:solidFill>
            </a:endParaRPr>
          </a:p>
          <a:p>
            <a:pPr marL="914400" lvl="1" indent="-330200" algn="l" rtl="0">
              <a:lnSpc>
                <a:spcPct val="100000"/>
              </a:lnSpc>
              <a:spcBef>
                <a:spcPts val="0"/>
              </a:spcBef>
              <a:spcAft>
                <a:spcPts val="0"/>
              </a:spcAft>
              <a:buClr>
                <a:srgbClr val="000000"/>
              </a:buClr>
              <a:buSzPts val="1600"/>
              <a:buFont typeface="Open Sans"/>
              <a:buAutoNum type="alphaLcPeriod"/>
            </a:pPr>
            <a:r>
              <a:rPr lang="en-GB" sz="1600">
                <a:solidFill>
                  <a:srgbClr val="000000"/>
                </a:solidFill>
              </a:rPr>
              <a:t>The key of the dictionary will be city and value will be continent.</a:t>
            </a:r>
            <a:endParaRPr sz="1600">
              <a:solidFill>
                <a:srgbClr val="000000"/>
              </a:solidFill>
            </a:endParaRPr>
          </a:p>
          <a:p>
            <a:pPr marL="914400" lvl="1" indent="-330200" algn="l" rtl="0">
              <a:lnSpc>
                <a:spcPct val="100000"/>
              </a:lnSpc>
              <a:spcBef>
                <a:spcPts val="0"/>
              </a:spcBef>
              <a:spcAft>
                <a:spcPts val="0"/>
              </a:spcAft>
              <a:buClr>
                <a:srgbClr val="000000"/>
              </a:buClr>
              <a:buSzPts val="1600"/>
              <a:buFont typeface="Open Sans"/>
              <a:buAutoNum type="alphaLcPeriod"/>
            </a:pPr>
            <a:r>
              <a:rPr lang="en-GB" sz="1600">
                <a:solidFill>
                  <a:srgbClr val="000000"/>
                </a:solidFill>
              </a:rPr>
              <a:t>For each entry in the orders RDD, extract the city and get corresponding continent from the dictionary</a:t>
            </a:r>
            <a:endParaRPr sz="1600">
              <a:solidFill>
                <a:srgbClr val="000000"/>
              </a:solidFill>
            </a:endParaRPr>
          </a:p>
          <a:p>
            <a:pPr marL="914400" lvl="1" indent="-330200" algn="l" rtl="0">
              <a:lnSpc>
                <a:spcPct val="100000"/>
              </a:lnSpc>
              <a:spcBef>
                <a:spcPts val="0"/>
              </a:spcBef>
              <a:spcAft>
                <a:spcPts val="0"/>
              </a:spcAft>
              <a:buClr>
                <a:srgbClr val="000000"/>
              </a:buClr>
              <a:buSzPts val="1600"/>
              <a:buFont typeface="Open Sans"/>
              <a:buAutoNum type="alphaLcPeriod"/>
            </a:pPr>
            <a:r>
              <a:rPr lang="en-GB" sz="1600">
                <a:solidFill>
                  <a:srgbClr val="000000"/>
                </a:solidFill>
              </a:rPr>
              <a:t>Each task will have the dictionary, hence no shuffle is needed, we only need to construct the map on each machine.</a:t>
            </a:r>
            <a:endParaRPr sz="1600">
              <a:solidFill>
                <a:srgbClr val="000000"/>
              </a:solidFill>
            </a:endParaRPr>
          </a:p>
          <a:p>
            <a:pPr marL="914400" lvl="1" indent="-330200" algn="l" rtl="0">
              <a:lnSpc>
                <a:spcPct val="100000"/>
              </a:lnSpc>
              <a:spcBef>
                <a:spcPts val="0"/>
              </a:spcBef>
              <a:spcAft>
                <a:spcPts val="0"/>
              </a:spcAft>
              <a:buClr>
                <a:srgbClr val="000000"/>
              </a:buClr>
              <a:buSzPts val="1600"/>
              <a:buFont typeface="Open Sans"/>
              <a:buAutoNum type="alphaLcPeriod"/>
            </a:pPr>
            <a:r>
              <a:rPr lang="en-GB" sz="1600">
                <a:solidFill>
                  <a:srgbClr val="000000"/>
                </a:solidFill>
              </a:rPr>
              <a:t>Dictionary creation means downloading and/or reading the file. With large number of tasks, number of read requests at namenode will experience a short burst.</a:t>
            </a:r>
            <a:endParaRPr sz="1600">
              <a:solidFill>
                <a:srgbClr val="000000"/>
              </a:solidFill>
            </a:endParaRPr>
          </a:p>
          <a:p>
            <a:pPr marL="914400" lvl="1" indent="-330200" algn="l" rtl="0">
              <a:lnSpc>
                <a:spcPct val="100000"/>
              </a:lnSpc>
              <a:spcBef>
                <a:spcPts val="0"/>
              </a:spcBef>
              <a:spcAft>
                <a:spcPts val="0"/>
              </a:spcAft>
              <a:buClr>
                <a:srgbClr val="000000"/>
              </a:buClr>
              <a:buSzPts val="1600"/>
              <a:buFont typeface="Open Sans"/>
              <a:buAutoNum type="alphaLcPeriod"/>
            </a:pPr>
            <a:r>
              <a:rPr lang="en-GB" sz="1600">
                <a:solidFill>
                  <a:srgbClr val="000000"/>
                </a:solidFill>
              </a:rPr>
              <a:t>It will be better to transport the dictionary from driver to each node only once.</a:t>
            </a:r>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9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are broadcast variables</a:t>
            </a:r>
            <a:endParaRPr/>
          </a:p>
        </p:txBody>
      </p:sp>
      <p:sp>
        <p:nvSpPr>
          <p:cNvPr id="1007" name="Google Shape;1007;p9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Read-only</a:t>
            </a:r>
            <a:r>
              <a:rPr lang="en-GB"/>
              <a:t> variable cached on each machine. If one task updates the content of broadcast variable, it is not visible to other tasks.</a:t>
            </a:r>
            <a:endParaRPr/>
          </a:p>
          <a:p>
            <a:pPr marL="457200" lvl="0" indent="-342900" algn="l" rtl="0">
              <a:spcBef>
                <a:spcPts val="0"/>
              </a:spcBef>
              <a:spcAft>
                <a:spcPts val="0"/>
              </a:spcAft>
              <a:buSzPts val="1800"/>
              <a:buChar char="●"/>
            </a:pPr>
            <a:r>
              <a:rPr lang="en-GB"/>
              <a:t>Used to give </a:t>
            </a:r>
            <a:r>
              <a:rPr lang="en-GB" b="1"/>
              <a:t>every node</a:t>
            </a:r>
            <a:r>
              <a:rPr lang="en-GB"/>
              <a:t> a copy of a large input dataset in an efficient manner, rather than shipping a copy of it with tasks.</a:t>
            </a:r>
            <a:endParaRPr/>
          </a:p>
          <a:p>
            <a:pPr marL="457200" lvl="0" indent="-342900" algn="l" rtl="0">
              <a:spcBef>
                <a:spcPts val="0"/>
              </a:spcBef>
              <a:spcAft>
                <a:spcPts val="0"/>
              </a:spcAft>
              <a:buSzPts val="1800"/>
              <a:buChar char="●"/>
            </a:pPr>
            <a:r>
              <a:rPr lang="en-GB"/>
              <a:t>Spark also attempts to distribute broadcast variables using </a:t>
            </a:r>
            <a:r>
              <a:rPr lang="en-GB" b="1"/>
              <a:t>efficient broadcast algorithms</a:t>
            </a:r>
            <a:r>
              <a:rPr lang="en-GB"/>
              <a:t> to reduce communication cost.</a:t>
            </a:r>
            <a:endParaRPr/>
          </a:p>
          <a:p>
            <a:pPr marL="457200" lvl="0" indent="-342900" algn="l" rtl="0">
              <a:spcBef>
                <a:spcPts val="0"/>
              </a:spcBef>
              <a:spcAft>
                <a:spcPts val="0"/>
              </a:spcAft>
              <a:buSzPts val="1800"/>
              <a:buChar char="●"/>
            </a:pPr>
            <a:r>
              <a:rPr lang="en-GB"/>
              <a:t>The data broadcasted this way is </a:t>
            </a:r>
            <a:r>
              <a:rPr lang="en-GB" b="1"/>
              <a:t>cached in serialized form</a:t>
            </a:r>
            <a:r>
              <a:rPr lang="en-GB"/>
              <a:t> and deserialized before running each task.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7">
                                            <p:txEl>
                                              <p:pRg st="0" end="0"/>
                                            </p:txEl>
                                          </p:spTgt>
                                        </p:tgtEl>
                                        <p:attrNameLst>
                                          <p:attrName>style.visibility</p:attrName>
                                        </p:attrNameLst>
                                      </p:cBhvr>
                                      <p:to>
                                        <p:strVal val="visible"/>
                                      </p:to>
                                    </p:set>
                                    <p:animEffect transition="in" filter="fade">
                                      <p:cBhvr>
                                        <p:cTn id="7" dur="1000"/>
                                        <p:tgtEl>
                                          <p:spTgt spid="10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7">
                                            <p:txEl>
                                              <p:pRg st="1" end="1"/>
                                            </p:txEl>
                                          </p:spTgt>
                                        </p:tgtEl>
                                        <p:attrNameLst>
                                          <p:attrName>style.visibility</p:attrName>
                                        </p:attrNameLst>
                                      </p:cBhvr>
                                      <p:to>
                                        <p:strVal val="visible"/>
                                      </p:to>
                                    </p:set>
                                    <p:animEffect transition="in" filter="fade">
                                      <p:cBhvr>
                                        <p:cTn id="12" dur="1000"/>
                                        <p:tgtEl>
                                          <p:spTgt spid="10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7">
                                            <p:txEl>
                                              <p:pRg st="2" end="2"/>
                                            </p:txEl>
                                          </p:spTgt>
                                        </p:tgtEl>
                                        <p:attrNameLst>
                                          <p:attrName>style.visibility</p:attrName>
                                        </p:attrNameLst>
                                      </p:cBhvr>
                                      <p:to>
                                        <p:strVal val="visible"/>
                                      </p:to>
                                    </p:set>
                                    <p:animEffect transition="in" filter="fade">
                                      <p:cBhvr>
                                        <p:cTn id="17" dur="1000"/>
                                        <p:tgtEl>
                                          <p:spTgt spid="10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07">
                                            <p:txEl>
                                              <p:pRg st="3" end="3"/>
                                            </p:txEl>
                                          </p:spTgt>
                                        </p:tgtEl>
                                        <p:attrNameLst>
                                          <p:attrName>style.visibility</p:attrName>
                                        </p:attrNameLst>
                                      </p:cBhvr>
                                      <p:to>
                                        <p:strVal val="visible"/>
                                      </p:to>
                                    </p:set>
                                    <p:animEffect transition="in" filter="fade">
                                      <p:cBhvr>
                                        <p:cTn id="22" dur="1000"/>
                                        <p:tgtEl>
                                          <p:spTgt spid="10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Creating and using broadcast variables</a:t>
            </a:r>
            <a:endParaRPr/>
          </a:p>
        </p:txBody>
      </p:sp>
      <p:sp>
        <p:nvSpPr>
          <p:cNvPr id="1013" name="Google Shape;1013;p10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Broadcast variables are created from a variable v by calling </a:t>
            </a:r>
            <a:r>
              <a:rPr lang="en-GB" b="1"/>
              <a:t>SparkContext</a:t>
            </a:r>
            <a:r>
              <a:rPr lang="en-GB"/>
              <a:t>.</a:t>
            </a:r>
            <a:r>
              <a:rPr lang="en-GB">
                <a:solidFill>
                  <a:srgbClr val="0000FF"/>
                </a:solidFill>
              </a:rPr>
              <a:t>broadcast</a:t>
            </a:r>
            <a:r>
              <a:rPr lang="en-GB"/>
              <a:t>(</a:t>
            </a:r>
            <a:r>
              <a:rPr lang="en-GB" b="1"/>
              <a:t>v</a:t>
            </a:r>
            <a:r>
              <a:rPr lang="en-GB"/>
              <a:t>).</a:t>
            </a:r>
            <a:endParaRPr/>
          </a:p>
          <a:p>
            <a:pPr marL="457200" lvl="0" indent="-342900" algn="l" rtl="0">
              <a:spcBef>
                <a:spcPts val="0"/>
              </a:spcBef>
              <a:spcAft>
                <a:spcPts val="0"/>
              </a:spcAft>
              <a:buSzPts val="1800"/>
              <a:buChar char="●"/>
            </a:pPr>
            <a:r>
              <a:rPr lang="en-GB"/>
              <a:t>This </a:t>
            </a:r>
            <a:r>
              <a:rPr lang="en-GB" b="1"/>
              <a:t>v</a:t>
            </a:r>
            <a:r>
              <a:rPr lang="en-GB"/>
              <a:t> can be any other simple or complex object (eg: string, list, tuple, dictionary, custom object) as long as it can be </a:t>
            </a:r>
            <a:r>
              <a:rPr lang="en-GB" b="1"/>
              <a:t>serialized</a:t>
            </a:r>
            <a:r>
              <a:rPr lang="en-GB"/>
              <a:t>.</a:t>
            </a:r>
            <a:endParaRPr/>
          </a:p>
          <a:p>
            <a:pPr marL="457200" lvl="0" indent="-342900" algn="l" rtl="0">
              <a:spcBef>
                <a:spcPts val="0"/>
              </a:spcBef>
              <a:spcAft>
                <a:spcPts val="0"/>
              </a:spcAft>
              <a:buSzPts val="1800"/>
              <a:buChar char="●"/>
            </a:pPr>
            <a:r>
              <a:rPr lang="en-GB"/>
              <a:t>The broadcast variable is a </a:t>
            </a:r>
            <a:r>
              <a:rPr lang="en-GB" b="1">
                <a:solidFill>
                  <a:srgbClr val="9900FF"/>
                </a:solidFill>
              </a:rPr>
              <a:t>wrapper</a:t>
            </a:r>
            <a:r>
              <a:rPr lang="en-GB"/>
              <a:t> around v, and its value can be accessed by calling the </a:t>
            </a:r>
            <a:r>
              <a:rPr lang="en-GB">
                <a:solidFill>
                  <a:srgbClr val="0000FF"/>
                </a:solidFill>
              </a:rPr>
              <a:t>value</a:t>
            </a:r>
            <a:r>
              <a:rPr lang="en-GB"/>
              <a:t> method.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3">
                                            <p:txEl>
                                              <p:pRg st="0" end="0"/>
                                            </p:txEl>
                                          </p:spTgt>
                                        </p:tgtEl>
                                        <p:attrNameLst>
                                          <p:attrName>style.visibility</p:attrName>
                                        </p:attrNameLst>
                                      </p:cBhvr>
                                      <p:to>
                                        <p:strVal val="visible"/>
                                      </p:to>
                                    </p:set>
                                    <p:animEffect transition="in" filter="fade">
                                      <p:cBhvr>
                                        <p:cTn id="7" dur="1000"/>
                                        <p:tgtEl>
                                          <p:spTgt spid="10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3">
                                            <p:txEl>
                                              <p:pRg st="1" end="1"/>
                                            </p:txEl>
                                          </p:spTgt>
                                        </p:tgtEl>
                                        <p:attrNameLst>
                                          <p:attrName>style.visibility</p:attrName>
                                        </p:attrNameLst>
                                      </p:cBhvr>
                                      <p:to>
                                        <p:strVal val="visible"/>
                                      </p:to>
                                    </p:set>
                                    <p:animEffect transition="in" filter="fade">
                                      <p:cBhvr>
                                        <p:cTn id="12" dur="1000"/>
                                        <p:tgtEl>
                                          <p:spTgt spid="10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3">
                                            <p:txEl>
                                              <p:pRg st="2" end="2"/>
                                            </p:txEl>
                                          </p:spTgt>
                                        </p:tgtEl>
                                        <p:attrNameLst>
                                          <p:attrName>style.visibility</p:attrName>
                                        </p:attrNameLst>
                                      </p:cBhvr>
                                      <p:to>
                                        <p:strVal val="visible"/>
                                      </p:to>
                                    </p:set>
                                    <p:animEffect transition="in" filter="fade">
                                      <p:cBhvr>
                                        <p:cTn id="17" dur="1000"/>
                                        <p:tgtEl>
                                          <p:spTgt spid="10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01"/>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Caching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p:nvPr/>
        </p:nvSpPr>
        <p:spPr>
          <a:xfrm>
            <a:off x="4901050" y="1108375"/>
            <a:ext cx="2441700" cy="390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1794025" y="1108375"/>
            <a:ext cx="2519700" cy="3900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txBox="1">
            <a:spLocks noGrp="1"/>
          </p:cNvSpPr>
          <p:nvPr>
            <p:ph type="body" idx="1"/>
          </p:nvPr>
        </p:nvSpPr>
        <p:spPr>
          <a:xfrm>
            <a:off x="2019775" y="1768550"/>
            <a:ext cx="2068200" cy="3045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300"/>
              <a:t>2020-01-10,123212,14</a:t>
            </a:r>
            <a:endParaRPr sz="1300"/>
          </a:p>
        </p:txBody>
      </p:sp>
      <p:sp>
        <p:nvSpPr>
          <p:cNvPr id="132" name="Google Shape;132;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Getting maximum temperature</a:t>
            </a:r>
            <a:endParaRPr/>
          </a:p>
        </p:txBody>
      </p:sp>
      <p:sp>
        <p:nvSpPr>
          <p:cNvPr id="133" name="Google Shape;133;p22"/>
          <p:cNvSpPr txBox="1"/>
          <p:nvPr/>
        </p:nvSpPr>
        <p:spPr>
          <a:xfrm>
            <a:off x="2019775" y="2364125"/>
            <a:ext cx="2068200" cy="3045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2"/>
                </a:solidFill>
                <a:latin typeface="Open Sans"/>
                <a:ea typeface="Open Sans"/>
                <a:cs typeface="Open Sans"/>
                <a:sym typeface="Open Sans"/>
              </a:rPr>
              <a:t>2019-02-11,223221,15</a:t>
            </a:r>
            <a:endParaRPr sz="1300">
              <a:solidFill>
                <a:schemeClr val="dk2"/>
              </a:solidFill>
              <a:latin typeface="Open Sans"/>
              <a:ea typeface="Open Sans"/>
              <a:cs typeface="Open Sans"/>
              <a:sym typeface="Open Sans"/>
            </a:endParaRPr>
          </a:p>
          <a:p>
            <a:pPr marL="0" lvl="0" indent="0" algn="l" rtl="0">
              <a:spcBef>
                <a:spcPts val="1600"/>
              </a:spcBef>
              <a:spcAft>
                <a:spcPts val="0"/>
              </a:spcAft>
              <a:buNone/>
            </a:pPr>
            <a:endParaRPr>
              <a:latin typeface="Open Sans"/>
              <a:ea typeface="Open Sans"/>
              <a:cs typeface="Open Sans"/>
              <a:sym typeface="Open Sans"/>
            </a:endParaRPr>
          </a:p>
        </p:txBody>
      </p:sp>
      <p:sp>
        <p:nvSpPr>
          <p:cNvPr id="134" name="Google Shape;134;p22"/>
          <p:cNvSpPr txBox="1"/>
          <p:nvPr/>
        </p:nvSpPr>
        <p:spPr>
          <a:xfrm>
            <a:off x="2019775" y="2959701"/>
            <a:ext cx="2068200" cy="3045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GB" sz="1300">
                <a:solidFill>
                  <a:schemeClr val="dk2"/>
                </a:solidFill>
                <a:latin typeface="Open Sans"/>
                <a:ea typeface="Open Sans"/>
                <a:cs typeface="Open Sans"/>
                <a:sym typeface="Open Sans"/>
              </a:rPr>
              <a:t>2020-03-12,423224,16</a:t>
            </a:r>
            <a:endParaRPr>
              <a:latin typeface="Open Sans"/>
              <a:ea typeface="Open Sans"/>
              <a:cs typeface="Open Sans"/>
              <a:sym typeface="Open Sans"/>
            </a:endParaRPr>
          </a:p>
        </p:txBody>
      </p:sp>
      <p:sp>
        <p:nvSpPr>
          <p:cNvPr id="135" name="Google Shape;135;p22"/>
          <p:cNvSpPr txBox="1"/>
          <p:nvPr/>
        </p:nvSpPr>
        <p:spPr>
          <a:xfrm>
            <a:off x="2019775" y="3720654"/>
            <a:ext cx="2068200" cy="3045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GB" sz="1300">
                <a:solidFill>
                  <a:schemeClr val="dk2"/>
                </a:solidFill>
                <a:latin typeface="Open Sans"/>
                <a:ea typeface="Open Sans"/>
                <a:cs typeface="Open Sans"/>
                <a:sym typeface="Open Sans"/>
              </a:rPr>
              <a:t>2018-02-14,623221,11</a:t>
            </a:r>
            <a:endParaRPr>
              <a:latin typeface="Open Sans"/>
              <a:ea typeface="Open Sans"/>
              <a:cs typeface="Open Sans"/>
              <a:sym typeface="Open Sans"/>
            </a:endParaRPr>
          </a:p>
        </p:txBody>
      </p:sp>
      <p:sp>
        <p:nvSpPr>
          <p:cNvPr id="136" name="Google Shape;136;p22"/>
          <p:cNvSpPr txBox="1"/>
          <p:nvPr/>
        </p:nvSpPr>
        <p:spPr>
          <a:xfrm>
            <a:off x="2019775" y="4481607"/>
            <a:ext cx="2068200" cy="3045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2"/>
                </a:solidFill>
                <a:latin typeface="Open Sans"/>
                <a:ea typeface="Open Sans"/>
                <a:cs typeface="Open Sans"/>
                <a:sym typeface="Open Sans"/>
              </a:rPr>
              <a:t>2019-01-12,223221,13</a:t>
            </a:r>
            <a:endParaRPr sz="1300">
              <a:solidFill>
                <a:schemeClr val="dk2"/>
              </a:solidFill>
              <a:latin typeface="Open Sans"/>
              <a:ea typeface="Open Sans"/>
              <a:cs typeface="Open Sans"/>
              <a:sym typeface="Open Sans"/>
            </a:endParaRPr>
          </a:p>
          <a:p>
            <a:pPr marL="0" lvl="0" indent="0" algn="l" rtl="0">
              <a:spcBef>
                <a:spcPts val="1600"/>
              </a:spcBef>
              <a:spcAft>
                <a:spcPts val="1600"/>
              </a:spcAft>
              <a:buNone/>
            </a:pPr>
            <a:endParaRPr sz="1300">
              <a:solidFill>
                <a:schemeClr val="dk2"/>
              </a:solidFill>
              <a:latin typeface="Open Sans"/>
              <a:ea typeface="Open Sans"/>
              <a:cs typeface="Open Sans"/>
              <a:sym typeface="Open Sans"/>
            </a:endParaRPr>
          </a:p>
        </p:txBody>
      </p:sp>
      <p:sp>
        <p:nvSpPr>
          <p:cNvPr id="137" name="Google Shape;137;p22"/>
          <p:cNvSpPr txBox="1">
            <a:spLocks noGrp="1"/>
          </p:cNvSpPr>
          <p:nvPr>
            <p:ph type="body" idx="1"/>
          </p:nvPr>
        </p:nvSpPr>
        <p:spPr>
          <a:xfrm>
            <a:off x="5056021" y="1768550"/>
            <a:ext cx="2068200" cy="3045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300"/>
              <a:t>{</a:t>
            </a:r>
            <a:r>
              <a:rPr lang="en-GB" sz="1300">
                <a:solidFill>
                  <a:srgbClr val="0000FF"/>
                </a:solidFill>
              </a:rPr>
              <a:t>2020</a:t>
            </a:r>
            <a:r>
              <a:rPr lang="en-GB" sz="1300"/>
              <a:t>: 14}</a:t>
            </a:r>
            <a:endParaRPr sz="1300"/>
          </a:p>
        </p:txBody>
      </p:sp>
      <p:sp>
        <p:nvSpPr>
          <p:cNvPr id="138" name="Google Shape;138;p22"/>
          <p:cNvSpPr txBox="1">
            <a:spLocks noGrp="1"/>
          </p:cNvSpPr>
          <p:nvPr>
            <p:ph type="body" idx="1"/>
          </p:nvPr>
        </p:nvSpPr>
        <p:spPr>
          <a:xfrm>
            <a:off x="5056021" y="2286846"/>
            <a:ext cx="2068200" cy="459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300"/>
              <a:t>{</a:t>
            </a:r>
            <a:r>
              <a:rPr lang="en-GB" sz="1300">
                <a:solidFill>
                  <a:srgbClr val="0000FF"/>
                </a:solidFill>
              </a:rPr>
              <a:t>2019</a:t>
            </a:r>
            <a:r>
              <a:rPr lang="en-GB" sz="1300"/>
              <a:t>: 15, </a:t>
            </a:r>
            <a:endParaRPr sz="1300"/>
          </a:p>
          <a:p>
            <a:pPr marL="0" lvl="0" indent="0" algn="ctr" rtl="0">
              <a:lnSpc>
                <a:spcPct val="100000"/>
              </a:lnSpc>
              <a:spcBef>
                <a:spcPts val="0"/>
              </a:spcBef>
              <a:spcAft>
                <a:spcPts val="0"/>
              </a:spcAft>
              <a:buNone/>
            </a:pPr>
            <a:r>
              <a:rPr lang="en-GB" sz="1300"/>
              <a:t>2020: 14}</a:t>
            </a:r>
            <a:endParaRPr sz="1300"/>
          </a:p>
        </p:txBody>
      </p:sp>
      <p:sp>
        <p:nvSpPr>
          <p:cNvPr id="139" name="Google Shape;139;p22"/>
          <p:cNvSpPr txBox="1">
            <a:spLocks noGrp="1"/>
          </p:cNvSpPr>
          <p:nvPr>
            <p:ph type="body" idx="1"/>
          </p:nvPr>
        </p:nvSpPr>
        <p:spPr>
          <a:xfrm>
            <a:off x="5056021" y="2882421"/>
            <a:ext cx="2068200" cy="459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300"/>
              <a:t>{2019: 15, </a:t>
            </a:r>
            <a:endParaRPr sz="1300"/>
          </a:p>
          <a:p>
            <a:pPr marL="0" lvl="0" indent="0" algn="ctr" rtl="0">
              <a:lnSpc>
                <a:spcPct val="100000"/>
              </a:lnSpc>
              <a:spcBef>
                <a:spcPts val="0"/>
              </a:spcBef>
              <a:spcAft>
                <a:spcPts val="0"/>
              </a:spcAft>
              <a:buNone/>
            </a:pPr>
            <a:r>
              <a:rPr lang="en-GB" sz="1300"/>
              <a:t>2020: </a:t>
            </a:r>
            <a:r>
              <a:rPr lang="en-GB" sz="1300">
                <a:solidFill>
                  <a:srgbClr val="0000FF"/>
                </a:solidFill>
              </a:rPr>
              <a:t>16</a:t>
            </a:r>
            <a:r>
              <a:rPr lang="en-GB" sz="1300"/>
              <a:t>}</a:t>
            </a:r>
            <a:endParaRPr sz="1300"/>
          </a:p>
        </p:txBody>
      </p:sp>
      <p:sp>
        <p:nvSpPr>
          <p:cNvPr id="140" name="Google Shape;140;p22"/>
          <p:cNvSpPr txBox="1">
            <a:spLocks noGrp="1"/>
          </p:cNvSpPr>
          <p:nvPr>
            <p:ph type="body" idx="1"/>
          </p:nvPr>
        </p:nvSpPr>
        <p:spPr>
          <a:xfrm>
            <a:off x="5056021" y="3536620"/>
            <a:ext cx="2068200" cy="672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300"/>
              <a:t>{</a:t>
            </a:r>
            <a:r>
              <a:rPr lang="en-GB" sz="1300">
                <a:solidFill>
                  <a:srgbClr val="0000FF"/>
                </a:solidFill>
              </a:rPr>
              <a:t>2018</a:t>
            </a:r>
            <a:r>
              <a:rPr lang="en-GB" sz="1300"/>
              <a:t>: 11,</a:t>
            </a:r>
            <a:endParaRPr sz="1300"/>
          </a:p>
          <a:p>
            <a:pPr marL="0" lvl="0" indent="0" algn="ctr" rtl="0">
              <a:lnSpc>
                <a:spcPct val="100000"/>
              </a:lnSpc>
              <a:spcBef>
                <a:spcPts val="0"/>
              </a:spcBef>
              <a:spcAft>
                <a:spcPts val="0"/>
              </a:spcAft>
              <a:buNone/>
            </a:pPr>
            <a:r>
              <a:rPr lang="en-GB" sz="1300"/>
              <a:t>2019: 15, </a:t>
            </a:r>
            <a:endParaRPr sz="1300"/>
          </a:p>
          <a:p>
            <a:pPr marL="0" lvl="0" indent="0" algn="ctr" rtl="0">
              <a:lnSpc>
                <a:spcPct val="100000"/>
              </a:lnSpc>
              <a:spcBef>
                <a:spcPts val="0"/>
              </a:spcBef>
              <a:spcAft>
                <a:spcPts val="0"/>
              </a:spcAft>
              <a:buNone/>
            </a:pPr>
            <a:r>
              <a:rPr lang="en-GB" sz="1300"/>
              <a:t>2020: 16}</a:t>
            </a:r>
            <a:endParaRPr sz="1300"/>
          </a:p>
        </p:txBody>
      </p:sp>
      <p:sp>
        <p:nvSpPr>
          <p:cNvPr id="141" name="Google Shape;141;p22"/>
          <p:cNvSpPr txBox="1">
            <a:spLocks noGrp="1"/>
          </p:cNvSpPr>
          <p:nvPr>
            <p:ph type="body" idx="1"/>
          </p:nvPr>
        </p:nvSpPr>
        <p:spPr>
          <a:xfrm>
            <a:off x="5056021" y="4297561"/>
            <a:ext cx="2068200" cy="672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300"/>
              <a:t>{2018: 11,</a:t>
            </a:r>
            <a:endParaRPr sz="1300"/>
          </a:p>
          <a:p>
            <a:pPr marL="0" lvl="0" indent="0" algn="ctr" rtl="0">
              <a:lnSpc>
                <a:spcPct val="100000"/>
              </a:lnSpc>
              <a:spcBef>
                <a:spcPts val="0"/>
              </a:spcBef>
              <a:spcAft>
                <a:spcPts val="0"/>
              </a:spcAft>
              <a:buNone/>
            </a:pPr>
            <a:r>
              <a:rPr lang="en-GB" sz="1300"/>
              <a:t>2019: 15, </a:t>
            </a:r>
            <a:endParaRPr sz="1300"/>
          </a:p>
          <a:p>
            <a:pPr marL="0" lvl="0" indent="0" algn="ctr" rtl="0">
              <a:lnSpc>
                <a:spcPct val="100000"/>
              </a:lnSpc>
              <a:spcBef>
                <a:spcPts val="0"/>
              </a:spcBef>
              <a:spcAft>
                <a:spcPts val="0"/>
              </a:spcAft>
              <a:buNone/>
            </a:pPr>
            <a:r>
              <a:rPr lang="en-GB" sz="1300"/>
              <a:t>2020: 16}</a:t>
            </a:r>
            <a:endParaRPr sz="1300"/>
          </a:p>
        </p:txBody>
      </p:sp>
      <p:cxnSp>
        <p:nvCxnSpPr>
          <p:cNvPr id="142" name="Google Shape;142;p22"/>
          <p:cNvCxnSpPr>
            <a:stCxn id="131" idx="3"/>
            <a:endCxn id="137" idx="1"/>
          </p:cNvCxnSpPr>
          <p:nvPr/>
        </p:nvCxnSpPr>
        <p:spPr>
          <a:xfrm>
            <a:off x="4087975" y="1920800"/>
            <a:ext cx="968100" cy="0"/>
          </a:xfrm>
          <a:prstGeom prst="straightConnector1">
            <a:avLst/>
          </a:prstGeom>
          <a:noFill/>
          <a:ln w="9525" cap="flat" cmpd="sng">
            <a:solidFill>
              <a:schemeClr val="dk2"/>
            </a:solidFill>
            <a:prstDash val="dot"/>
            <a:round/>
            <a:headEnd type="none" w="med" len="med"/>
            <a:tailEnd type="triangle" w="med" len="med"/>
          </a:ln>
        </p:spPr>
      </p:cxnSp>
      <p:cxnSp>
        <p:nvCxnSpPr>
          <p:cNvPr id="143" name="Google Shape;143;p22"/>
          <p:cNvCxnSpPr>
            <a:stCxn id="133" idx="3"/>
            <a:endCxn id="138" idx="1"/>
          </p:cNvCxnSpPr>
          <p:nvPr/>
        </p:nvCxnSpPr>
        <p:spPr>
          <a:xfrm>
            <a:off x="4087975" y="2516375"/>
            <a:ext cx="968100" cy="0"/>
          </a:xfrm>
          <a:prstGeom prst="straightConnector1">
            <a:avLst/>
          </a:prstGeom>
          <a:noFill/>
          <a:ln w="9525" cap="flat" cmpd="sng">
            <a:solidFill>
              <a:schemeClr val="dk2"/>
            </a:solidFill>
            <a:prstDash val="dot"/>
            <a:round/>
            <a:headEnd type="none" w="med" len="med"/>
            <a:tailEnd type="triangle" w="med" len="med"/>
          </a:ln>
        </p:spPr>
      </p:cxnSp>
      <p:cxnSp>
        <p:nvCxnSpPr>
          <p:cNvPr id="144" name="Google Shape;144;p22"/>
          <p:cNvCxnSpPr>
            <a:stCxn id="134" idx="3"/>
            <a:endCxn id="139" idx="1"/>
          </p:cNvCxnSpPr>
          <p:nvPr/>
        </p:nvCxnSpPr>
        <p:spPr>
          <a:xfrm>
            <a:off x="4087975" y="3111951"/>
            <a:ext cx="968100" cy="0"/>
          </a:xfrm>
          <a:prstGeom prst="straightConnector1">
            <a:avLst/>
          </a:prstGeom>
          <a:noFill/>
          <a:ln w="9525" cap="flat" cmpd="sng">
            <a:solidFill>
              <a:schemeClr val="dk2"/>
            </a:solidFill>
            <a:prstDash val="dot"/>
            <a:round/>
            <a:headEnd type="none" w="med" len="med"/>
            <a:tailEnd type="triangle" w="med" len="med"/>
          </a:ln>
        </p:spPr>
      </p:cxnSp>
      <p:cxnSp>
        <p:nvCxnSpPr>
          <p:cNvPr id="145" name="Google Shape;145;p22"/>
          <p:cNvCxnSpPr>
            <a:stCxn id="135" idx="3"/>
            <a:endCxn id="140" idx="1"/>
          </p:cNvCxnSpPr>
          <p:nvPr/>
        </p:nvCxnSpPr>
        <p:spPr>
          <a:xfrm>
            <a:off x="4087975" y="3872904"/>
            <a:ext cx="968100" cy="0"/>
          </a:xfrm>
          <a:prstGeom prst="straightConnector1">
            <a:avLst/>
          </a:prstGeom>
          <a:noFill/>
          <a:ln w="9525" cap="flat" cmpd="sng">
            <a:solidFill>
              <a:schemeClr val="dk2"/>
            </a:solidFill>
            <a:prstDash val="dot"/>
            <a:round/>
            <a:headEnd type="none" w="med" len="med"/>
            <a:tailEnd type="triangle" w="med" len="med"/>
          </a:ln>
        </p:spPr>
      </p:cxnSp>
      <p:cxnSp>
        <p:nvCxnSpPr>
          <p:cNvPr id="146" name="Google Shape;146;p22"/>
          <p:cNvCxnSpPr>
            <a:stCxn id="136" idx="3"/>
            <a:endCxn id="141" idx="1"/>
          </p:cNvCxnSpPr>
          <p:nvPr/>
        </p:nvCxnSpPr>
        <p:spPr>
          <a:xfrm>
            <a:off x="4087975" y="4633857"/>
            <a:ext cx="968100" cy="0"/>
          </a:xfrm>
          <a:prstGeom prst="straightConnector1">
            <a:avLst/>
          </a:prstGeom>
          <a:noFill/>
          <a:ln w="9525" cap="flat" cmpd="sng">
            <a:solidFill>
              <a:schemeClr val="dk2"/>
            </a:solidFill>
            <a:prstDash val="dot"/>
            <a:round/>
            <a:headEnd type="none" w="med" len="med"/>
            <a:tailEnd type="triangle" w="med" len="med"/>
          </a:ln>
        </p:spPr>
      </p:cxnSp>
      <p:sp>
        <p:nvSpPr>
          <p:cNvPr id="147" name="Google Shape;147;p22"/>
          <p:cNvSpPr txBox="1">
            <a:spLocks noGrp="1"/>
          </p:cNvSpPr>
          <p:nvPr>
            <p:ph type="body" idx="1"/>
          </p:nvPr>
        </p:nvSpPr>
        <p:spPr>
          <a:xfrm>
            <a:off x="5056025" y="1191501"/>
            <a:ext cx="2068200" cy="3807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000"/>
              <a:t>{}</a:t>
            </a:r>
            <a:endParaRPr sz="1000"/>
          </a:p>
        </p:txBody>
      </p:sp>
      <p:sp>
        <p:nvSpPr>
          <p:cNvPr id="148" name="Google Shape;148;p22"/>
          <p:cNvSpPr txBox="1"/>
          <p:nvPr/>
        </p:nvSpPr>
        <p:spPr>
          <a:xfrm>
            <a:off x="2000250" y="1229600"/>
            <a:ext cx="2068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Open Sans"/>
                <a:ea typeface="Open Sans"/>
                <a:cs typeface="Open Sans"/>
                <a:sym typeface="Open Sans"/>
              </a:rPr>
              <a:t>Input Records</a:t>
            </a:r>
            <a:endParaRPr>
              <a:latin typeface="Open Sans"/>
              <a:ea typeface="Open Sans"/>
              <a:cs typeface="Open Sans"/>
              <a:sym typeface="Open Sans"/>
            </a:endParaRPr>
          </a:p>
        </p:txBody>
      </p:sp>
      <p:sp>
        <p:nvSpPr>
          <p:cNvPr id="149" name="Google Shape;149;p22"/>
          <p:cNvSpPr/>
          <p:nvPr/>
        </p:nvSpPr>
        <p:spPr>
          <a:xfrm>
            <a:off x="7585375" y="1446075"/>
            <a:ext cx="1376700" cy="1619100"/>
          </a:xfrm>
          <a:prstGeom prst="wedgeRectCallout">
            <a:avLst>
              <a:gd name="adj1" fmla="val -46857"/>
              <a:gd name="adj2" fmla="val 6498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Evolution in the content of the dictionary to keep track of the maximum temperature for every year</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par>
                                <p:cTn id="18" presetID="10" presetClass="entr" presetSubtype="0" fill="hold" nodeType="with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1000"/>
                                        <p:tgtEl>
                                          <p:spTgt spid="1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10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3"/>
                                        </p:tgtEl>
                                        <p:attrNameLst>
                                          <p:attrName>style.visibility</p:attrName>
                                        </p:attrNameLst>
                                      </p:cBhvr>
                                      <p:to>
                                        <p:strVal val="visible"/>
                                      </p:to>
                                    </p:set>
                                    <p:animEffect transition="in" filter="fade">
                                      <p:cBhvr>
                                        <p:cTn id="30" dur="1000"/>
                                        <p:tgtEl>
                                          <p:spTgt spid="143"/>
                                        </p:tgtEl>
                                      </p:cBhvr>
                                    </p:animEffect>
                                  </p:childTnLst>
                                </p:cTn>
                              </p:par>
                              <p:par>
                                <p:cTn id="31" presetID="10" presetClass="entr" presetSubtype="0" fill="hold" nodeType="with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1000"/>
                                        <p:tgtEl>
                                          <p:spTgt spid="13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fade">
                                      <p:cBhvr>
                                        <p:cTn id="38" dur="1000"/>
                                        <p:tgtEl>
                                          <p:spTgt spid="1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4"/>
                                        </p:tgtEl>
                                        <p:attrNameLst>
                                          <p:attrName>style.visibility</p:attrName>
                                        </p:attrNameLst>
                                      </p:cBhvr>
                                      <p:to>
                                        <p:strVal val="visible"/>
                                      </p:to>
                                    </p:set>
                                    <p:animEffect transition="in" filter="fade">
                                      <p:cBhvr>
                                        <p:cTn id="43" dur="1000"/>
                                        <p:tgtEl>
                                          <p:spTgt spid="144"/>
                                        </p:tgtEl>
                                      </p:cBhvr>
                                    </p:animEffect>
                                  </p:childTnLst>
                                </p:cTn>
                              </p:par>
                              <p:par>
                                <p:cTn id="44" presetID="10" presetClass="entr" presetSubtype="0" fill="hold" nodeType="with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fade">
                                      <p:cBhvr>
                                        <p:cTn id="46" dur="1000"/>
                                        <p:tgtEl>
                                          <p:spTgt spid="1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fade">
                                      <p:cBhvr>
                                        <p:cTn id="51" dur="1000"/>
                                        <p:tgtEl>
                                          <p:spTgt spid="13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5"/>
                                        </p:tgtEl>
                                        <p:attrNameLst>
                                          <p:attrName>style.visibility</p:attrName>
                                        </p:attrNameLst>
                                      </p:cBhvr>
                                      <p:to>
                                        <p:strVal val="visible"/>
                                      </p:to>
                                    </p:set>
                                    <p:animEffect transition="in" filter="fade">
                                      <p:cBhvr>
                                        <p:cTn id="56" dur="1000"/>
                                        <p:tgtEl>
                                          <p:spTgt spid="145"/>
                                        </p:tgtEl>
                                      </p:cBhvr>
                                    </p:animEffect>
                                  </p:childTnLst>
                                </p:cTn>
                              </p:par>
                              <p:par>
                                <p:cTn id="57" presetID="10"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animEffect transition="in" filter="fade">
                                      <p:cBhvr>
                                        <p:cTn id="59" dur="1000"/>
                                        <p:tgtEl>
                                          <p:spTgt spid="14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1000"/>
                                        <p:tgtEl>
                                          <p:spTgt spid="13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1000"/>
                                        <p:tgtEl>
                                          <p:spTgt spid="146"/>
                                        </p:tgtEl>
                                      </p:cBhvr>
                                    </p:animEffect>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0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Need to cache an RDD</a:t>
            </a:r>
            <a:endParaRPr/>
          </a:p>
        </p:txBody>
      </p:sp>
      <p:sp>
        <p:nvSpPr>
          <p:cNvPr id="1024" name="Google Shape;1024;p102"/>
          <p:cNvSpPr/>
          <p:nvPr/>
        </p:nvSpPr>
        <p:spPr>
          <a:xfrm>
            <a:off x="441600" y="1376800"/>
            <a:ext cx="2580300" cy="484800"/>
          </a:xfrm>
          <a:prstGeom prst="rect">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RDD created from file</a:t>
            </a:r>
            <a:endParaRPr/>
          </a:p>
        </p:txBody>
      </p:sp>
      <p:sp>
        <p:nvSpPr>
          <p:cNvPr id="1025" name="Google Shape;1025;p102"/>
          <p:cNvSpPr/>
          <p:nvPr/>
        </p:nvSpPr>
        <p:spPr>
          <a:xfrm>
            <a:off x="441600" y="2196100"/>
            <a:ext cx="2580300" cy="484800"/>
          </a:xfrm>
          <a:prstGeom prst="rect">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Filtered RDD</a:t>
            </a:r>
            <a:endParaRPr/>
          </a:p>
        </p:txBody>
      </p:sp>
      <p:sp>
        <p:nvSpPr>
          <p:cNvPr id="1026" name="Google Shape;1026;p102"/>
          <p:cNvSpPr/>
          <p:nvPr/>
        </p:nvSpPr>
        <p:spPr>
          <a:xfrm>
            <a:off x="441600" y="2945825"/>
            <a:ext cx="2580300" cy="484800"/>
          </a:xfrm>
          <a:prstGeom prst="rect">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RDD with selected fields</a:t>
            </a:r>
            <a:endParaRPr/>
          </a:p>
        </p:txBody>
      </p:sp>
      <p:sp>
        <p:nvSpPr>
          <p:cNvPr id="1027" name="Google Shape;1027;p102"/>
          <p:cNvSpPr/>
          <p:nvPr/>
        </p:nvSpPr>
        <p:spPr>
          <a:xfrm>
            <a:off x="3281850" y="3842900"/>
            <a:ext cx="2580300" cy="484800"/>
          </a:xfrm>
          <a:prstGeom prst="rect">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Result RDD</a:t>
            </a:r>
            <a:endParaRPr/>
          </a:p>
        </p:txBody>
      </p:sp>
      <p:sp>
        <p:nvSpPr>
          <p:cNvPr id="1028" name="Google Shape;1028;p102"/>
          <p:cNvSpPr/>
          <p:nvPr/>
        </p:nvSpPr>
        <p:spPr>
          <a:xfrm>
            <a:off x="6108125" y="2945825"/>
            <a:ext cx="2580300" cy="4848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Another RDD</a:t>
            </a:r>
            <a:endParaRPr/>
          </a:p>
        </p:txBody>
      </p:sp>
      <p:cxnSp>
        <p:nvCxnSpPr>
          <p:cNvPr id="1029" name="Google Shape;1029;p102"/>
          <p:cNvCxnSpPr>
            <a:stCxn id="1024" idx="2"/>
            <a:endCxn id="1025" idx="0"/>
          </p:cNvCxnSpPr>
          <p:nvPr/>
        </p:nvCxnSpPr>
        <p:spPr>
          <a:xfrm>
            <a:off x="1731750" y="1861600"/>
            <a:ext cx="0" cy="334500"/>
          </a:xfrm>
          <a:prstGeom prst="straightConnector1">
            <a:avLst/>
          </a:prstGeom>
          <a:noFill/>
          <a:ln w="19050" cap="flat" cmpd="sng">
            <a:solidFill>
              <a:schemeClr val="dk2"/>
            </a:solidFill>
            <a:prstDash val="solid"/>
            <a:round/>
            <a:headEnd type="none" w="med" len="med"/>
            <a:tailEnd type="triangle" w="med" len="med"/>
          </a:ln>
        </p:spPr>
      </p:cxnSp>
      <p:cxnSp>
        <p:nvCxnSpPr>
          <p:cNvPr id="1030" name="Google Shape;1030;p102"/>
          <p:cNvCxnSpPr>
            <a:stCxn id="1025" idx="2"/>
            <a:endCxn id="1026" idx="0"/>
          </p:cNvCxnSpPr>
          <p:nvPr/>
        </p:nvCxnSpPr>
        <p:spPr>
          <a:xfrm>
            <a:off x="1731750" y="2680900"/>
            <a:ext cx="0" cy="264900"/>
          </a:xfrm>
          <a:prstGeom prst="straightConnector1">
            <a:avLst/>
          </a:prstGeom>
          <a:noFill/>
          <a:ln w="19050" cap="flat" cmpd="sng">
            <a:solidFill>
              <a:schemeClr val="dk2"/>
            </a:solidFill>
            <a:prstDash val="solid"/>
            <a:round/>
            <a:headEnd type="none" w="med" len="med"/>
            <a:tailEnd type="triangle" w="med" len="med"/>
          </a:ln>
        </p:spPr>
      </p:cxnSp>
      <p:cxnSp>
        <p:nvCxnSpPr>
          <p:cNvPr id="1031" name="Google Shape;1031;p102"/>
          <p:cNvCxnSpPr>
            <a:stCxn id="1026" idx="2"/>
            <a:endCxn id="1027" idx="0"/>
          </p:cNvCxnSpPr>
          <p:nvPr/>
        </p:nvCxnSpPr>
        <p:spPr>
          <a:xfrm rot="-5400000" flipH="1">
            <a:off x="2945850" y="2216525"/>
            <a:ext cx="412200" cy="2840400"/>
          </a:xfrm>
          <a:prstGeom prst="bentConnector3">
            <a:avLst>
              <a:gd name="adj1" fmla="val 50009"/>
            </a:avLst>
          </a:prstGeom>
          <a:noFill/>
          <a:ln w="19050" cap="flat" cmpd="sng">
            <a:solidFill>
              <a:schemeClr val="dk2"/>
            </a:solidFill>
            <a:prstDash val="solid"/>
            <a:round/>
            <a:headEnd type="none" w="med" len="med"/>
            <a:tailEnd type="stealth" w="med" len="med"/>
          </a:ln>
        </p:spPr>
      </p:cxnSp>
      <p:cxnSp>
        <p:nvCxnSpPr>
          <p:cNvPr id="1032" name="Google Shape;1032;p102"/>
          <p:cNvCxnSpPr>
            <a:stCxn id="1028" idx="2"/>
            <a:endCxn id="1027" idx="0"/>
          </p:cNvCxnSpPr>
          <p:nvPr/>
        </p:nvCxnSpPr>
        <p:spPr>
          <a:xfrm rot="5400000">
            <a:off x="5779025" y="2223575"/>
            <a:ext cx="412200" cy="2826300"/>
          </a:xfrm>
          <a:prstGeom prst="bentConnector3">
            <a:avLst>
              <a:gd name="adj1" fmla="val 50009"/>
            </a:avLst>
          </a:prstGeom>
          <a:noFill/>
          <a:ln w="19050" cap="flat" cmpd="sng">
            <a:solidFill>
              <a:schemeClr val="dk2"/>
            </a:solidFill>
            <a:prstDash val="solid"/>
            <a:round/>
            <a:headEnd type="none" w="med" len="med"/>
            <a:tailEnd type="stealth" w="med" len="med"/>
          </a:ln>
        </p:spPr>
      </p:cxnSp>
      <p:sp>
        <p:nvSpPr>
          <p:cNvPr id="1033" name="Google Shape;1033;p102"/>
          <p:cNvSpPr/>
          <p:nvPr/>
        </p:nvSpPr>
        <p:spPr>
          <a:xfrm>
            <a:off x="1498025" y="4592550"/>
            <a:ext cx="1065000" cy="3723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Action</a:t>
            </a:r>
            <a:endParaRPr/>
          </a:p>
        </p:txBody>
      </p:sp>
      <p:sp>
        <p:nvSpPr>
          <p:cNvPr id="1034" name="Google Shape;1034;p102"/>
          <p:cNvSpPr/>
          <p:nvPr/>
        </p:nvSpPr>
        <p:spPr>
          <a:xfrm>
            <a:off x="4039500" y="4592550"/>
            <a:ext cx="1065000" cy="3723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Action</a:t>
            </a:r>
            <a:endParaRPr/>
          </a:p>
        </p:txBody>
      </p:sp>
      <p:sp>
        <p:nvSpPr>
          <p:cNvPr id="1035" name="Google Shape;1035;p102"/>
          <p:cNvSpPr/>
          <p:nvPr/>
        </p:nvSpPr>
        <p:spPr>
          <a:xfrm>
            <a:off x="6718550" y="4592550"/>
            <a:ext cx="1065000" cy="3723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Action</a:t>
            </a:r>
            <a:endParaRPr/>
          </a:p>
        </p:txBody>
      </p:sp>
      <p:cxnSp>
        <p:nvCxnSpPr>
          <p:cNvPr id="1036" name="Google Shape;1036;p102"/>
          <p:cNvCxnSpPr>
            <a:stCxn id="1027" idx="2"/>
            <a:endCxn id="1033" idx="0"/>
          </p:cNvCxnSpPr>
          <p:nvPr/>
        </p:nvCxnSpPr>
        <p:spPr>
          <a:xfrm rot="5400000">
            <a:off x="3168750" y="3189350"/>
            <a:ext cx="264900" cy="2541600"/>
          </a:xfrm>
          <a:prstGeom prst="bentConnector3">
            <a:avLst>
              <a:gd name="adj1" fmla="val 49991"/>
            </a:avLst>
          </a:prstGeom>
          <a:noFill/>
          <a:ln w="19050" cap="flat" cmpd="sng">
            <a:solidFill>
              <a:schemeClr val="dk2"/>
            </a:solidFill>
            <a:prstDash val="solid"/>
            <a:round/>
            <a:headEnd type="none" w="med" len="med"/>
            <a:tailEnd type="stealth" w="med" len="med"/>
          </a:ln>
        </p:spPr>
      </p:cxnSp>
      <p:cxnSp>
        <p:nvCxnSpPr>
          <p:cNvPr id="1037" name="Google Shape;1037;p102"/>
          <p:cNvCxnSpPr>
            <a:stCxn id="1027" idx="2"/>
            <a:endCxn id="1034" idx="0"/>
          </p:cNvCxnSpPr>
          <p:nvPr/>
        </p:nvCxnSpPr>
        <p:spPr>
          <a:xfrm rot="-5400000" flipH="1">
            <a:off x="4439850" y="4459850"/>
            <a:ext cx="264900" cy="600"/>
          </a:xfrm>
          <a:prstGeom prst="bentConnector3">
            <a:avLst>
              <a:gd name="adj1" fmla="val 49991"/>
            </a:avLst>
          </a:prstGeom>
          <a:noFill/>
          <a:ln w="19050" cap="flat" cmpd="sng">
            <a:solidFill>
              <a:schemeClr val="dk2"/>
            </a:solidFill>
            <a:prstDash val="solid"/>
            <a:round/>
            <a:headEnd type="none" w="med" len="med"/>
            <a:tailEnd type="stealth" w="med" len="med"/>
          </a:ln>
        </p:spPr>
      </p:cxnSp>
      <p:cxnSp>
        <p:nvCxnSpPr>
          <p:cNvPr id="1038" name="Google Shape;1038;p102"/>
          <p:cNvCxnSpPr>
            <a:stCxn id="1027" idx="2"/>
            <a:endCxn id="1035" idx="0"/>
          </p:cNvCxnSpPr>
          <p:nvPr/>
        </p:nvCxnSpPr>
        <p:spPr>
          <a:xfrm rot="-5400000" flipH="1">
            <a:off x="5779050" y="3120650"/>
            <a:ext cx="264900" cy="2679000"/>
          </a:xfrm>
          <a:prstGeom prst="bentConnector3">
            <a:avLst>
              <a:gd name="adj1" fmla="val 49991"/>
            </a:avLst>
          </a:prstGeom>
          <a:noFill/>
          <a:ln w="19050" cap="flat" cmpd="sng">
            <a:solidFill>
              <a:schemeClr val="dk2"/>
            </a:solidFill>
            <a:prstDash val="solid"/>
            <a:round/>
            <a:headEnd type="none" w="med" len="med"/>
            <a:tailEnd type="stealth" w="med" len="med"/>
          </a:ln>
        </p:spPr>
      </p:cxnSp>
      <p:sp>
        <p:nvSpPr>
          <p:cNvPr id="1039" name="Google Shape;1039;p102"/>
          <p:cNvSpPr txBox="1"/>
          <p:nvPr/>
        </p:nvSpPr>
        <p:spPr>
          <a:xfrm>
            <a:off x="4173675" y="1342150"/>
            <a:ext cx="4514700" cy="13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Each action causes the pipeline to be re-triggered.</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Each trigger of the pipeline will:</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a:latin typeface="Open Sans"/>
                <a:ea typeface="Open Sans"/>
                <a:cs typeface="Open Sans"/>
                <a:sym typeface="Open Sans"/>
              </a:rPr>
              <a:t>Read from source files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a:latin typeface="Open Sans"/>
                <a:ea typeface="Open Sans"/>
                <a:cs typeface="Open Sans"/>
                <a:sym typeface="Open Sans"/>
              </a:rPr>
              <a:t>Perform filtering of records and selection of fields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a:latin typeface="Open Sans"/>
                <a:ea typeface="Open Sans"/>
                <a:cs typeface="Open Sans"/>
                <a:sym typeface="Open Sans"/>
              </a:rPr>
              <a:t>Shuffle data perform join</a:t>
            </a:r>
            <a:endParaRPr>
              <a:latin typeface="Open Sans"/>
              <a:ea typeface="Open Sans"/>
              <a:cs typeface="Open Sans"/>
              <a:sym typeface="Open Sans"/>
            </a:endParaRPr>
          </a:p>
        </p:txBody>
      </p:sp>
      <p:sp>
        <p:nvSpPr>
          <p:cNvPr id="1040" name="Google Shape;1040;p102"/>
          <p:cNvSpPr/>
          <p:nvPr/>
        </p:nvSpPr>
        <p:spPr>
          <a:xfrm>
            <a:off x="6823375" y="3861950"/>
            <a:ext cx="2138700" cy="450300"/>
          </a:xfrm>
          <a:prstGeom prst="wedgeRectCallout">
            <a:avLst>
              <a:gd name="adj1" fmla="val -93727"/>
              <a:gd name="adj2" fmla="val 5768"/>
            </a:avLst>
          </a:prstGeom>
          <a:gradFill>
            <a:gsLst>
              <a:gs pos="0">
                <a:srgbClr val="4D4D4D"/>
              </a:gs>
              <a:gs pos="100000">
                <a:srgbClr val="000000"/>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Is it possible to keep the content of this RDD in memory so that pipeline is triggered only once.</a:t>
            </a:r>
            <a:endParaRPr sz="10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10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1000"/>
                                        <p:tgtEl>
                                          <p:spTgt spid="1029"/>
                                        </p:tgtEl>
                                      </p:cBhvr>
                                    </p:animEffect>
                                  </p:childTnLst>
                                </p:cTn>
                              </p:par>
                              <p:par>
                                <p:cTn id="13" presetID="10" presetClass="entr" presetSubtype="0" fill="hold" nodeType="withEffect">
                                  <p:stCondLst>
                                    <p:cond delay="0"/>
                                  </p:stCondLst>
                                  <p:childTnLst>
                                    <p:set>
                                      <p:cBhvr>
                                        <p:cTn id="14" dur="1" fill="hold">
                                          <p:stCondLst>
                                            <p:cond delay="0"/>
                                          </p:stCondLst>
                                        </p:cTn>
                                        <p:tgtEl>
                                          <p:spTgt spid="1025"/>
                                        </p:tgtEl>
                                        <p:attrNameLst>
                                          <p:attrName>style.visibility</p:attrName>
                                        </p:attrNameLst>
                                      </p:cBhvr>
                                      <p:to>
                                        <p:strVal val="visible"/>
                                      </p:to>
                                    </p:set>
                                    <p:animEffect transition="in" filter="fade">
                                      <p:cBhvr>
                                        <p:cTn id="15" dur="1000"/>
                                        <p:tgtEl>
                                          <p:spTgt spid="10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1000"/>
                                        <p:tgtEl>
                                          <p:spTgt spid="1030"/>
                                        </p:tgtEl>
                                      </p:cBhvr>
                                    </p:animEffect>
                                  </p:childTnLst>
                                </p:cTn>
                              </p:par>
                              <p:par>
                                <p:cTn id="21" presetID="10"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10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1000"/>
                                        <p:tgtEl>
                                          <p:spTgt spid="10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1"/>
                                        </p:tgtEl>
                                        <p:attrNameLst>
                                          <p:attrName>style.visibility</p:attrName>
                                        </p:attrNameLst>
                                      </p:cBhvr>
                                      <p:to>
                                        <p:strVal val="visible"/>
                                      </p:to>
                                    </p:set>
                                    <p:animEffect transition="in" filter="fade">
                                      <p:cBhvr>
                                        <p:cTn id="33" dur="1000"/>
                                        <p:tgtEl>
                                          <p:spTgt spid="1031"/>
                                        </p:tgtEl>
                                      </p:cBhvr>
                                    </p:animEffect>
                                  </p:childTnLst>
                                </p:cTn>
                              </p:par>
                              <p:par>
                                <p:cTn id="34" presetID="10" presetClass="entr" presetSubtype="0" fill="hold" nodeType="with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1000"/>
                                        <p:tgtEl>
                                          <p:spTgt spid="1032"/>
                                        </p:tgtEl>
                                      </p:cBhvr>
                                    </p:animEffect>
                                  </p:childTnLst>
                                </p:cTn>
                              </p:par>
                              <p:par>
                                <p:cTn id="37" presetID="10" presetClass="entr" presetSubtype="0" fill="hold" nodeType="withEffect">
                                  <p:stCondLst>
                                    <p:cond delay="0"/>
                                  </p:stCondLst>
                                  <p:childTnLst>
                                    <p:set>
                                      <p:cBhvr>
                                        <p:cTn id="38" dur="1" fill="hold">
                                          <p:stCondLst>
                                            <p:cond delay="0"/>
                                          </p:stCondLst>
                                        </p:cTn>
                                        <p:tgtEl>
                                          <p:spTgt spid="1027"/>
                                        </p:tgtEl>
                                        <p:attrNameLst>
                                          <p:attrName>style.visibility</p:attrName>
                                        </p:attrNameLst>
                                      </p:cBhvr>
                                      <p:to>
                                        <p:strVal val="visible"/>
                                      </p:to>
                                    </p:set>
                                    <p:animEffect transition="in" filter="fade">
                                      <p:cBhvr>
                                        <p:cTn id="39" dur="1000"/>
                                        <p:tgtEl>
                                          <p:spTgt spid="10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3"/>
                                        </p:tgtEl>
                                        <p:attrNameLst>
                                          <p:attrName>style.visibility</p:attrName>
                                        </p:attrNameLst>
                                      </p:cBhvr>
                                      <p:to>
                                        <p:strVal val="visible"/>
                                      </p:to>
                                    </p:set>
                                    <p:animEffect transition="in" filter="fade">
                                      <p:cBhvr>
                                        <p:cTn id="44" dur="1000"/>
                                        <p:tgtEl>
                                          <p:spTgt spid="1033"/>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1000"/>
                                        <p:tgtEl>
                                          <p:spTgt spid="1034"/>
                                        </p:tgtEl>
                                      </p:cBhvr>
                                    </p:animEffect>
                                  </p:childTnLst>
                                </p:cTn>
                              </p:par>
                              <p:par>
                                <p:cTn id="48" presetID="10" presetClass="entr" presetSubtype="0" fill="hold" nodeType="withEffect">
                                  <p:stCondLst>
                                    <p:cond delay="0"/>
                                  </p:stCondLst>
                                  <p:childTnLst>
                                    <p:set>
                                      <p:cBhvr>
                                        <p:cTn id="49" dur="1" fill="hold">
                                          <p:stCondLst>
                                            <p:cond delay="0"/>
                                          </p:stCondLst>
                                        </p:cTn>
                                        <p:tgtEl>
                                          <p:spTgt spid="1036"/>
                                        </p:tgtEl>
                                        <p:attrNameLst>
                                          <p:attrName>style.visibility</p:attrName>
                                        </p:attrNameLst>
                                      </p:cBhvr>
                                      <p:to>
                                        <p:strVal val="visible"/>
                                      </p:to>
                                    </p:set>
                                    <p:animEffect transition="in" filter="fade">
                                      <p:cBhvr>
                                        <p:cTn id="50" dur="1000"/>
                                        <p:tgtEl>
                                          <p:spTgt spid="1036"/>
                                        </p:tgtEl>
                                      </p:cBhvr>
                                    </p:animEffect>
                                  </p:childTnLst>
                                </p:cTn>
                              </p:par>
                              <p:par>
                                <p:cTn id="51" presetID="10" presetClass="entr" presetSubtype="0" fill="hold" nodeType="withEffect">
                                  <p:stCondLst>
                                    <p:cond delay="0"/>
                                  </p:stCondLst>
                                  <p:childTnLst>
                                    <p:set>
                                      <p:cBhvr>
                                        <p:cTn id="52" dur="1" fill="hold">
                                          <p:stCondLst>
                                            <p:cond delay="0"/>
                                          </p:stCondLst>
                                        </p:cTn>
                                        <p:tgtEl>
                                          <p:spTgt spid="1037"/>
                                        </p:tgtEl>
                                        <p:attrNameLst>
                                          <p:attrName>style.visibility</p:attrName>
                                        </p:attrNameLst>
                                      </p:cBhvr>
                                      <p:to>
                                        <p:strVal val="visible"/>
                                      </p:to>
                                    </p:set>
                                    <p:animEffect transition="in" filter="fade">
                                      <p:cBhvr>
                                        <p:cTn id="53" dur="1000"/>
                                        <p:tgtEl>
                                          <p:spTgt spid="1037"/>
                                        </p:tgtEl>
                                      </p:cBhvr>
                                    </p:animEffect>
                                  </p:childTnLst>
                                </p:cTn>
                              </p:par>
                              <p:par>
                                <p:cTn id="54" presetID="10" presetClass="entr" presetSubtype="0" fill="hold" nodeType="withEffect">
                                  <p:stCondLst>
                                    <p:cond delay="0"/>
                                  </p:stCondLst>
                                  <p:childTnLst>
                                    <p:set>
                                      <p:cBhvr>
                                        <p:cTn id="55" dur="1" fill="hold">
                                          <p:stCondLst>
                                            <p:cond delay="0"/>
                                          </p:stCondLst>
                                        </p:cTn>
                                        <p:tgtEl>
                                          <p:spTgt spid="1038"/>
                                        </p:tgtEl>
                                        <p:attrNameLst>
                                          <p:attrName>style.visibility</p:attrName>
                                        </p:attrNameLst>
                                      </p:cBhvr>
                                      <p:to>
                                        <p:strVal val="visible"/>
                                      </p:to>
                                    </p:set>
                                    <p:animEffect transition="in" filter="fade">
                                      <p:cBhvr>
                                        <p:cTn id="56" dur="1000"/>
                                        <p:tgtEl>
                                          <p:spTgt spid="1038"/>
                                        </p:tgtEl>
                                      </p:cBhvr>
                                    </p:animEffect>
                                  </p:childTnLst>
                                </p:cTn>
                              </p:par>
                              <p:par>
                                <p:cTn id="57" presetID="10" presetClass="entr" presetSubtype="0" fill="hold" nodeType="withEffect">
                                  <p:stCondLst>
                                    <p:cond delay="0"/>
                                  </p:stCondLst>
                                  <p:childTnLst>
                                    <p:set>
                                      <p:cBhvr>
                                        <p:cTn id="58" dur="1" fill="hold">
                                          <p:stCondLst>
                                            <p:cond delay="0"/>
                                          </p:stCondLst>
                                        </p:cTn>
                                        <p:tgtEl>
                                          <p:spTgt spid="1035"/>
                                        </p:tgtEl>
                                        <p:attrNameLst>
                                          <p:attrName>style.visibility</p:attrName>
                                        </p:attrNameLst>
                                      </p:cBhvr>
                                      <p:to>
                                        <p:strVal val="visible"/>
                                      </p:to>
                                    </p:set>
                                    <p:animEffect transition="in" filter="fade">
                                      <p:cBhvr>
                                        <p:cTn id="59" dur="1000"/>
                                        <p:tgtEl>
                                          <p:spTgt spid="103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39">
                                            <p:txEl>
                                              <p:pRg st="0" end="0"/>
                                            </p:txEl>
                                          </p:spTgt>
                                        </p:tgtEl>
                                        <p:attrNameLst>
                                          <p:attrName>style.visibility</p:attrName>
                                        </p:attrNameLst>
                                      </p:cBhvr>
                                      <p:to>
                                        <p:strVal val="visible"/>
                                      </p:to>
                                    </p:set>
                                    <p:animEffect transition="in" filter="fade">
                                      <p:cBhvr>
                                        <p:cTn id="64" dur="1000"/>
                                        <p:tgtEl>
                                          <p:spTgt spid="103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39">
                                            <p:txEl>
                                              <p:pRg st="1" end="1"/>
                                            </p:txEl>
                                          </p:spTgt>
                                        </p:tgtEl>
                                        <p:attrNameLst>
                                          <p:attrName>style.visibility</p:attrName>
                                        </p:attrNameLst>
                                      </p:cBhvr>
                                      <p:to>
                                        <p:strVal val="visible"/>
                                      </p:to>
                                    </p:set>
                                    <p:animEffect transition="in" filter="fade">
                                      <p:cBhvr>
                                        <p:cTn id="69" dur="1000"/>
                                        <p:tgtEl>
                                          <p:spTgt spid="1039">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39">
                                            <p:txEl>
                                              <p:pRg st="2" end="2"/>
                                            </p:txEl>
                                          </p:spTgt>
                                        </p:tgtEl>
                                        <p:attrNameLst>
                                          <p:attrName>style.visibility</p:attrName>
                                        </p:attrNameLst>
                                      </p:cBhvr>
                                      <p:to>
                                        <p:strVal val="visible"/>
                                      </p:to>
                                    </p:set>
                                    <p:animEffect transition="in" filter="fade">
                                      <p:cBhvr>
                                        <p:cTn id="74" dur="1000"/>
                                        <p:tgtEl>
                                          <p:spTgt spid="1039">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39">
                                            <p:txEl>
                                              <p:pRg st="3" end="3"/>
                                            </p:txEl>
                                          </p:spTgt>
                                        </p:tgtEl>
                                        <p:attrNameLst>
                                          <p:attrName>style.visibility</p:attrName>
                                        </p:attrNameLst>
                                      </p:cBhvr>
                                      <p:to>
                                        <p:strVal val="visible"/>
                                      </p:to>
                                    </p:set>
                                    <p:animEffect transition="in" filter="fade">
                                      <p:cBhvr>
                                        <p:cTn id="79" dur="1000"/>
                                        <p:tgtEl>
                                          <p:spTgt spid="1039">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39">
                                            <p:txEl>
                                              <p:pRg st="4" end="4"/>
                                            </p:txEl>
                                          </p:spTgt>
                                        </p:tgtEl>
                                        <p:attrNameLst>
                                          <p:attrName>style.visibility</p:attrName>
                                        </p:attrNameLst>
                                      </p:cBhvr>
                                      <p:to>
                                        <p:strVal val="visible"/>
                                      </p:to>
                                    </p:set>
                                    <p:animEffect transition="in" filter="fade">
                                      <p:cBhvr>
                                        <p:cTn id="84" dur="1000"/>
                                        <p:tgtEl>
                                          <p:spTgt spid="1039">
                                            <p:txEl>
                                              <p:pRg st="4" end="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040"/>
                                        </p:tgtEl>
                                        <p:attrNameLst>
                                          <p:attrName>style.visibility</p:attrName>
                                        </p:attrNameLst>
                                      </p:cBhvr>
                                      <p:to>
                                        <p:strVal val="visible"/>
                                      </p:to>
                                    </p:set>
                                    <p:animEffect transition="in" filter="fade">
                                      <p:cBhvr>
                                        <p:cTn id="89" dur="10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0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to cache an RDD</a:t>
            </a:r>
            <a:endParaRPr/>
          </a:p>
        </p:txBody>
      </p:sp>
      <p:sp>
        <p:nvSpPr>
          <p:cNvPr id="1046" name="Google Shape;1046;p103"/>
          <p:cNvSpPr txBox="1">
            <a:spLocks noGrp="1"/>
          </p:cNvSpPr>
          <p:nvPr>
            <p:ph type="body" idx="1"/>
          </p:nvPr>
        </p:nvSpPr>
        <p:spPr>
          <a:xfrm>
            <a:off x="311700" y="1266325"/>
            <a:ext cx="8520600" cy="35394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Proxima Nova"/>
              <a:buChar char="●"/>
            </a:pPr>
            <a:r>
              <a:rPr lang="en-GB" sz="1700">
                <a:solidFill>
                  <a:srgbClr val="000000"/>
                </a:solidFill>
                <a:latin typeface="Proxima Nova"/>
                <a:ea typeface="Proxima Nova"/>
                <a:cs typeface="Proxima Nova"/>
                <a:sym typeface="Proxima Nova"/>
              </a:rPr>
              <a:t>When persisting an RDD, its partitions are stored in memory and reused.</a:t>
            </a:r>
            <a:endParaRPr sz="1700">
              <a:solidFill>
                <a:srgbClr val="000000"/>
              </a:solidFill>
              <a:latin typeface="Proxima Nova"/>
              <a:ea typeface="Proxima Nova"/>
              <a:cs typeface="Proxima Nova"/>
              <a:sym typeface="Proxima Nova"/>
            </a:endParaRPr>
          </a:p>
          <a:p>
            <a:pPr marL="457200" lvl="0" indent="-336550" algn="l" rtl="0">
              <a:lnSpc>
                <a:spcPct val="150000"/>
              </a:lnSpc>
              <a:spcBef>
                <a:spcPts val="0"/>
              </a:spcBef>
              <a:spcAft>
                <a:spcPts val="0"/>
              </a:spcAft>
              <a:buClr>
                <a:srgbClr val="000000"/>
              </a:buClr>
              <a:buSzPts val="1700"/>
              <a:buFont typeface="Proxima Nova"/>
              <a:buChar char="●"/>
            </a:pPr>
            <a:r>
              <a:rPr lang="en-GB" sz="1700">
                <a:solidFill>
                  <a:srgbClr val="000000"/>
                </a:solidFill>
                <a:latin typeface="Proxima Nova"/>
                <a:ea typeface="Proxima Nova"/>
                <a:cs typeface="Proxima Nova"/>
                <a:sym typeface="Proxima Nova"/>
              </a:rPr>
              <a:t>Key tool for iterative algorithms and fast interactive use.</a:t>
            </a:r>
            <a:endParaRPr sz="1700">
              <a:solidFill>
                <a:srgbClr val="000000"/>
              </a:solidFill>
              <a:latin typeface="Proxima Nova"/>
              <a:ea typeface="Proxima Nova"/>
              <a:cs typeface="Proxima Nova"/>
              <a:sym typeface="Proxima Nova"/>
            </a:endParaRPr>
          </a:p>
          <a:p>
            <a:pPr marL="457200" lvl="0" indent="-336550" algn="l" rtl="0">
              <a:lnSpc>
                <a:spcPct val="150000"/>
              </a:lnSpc>
              <a:spcBef>
                <a:spcPts val="0"/>
              </a:spcBef>
              <a:spcAft>
                <a:spcPts val="0"/>
              </a:spcAft>
              <a:buClr>
                <a:srgbClr val="000000"/>
              </a:buClr>
              <a:buSzPts val="1700"/>
              <a:buFont typeface="Proxima Nova"/>
              <a:buChar char="●"/>
            </a:pPr>
            <a:r>
              <a:rPr lang="en-GB" sz="1700">
                <a:solidFill>
                  <a:srgbClr val="000000"/>
                </a:solidFill>
                <a:latin typeface="Proxima Nova"/>
                <a:ea typeface="Proxima Nova"/>
                <a:cs typeface="Proxima Nova"/>
                <a:sym typeface="Proxima Nova"/>
              </a:rPr>
              <a:t>Use the </a:t>
            </a:r>
            <a:r>
              <a:rPr lang="en-GB" sz="1700" b="1">
                <a:solidFill>
                  <a:srgbClr val="9900FF"/>
                </a:solidFill>
                <a:latin typeface="Proxima Nova"/>
                <a:ea typeface="Proxima Nova"/>
                <a:cs typeface="Proxima Nova"/>
                <a:sym typeface="Proxima Nova"/>
              </a:rPr>
              <a:t>persist()</a:t>
            </a:r>
            <a:r>
              <a:rPr lang="en-GB" sz="1700">
                <a:solidFill>
                  <a:srgbClr val="000000"/>
                </a:solidFill>
                <a:latin typeface="Proxima Nova"/>
                <a:ea typeface="Proxima Nova"/>
                <a:cs typeface="Proxima Nova"/>
                <a:sym typeface="Proxima Nova"/>
              </a:rPr>
              <a:t> or </a:t>
            </a:r>
            <a:r>
              <a:rPr lang="en-GB" sz="1700" b="1">
                <a:solidFill>
                  <a:srgbClr val="9900FF"/>
                </a:solidFill>
                <a:latin typeface="Proxima Nova"/>
                <a:ea typeface="Proxima Nova"/>
                <a:cs typeface="Proxima Nova"/>
                <a:sym typeface="Proxima Nova"/>
              </a:rPr>
              <a:t>cache()</a:t>
            </a:r>
            <a:r>
              <a:rPr lang="en-GB" sz="1700">
                <a:solidFill>
                  <a:srgbClr val="000000"/>
                </a:solidFill>
                <a:latin typeface="Proxima Nova"/>
                <a:ea typeface="Proxima Nova"/>
                <a:cs typeface="Proxima Nova"/>
                <a:sym typeface="Proxima Nova"/>
              </a:rPr>
              <a:t> methods on to cache.</a:t>
            </a:r>
            <a:endParaRPr sz="1700">
              <a:solidFill>
                <a:srgbClr val="000000"/>
              </a:solidFill>
              <a:latin typeface="Proxima Nova"/>
              <a:ea typeface="Proxima Nova"/>
              <a:cs typeface="Proxima Nova"/>
              <a:sym typeface="Proxima Nova"/>
            </a:endParaRPr>
          </a:p>
          <a:p>
            <a:pPr marL="457200" lvl="0" indent="-336550" algn="l" rtl="0">
              <a:lnSpc>
                <a:spcPct val="150000"/>
              </a:lnSpc>
              <a:spcBef>
                <a:spcPts val="0"/>
              </a:spcBef>
              <a:spcAft>
                <a:spcPts val="0"/>
              </a:spcAft>
              <a:buClr>
                <a:srgbClr val="000000"/>
              </a:buClr>
              <a:buSzPts val="1700"/>
              <a:buFont typeface="Proxima Nova"/>
              <a:buChar char="●"/>
            </a:pPr>
            <a:r>
              <a:rPr lang="en-GB" sz="1700">
                <a:solidFill>
                  <a:srgbClr val="000000"/>
                </a:solidFill>
                <a:latin typeface="Proxima Nova"/>
                <a:ea typeface="Proxima Nova"/>
                <a:cs typeface="Proxima Nova"/>
                <a:sym typeface="Proxima Nova"/>
              </a:rPr>
              <a:t>The first time it is computed in an action, it will be kept in memory on the nodes. So, the pipeline used to construct that RDD is triggered only </a:t>
            </a:r>
            <a:r>
              <a:rPr lang="en-GB" sz="1700" b="1">
                <a:solidFill>
                  <a:srgbClr val="0000FF"/>
                </a:solidFill>
                <a:latin typeface="Proxima Nova"/>
                <a:ea typeface="Proxima Nova"/>
                <a:cs typeface="Proxima Nova"/>
                <a:sym typeface="Proxima Nova"/>
              </a:rPr>
              <a:t>once</a:t>
            </a:r>
            <a:r>
              <a:rPr lang="en-GB" sz="1700">
                <a:solidFill>
                  <a:srgbClr val="000000"/>
                </a:solidFill>
                <a:latin typeface="Proxima Nova"/>
                <a:ea typeface="Proxima Nova"/>
                <a:cs typeface="Proxima Nova"/>
                <a:sym typeface="Proxima Nova"/>
              </a:rPr>
              <a:t>.</a:t>
            </a:r>
            <a:endParaRPr sz="1700">
              <a:solidFill>
                <a:srgbClr val="000000"/>
              </a:solidFill>
              <a:latin typeface="Proxima Nova"/>
              <a:ea typeface="Proxima Nova"/>
              <a:cs typeface="Proxima Nova"/>
              <a:sym typeface="Proxima Nova"/>
            </a:endParaRPr>
          </a:p>
          <a:p>
            <a:pPr marL="457200" lvl="0" indent="-336550" algn="l" rtl="0">
              <a:lnSpc>
                <a:spcPct val="150000"/>
              </a:lnSpc>
              <a:spcBef>
                <a:spcPts val="0"/>
              </a:spcBef>
              <a:spcAft>
                <a:spcPts val="0"/>
              </a:spcAft>
              <a:buClr>
                <a:srgbClr val="000000"/>
              </a:buClr>
              <a:buSzPts val="1700"/>
              <a:buFont typeface="Proxima Nova"/>
              <a:buChar char="●"/>
            </a:pPr>
            <a:r>
              <a:rPr lang="en-GB" sz="1700">
                <a:solidFill>
                  <a:srgbClr val="000000"/>
                </a:solidFill>
                <a:latin typeface="Proxima Nova"/>
                <a:ea typeface="Proxima Nova"/>
                <a:cs typeface="Proxima Nova"/>
                <a:sym typeface="Proxima Nova"/>
              </a:rPr>
              <a:t>If any partition of an RDD is lost, it will automatically be recomputed.</a:t>
            </a:r>
            <a:endParaRPr sz="1700">
              <a:solidFill>
                <a:srgbClr val="000000"/>
              </a:solidFill>
              <a:latin typeface="Proxima Nova"/>
              <a:ea typeface="Proxima Nova"/>
              <a:cs typeface="Proxima Nova"/>
              <a:sym typeface="Proxima Nova"/>
            </a:endParaRPr>
          </a:p>
          <a:p>
            <a:pPr marL="457200" lvl="0" indent="-336550" algn="l" rtl="0">
              <a:lnSpc>
                <a:spcPct val="150000"/>
              </a:lnSpc>
              <a:spcBef>
                <a:spcPts val="0"/>
              </a:spcBef>
              <a:spcAft>
                <a:spcPts val="0"/>
              </a:spcAft>
              <a:buClr>
                <a:srgbClr val="000000"/>
              </a:buClr>
              <a:buSzPts val="1700"/>
              <a:buFont typeface="Proxima Nova"/>
              <a:buChar char="●"/>
            </a:pPr>
            <a:r>
              <a:rPr lang="en-GB" sz="1700">
                <a:solidFill>
                  <a:srgbClr val="000000"/>
                </a:solidFill>
                <a:latin typeface="Proxima Nova"/>
                <a:ea typeface="Proxima Nova"/>
                <a:cs typeface="Proxima Nova"/>
                <a:sym typeface="Proxima Nova"/>
              </a:rPr>
              <a:t>Persisted RDDs are automatically unpersisted when application terminates (either successfully or with error)</a:t>
            </a:r>
            <a:endParaRPr sz="1700">
              <a:solidFill>
                <a:srgbClr val="000000"/>
              </a:solidFill>
              <a:latin typeface="Proxima Nova"/>
              <a:ea typeface="Proxima Nova"/>
              <a:cs typeface="Proxima Nova"/>
              <a:sym typeface="Proxima Nova"/>
            </a:endParaRPr>
          </a:p>
          <a:p>
            <a:pPr marL="457200" lvl="0" indent="-336550" algn="l" rtl="0">
              <a:lnSpc>
                <a:spcPct val="150000"/>
              </a:lnSpc>
              <a:spcBef>
                <a:spcPts val="0"/>
              </a:spcBef>
              <a:spcAft>
                <a:spcPts val="0"/>
              </a:spcAft>
              <a:buClr>
                <a:srgbClr val="000000"/>
              </a:buClr>
              <a:buSzPts val="1700"/>
              <a:buFont typeface="Proxima Nova"/>
              <a:buChar char="●"/>
            </a:pPr>
            <a:r>
              <a:rPr lang="en-GB" sz="1700">
                <a:solidFill>
                  <a:srgbClr val="000000"/>
                </a:solidFill>
                <a:latin typeface="Proxima Nova"/>
                <a:ea typeface="Proxima Nova"/>
                <a:cs typeface="Proxima Nova"/>
                <a:sym typeface="Proxima Nova"/>
              </a:rPr>
              <a:t>To manually remove cached data, call </a:t>
            </a:r>
            <a:r>
              <a:rPr lang="en-GB" sz="1700" b="1">
                <a:solidFill>
                  <a:srgbClr val="9900FF"/>
                </a:solidFill>
                <a:latin typeface="Proxima Nova"/>
                <a:ea typeface="Proxima Nova"/>
                <a:cs typeface="Proxima Nova"/>
                <a:sym typeface="Proxima Nova"/>
              </a:rPr>
              <a:t>unpersist()</a:t>
            </a:r>
            <a:r>
              <a:rPr lang="en-GB" sz="1700">
                <a:solidFill>
                  <a:srgbClr val="000000"/>
                </a:solidFill>
                <a:latin typeface="Proxima Nova"/>
                <a:ea typeface="Proxima Nova"/>
                <a:cs typeface="Proxima Nova"/>
                <a:sym typeface="Proxima Nova"/>
              </a:rPr>
              <a:t> method on the RDD.</a:t>
            </a:r>
            <a:endParaRPr sz="1700">
              <a:solidFill>
                <a:srgbClr val="00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6">
                                            <p:txEl>
                                              <p:pRg st="0" end="0"/>
                                            </p:txEl>
                                          </p:spTgt>
                                        </p:tgtEl>
                                        <p:attrNameLst>
                                          <p:attrName>style.visibility</p:attrName>
                                        </p:attrNameLst>
                                      </p:cBhvr>
                                      <p:to>
                                        <p:strVal val="visible"/>
                                      </p:to>
                                    </p:set>
                                    <p:animEffect transition="in" filter="fade">
                                      <p:cBhvr>
                                        <p:cTn id="7" dur="1000"/>
                                        <p:tgtEl>
                                          <p:spTgt spid="10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6">
                                            <p:txEl>
                                              <p:pRg st="1" end="1"/>
                                            </p:txEl>
                                          </p:spTgt>
                                        </p:tgtEl>
                                        <p:attrNameLst>
                                          <p:attrName>style.visibility</p:attrName>
                                        </p:attrNameLst>
                                      </p:cBhvr>
                                      <p:to>
                                        <p:strVal val="visible"/>
                                      </p:to>
                                    </p:set>
                                    <p:animEffect transition="in" filter="fade">
                                      <p:cBhvr>
                                        <p:cTn id="12" dur="1000"/>
                                        <p:tgtEl>
                                          <p:spTgt spid="10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6">
                                            <p:txEl>
                                              <p:pRg st="2" end="2"/>
                                            </p:txEl>
                                          </p:spTgt>
                                        </p:tgtEl>
                                        <p:attrNameLst>
                                          <p:attrName>style.visibility</p:attrName>
                                        </p:attrNameLst>
                                      </p:cBhvr>
                                      <p:to>
                                        <p:strVal val="visible"/>
                                      </p:to>
                                    </p:set>
                                    <p:animEffect transition="in" filter="fade">
                                      <p:cBhvr>
                                        <p:cTn id="17" dur="1000"/>
                                        <p:tgtEl>
                                          <p:spTgt spid="10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6">
                                            <p:txEl>
                                              <p:pRg st="3" end="3"/>
                                            </p:txEl>
                                          </p:spTgt>
                                        </p:tgtEl>
                                        <p:attrNameLst>
                                          <p:attrName>style.visibility</p:attrName>
                                        </p:attrNameLst>
                                      </p:cBhvr>
                                      <p:to>
                                        <p:strVal val="visible"/>
                                      </p:to>
                                    </p:set>
                                    <p:animEffect transition="in" filter="fade">
                                      <p:cBhvr>
                                        <p:cTn id="22" dur="1000"/>
                                        <p:tgtEl>
                                          <p:spTgt spid="10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6">
                                            <p:txEl>
                                              <p:pRg st="4" end="4"/>
                                            </p:txEl>
                                          </p:spTgt>
                                        </p:tgtEl>
                                        <p:attrNameLst>
                                          <p:attrName>style.visibility</p:attrName>
                                        </p:attrNameLst>
                                      </p:cBhvr>
                                      <p:to>
                                        <p:strVal val="visible"/>
                                      </p:to>
                                    </p:set>
                                    <p:animEffect transition="in" filter="fade">
                                      <p:cBhvr>
                                        <p:cTn id="27" dur="1000"/>
                                        <p:tgtEl>
                                          <p:spTgt spid="10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6">
                                            <p:txEl>
                                              <p:pRg st="5" end="5"/>
                                            </p:txEl>
                                          </p:spTgt>
                                        </p:tgtEl>
                                        <p:attrNameLst>
                                          <p:attrName>style.visibility</p:attrName>
                                        </p:attrNameLst>
                                      </p:cBhvr>
                                      <p:to>
                                        <p:strVal val="visible"/>
                                      </p:to>
                                    </p:set>
                                    <p:animEffect transition="in" filter="fade">
                                      <p:cBhvr>
                                        <p:cTn id="32" dur="1000"/>
                                        <p:tgtEl>
                                          <p:spTgt spid="10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6">
                                            <p:txEl>
                                              <p:pRg st="6" end="6"/>
                                            </p:txEl>
                                          </p:spTgt>
                                        </p:tgtEl>
                                        <p:attrNameLst>
                                          <p:attrName>style.visibility</p:attrName>
                                        </p:attrNameLst>
                                      </p:cBhvr>
                                      <p:to>
                                        <p:strVal val="visible"/>
                                      </p:to>
                                    </p:set>
                                    <p:animEffect transition="in" filter="fade">
                                      <p:cBhvr>
                                        <p:cTn id="37" dur="1000"/>
                                        <p:tgtEl>
                                          <p:spTgt spid="10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0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Failure handling</a:t>
            </a:r>
            <a:endParaRPr/>
          </a:p>
        </p:txBody>
      </p:sp>
      <p:pic>
        <p:nvPicPr>
          <p:cNvPr id="1052" name="Google Shape;1052;p104"/>
          <p:cNvPicPr preferRelativeResize="0"/>
          <p:nvPr/>
        </p:nvPicPr>
        <p:blipFill rotWithShape="1">
          <a:blip r:embed="rId3">
            <a:alphaModFix/>
          </a:blip>
          <a:srcRect l="12403" t="2310" r="3157" b="-2310"/>
          <a:stretch/>
        </p:blipFill>
        <p:spPr>
          <a:xfrm>
            <a:off x="350050" y="1246250"/>
            <a:ext cx="3243474" cy="3744850"/>
          </a:xfrm>
          <a:prstGeom prst="rect">
            <a:avLst/>
          </a:prstGeom>
          <a:noFill/>
          <a:ln>
            <a:noFill/>
          </a:ln>
        </p:spPr>
      </p:pic>
      <p:pic>
        <p:nvPicPr>
          <p:cNvPr id="1053" name="Google Shape;1053;p104"/>
          <p:cNvPicPr preferRelativeResize="0"/>
          <p:nvPr/>
        </p:nvPicPr>
        <p:blipFill rotWithShape="1">
          <a:blip r:embed="rId4">
            <a:alphaModFix/>
          </a:blip>
          <a:srcRect l="14096"/>
          <a:stretch/>
        </p:blipFill>
        <p:spPr>
          <a:xfrm>
            <a:off x="4147724" y="1225925"/>
            <a:ext cx="3670000" cy="3744850"/>
          </a:xfrm>
          <a:prstGeom prst="rect">
            <a:avLst/>
          </a:prstGeom>
          <a:noFill/>
          <a:ln>
            <a:noFill/>
          </a:ln>
        </p:spPr>
      </p:pic>
      <p:sp>
        <p:nvSpPr>
          <p:cNvPr id="1054" name="Google Shape;1054;p104"/>
          <p:cNvSpPr/>
          <p:nvPr/>
        </p:nvSpPr>
        <p:spPr>
          <a:xfrm>
            <a:off x="7403625" y="3429000"/>
            <a:ext cx="1099500" cy="1246800"/>
          </a:xfrm>
          <a:prstGeom prst="wedgeRoundRectCallout">
            <a:avLst>
              <a:gd name="adj1" fmla="val -163116"/>
              <a:gd name="adj2" fmla="val -42878"/>
              <a:gd name="adj3" fmla="val 0"/>
            </a:avLst>
          </a:prstGeom>
          <a:gradFill>
            <a:gsLst>
              <a:gs pos="0">
                <a:srgbClr val="F5FF83"/>
              </a:gs>
              <a:gs pos="100000">
                <a:srgbClr val="E3F60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Can we have a duplicate copy of this cached partition</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animEffect transition="in" filter="fade">
                                      <p:cBhvr>
                                        <p:cTn id="7" dur="1000"/>
                                        <p:tgtEl>
                                          <p:spTgt spid="1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3"/>
                                        </p:tgtEl>
                                        <p:attrNameLst>
                                          <p:attrName>style.visibility</p:attrName>
                                        </p:attrNameLst>
                                      </p:cBhvr>
                                      <p:to>
                                        <p:strVal val="visible"/>
                                      </p:to>
                                    </p:set>
                                    <p:animEffect transition="in" filter="fade">
                                      <p:cBhvr>
                                        <p:cTn id="12" dur="1000"/>
                                        <p:tgtEl>
                                          <p:spTgt spid="10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4"/>
                                        </p:tgtEl>
                                        <p:attrNameLst>
                                          <p:attrName>style.visibility</p:attrName>
                                        </p:attrNameLst>
                                      </p:cBhvr>
                                      <p:to>
                                        <p:strVal val="visible"/>
                                      </p:to>
                                    </p:set>
                                    <p:animEffect transition="in" filter="fade">
                                      <p:cBhvr>
                                        <p:cTn id="17" dur="1000"/>
                                        <p:tgtEl>
                                          <p:spTgt spid="1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0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t>Storage Levels</a:t>
            </a:r>
            <a:endParaRPr sz="3200"/>
          </a:p>
        </p:txBody>
      </p:sp>
      <p:graphicFrame>
        <p:nvGraphicFramePr>
          <p:cNvPr id="1060" name="Google Shape;1060;p105"/>
          <p:cNvGraphicFramePr/>
          <p:nvPr/>
        </p:nvGraphicFramePr>
        <p:xfrm>
          <a:off x="415625" y="1771525"/>
          <a:ext cx="3000000" cy="3000000"/>
        </p:xfrm>
        <a:graphic>
          <a:graphicData uri="http://schemas.openxmlformats.org/drawingml/2006/table">
            <a:tbl>
              <a:tblPr>
                <a:noFill/>
                <a:tableStyleId>{3AAFF637-5D18-46EB-B7AA-89DCE07436F0}</a:tableStyleId>
              </a:tblPr>
              <a:tblGrid>
                <a:gridCol w="2489450">
                  <a:extLst>
                    <a:ext uri="{9D8B030D-6E8A-4147-A177-3AD203B41FA5}">
                      <a16:colId xmlns:a16="http://schemas.microsoft.com/office/drawing/2014/main" val="20000"/>
                    </a:ext>
                  </a:extLst>
                </a:gridCol>
                <a:gridCol w="6123825">
                  <a:extLst>
                    <a:ext uri="{9D8B030D-6E8A-4147-A177-3AD203B41FA5}">
                      <a16:colId xmlns:a16="http://schemas.microsoft.com/office/drawing/2014/main" val="20001"/>
                    </a:ext>
                  </a:extLst>
                </a:gridCol>
              </a:tblGrid>
              <a:tr h="273150">
                <a:tc>
                  <a:txBody>
                    <a:bodyPr/>
                    <a:lstStyle/>
                    <a:p>
                      <a:pPr marL="0" lvl="0" indent="0" algn="l" rtl="0">
                        <a:spcBef>
                          <a:spcPts val="0"/>
                        </a:spcBef>
                        <a:spcAft>
                          <a:spcPts val="0"/>
                        </a:spcAft>
                        <a:buNone/>
                      </a:pPr>
                      <a:r>
                        <a:rPr lang="en-GB" sz="1000" b="1"/>
                        <a:t>Storage Level</a:t>
                      </a:r>
                      <a:endParaRPr sz="1000" b="1"/>
                    </a:p>
                  </a:txBody>
                  <a:tcPr marL="36000" marR="36000" marT="36000" marB="36000"/>
                </a:tc>
                <a:tc>
                  <a:txBody>
                    <a:bodyPr/>
                    <a:lstStyle/>
                    <a:p>
                      <a:pPr marL="0" lvl="0" indent="0" algn="l" rtl="0">
                        <a:spcBef>
                          <a:spcPts val="0"/>
                        </a:spcBef>
                        <a:spcAft>
                          <a:spcPts val="0"/>
                        </a:spcAft>
                        <a:buNone/>
                      </a:pPr>
                      <a:r>
                        <a:rPr lang="en-GB" sz="1000" b="1"/>
                        <a:t>Description</a:t>
                      </a:r>
                      <a:endParaRPr sz="1000" b="1"/>
                    </a:p>
                  </a:txBody>
                  <a:tcPr marL="36000" marR="36000" marT="36000" marB="36000"/>
                </a:tc>
                <a:extLst>
                  <a:ext uri="{0D108BD9-81ED-4DB2-BD59-A6C34878D82A}">
                    <a16:rowId xmlns:a16="http://schemas.microsoft.com/office/drawing/2014/main" val="10000"/>
                  </a:ext>
                </a:extLst>
              </a:tr>
              <a:tr h="564825">
                <a:tc>
                  <a:txBody>
                    <a:bodyPr/>
                    <a:lstStyle/>
                    <a:p>
                      <a:pPr marL="0" lvl="0" indent="0" algn="l" rtl="0">
                        <a:spcBef>
                          <a:spcPts val="0"/>
                        </a:spcBef>
                        <a:spcAft>
                          <a:spcPts val="0"/>
                        </a:spcAft>
                        <a:buNone/>
                      </a:pPr>
                      <a:r>
                        <a:rPr lang="en-GB" sz="1000" b="1">
                          <a:solidFill>
                            <a:srgbClr val="0000FF"/>
                          </a:solidFill>
                        </a:rPr>
                        <a:t>MEMORY_ONLY</a:t>
                      </a:r>
                      <a:endParaRPr sz="1000" b="1">
                        <a:solidFill>
                          <a:srgbClr val="0000FF"/>
                        </a:solidFill>
                      </a:endParaRPr>
                    </a:p>
                  </a:txBody>
                  <a:tcPr marL="36000" marR="36000" marT="36000" marB="36000"/>
                </a:tc>
                <a:tc>
                  <a:txBody>
                    <a:bodyPr/>
                    <a:lstStyle/>
                    <a:p>
                      <a:pPr marL="0" lvl="0" indent="0" algn="l" rtl="0">
                        <a:spcBef>
                          <a:spcPts val="0"/>
                        </a:spcBef>
                        <a:spcAft>
                          <a:spcPts val="0"/>
                        </a:spcAft>
                        <a:buClr>
                          <a:srgbClr val="000000"/>
                        </a:buClr>
                        <a:buSzPts val="1100"/>
                        <a:buFont typeface="Arial"/>
                        <a:buNone/>
                      </a:pPr>
                      <a:r>
                        <a:rPr lang="en-GB" sz="1000"/>
                        <a:t>Store RDD as deserialized Java objects in the JVM.</a:t>
                      </a:r>
                      <a:endParaRPr sz="1000"/>
                    </a:p>
                    <a:p>
                      <a:pPr marL="0" lvl="0" indent="0" algn="l" rtl="0">
                        <a:spcBef>
                          <a:spcPts val="0"/>
                        </a:spcBef>
                        <a:spcAft>
                          <a:spcPts val="0"/>
                        </a:spcAft>
                        <a:buNone/>
                      </a:pPr>
                      <a:r>
                        <a:rPr lang="en-GB" sz="1000"/>
                        <a:t>If the RDD does not fit in memory, some partitions will not be cached.</a:t>
                      </a:r>
                      <a:endParaRPr sz="1000"/>
                    </a:p>
                  </a:txBody>
                  <a:tcPr marL="36000" marR="36000" marT="36000" marB="36000"/>
                </a:tc>
                <a:extLst>
                  <a:ext uri="{0D108BD9-81ED-4DB2-BD59-A6C34878D82A}">
                    <a16:rowId xmlns:a16="http://schemas.microsoft.com/office/drawing/2014/main" val="10001"/>
                  </a:ext>
                </a:extLst>
              </a:tr>
              <a:tr h="564825">
                <a:tc>
                  <a:txBody>
                    <a:bodyPr/>
                    <a:lstStyle/>
                    <a:p>
                      <a:pPr marL="0" lvl="0" indent="0" algn="l" rtl="0">
                        <a:spcBef>
                          <a:spcPts val="0"/>
                        </a:spcBef>
                        <a:spcAft>
                          <a:spcPts val="0"/>
                        </a:spcAft>
                        <a:buNone/>
                      </a:pPr>
                      <a:r>
                        <a:rPr lang="en-GB" sz="1000" b="1">
                          <a:solidFill>
                            <a:srgbClr val="0000FF"/>
                          </a:solidFill>
                        </a:rPr>
                        <a:t>MEMORY_AND_DISK</a:t>
                      </a:r>
                      <a:endParaRPr sz="1000" b="1">
                        <a:solidFill>
                          <a:srgbClr val="0000FF"/>
                        </a:solidFill>
                      </a:endParaRPr>
                    </a:p>
                  </a:txBody>
                  <a:tcPr marL="36000" marR="36000" marT="36000" marB="36000"/>
                </a:tc>
                <a:tc>
                  <a:txBody>
                    <a:bodyPr/>
                    <a:lstStyle/>
                    <a:p>
                      <a:pPr marL="0" lvl="0" indent="0" algn="l" rtl="0">
                        <a:spcBef>
                          <a:spcPts val="0"/>
                        </a:spcBef>
                        <a:spcAft>
                          <a:spcPts val="0"/>
                        </a:spcAft>
                        <a:buClr>
                          <a:srgbClr val="000000"/>
                        </a:buClr>
                        <a:buSzPts val="1100"/>
                        <a:buFont typeface="Arial"/>
                        <a:buNone/>
                      </a:pPr>
                      <a:r>
                        <a:rPr lang="en-GB" sz="1000"/>
                        <a:t>Store RDD as deserialized Java objects in the JVM.</a:t>
                      </a:r>
                      <a:endParaRPr sz="1000"/>
                    </a:p>
                    <a:p>
                      <a:pPr marL="0" lvl="0" indent="0" algn="l" rtl="0">
                        <a:spcBef>
                          <a:spcPts val="0"/>
                        </a:spcBef>
                        <a:spcAft>
                          <a:spcPts val="0"/>
                        </a:spcAft>
                        <a:buNone/>
                      </a:pPr>
                      <a:r>
                        <a:rPr lang="en-GB" sz="1000"/>
                        <a:t>If the RDD does not fit in memory, store the partitions that don't fit on disk</a:t>
                      </a:r>
                      <a:endParaRPr sz="1000"/>
                    </a:p>
                  </a:txBody>
                  <a:tcPr marL="36000" marR="36000" marT="36000" marB="36000"/>
                </a:tc>
                <a:extLst>
                  <a:ext uri="{0D108BD9-81ED-4DB2-BD59-A6C34878D82A}">
                    <a16:rowId xmlns:a16="http://schemas.microsoft.com/office/drawing/2014/main" val="10002"/>
                  </a:ext>
                </a:extLst>
              </a:tr>
              <a:tr h="565700">
                <a:tc>
                  <a:txBody>
                    <a:bodyPr/>
                    <a:lstStyle/>
                    <a:p>
                      <a:pPr marL="0" lvl="0" indent="0" algn="l" rtl="0">
                        <a:spcBef>
                          <a:spcPts val="0"/>
                        </a:spcBef>
                        <a:spcAft>
                          <a:spcPts val="0"/>
                        </a:spcAft>
                        <a:buNone/>
                      </a:pPr>
                      <a:r>
                        <a:rPr lang="en-GB" sz="1000" b="1">
                          <a:solidFill>
                            <a:srgbClr val="0000FF"/>
                          </a:solidFill>
                        </a:rPr>
                        <a:t>MEMORY_ONLY_SER</a:t>
                      </a:r>
                      <a:endParaRPr sz="1000" b="1">
                        <a:solidFill>
                          <a:srgbClr val="0000FF"/>
                        </a:solidFill>
                      </a:endParaRPr>
                    </a:p>
                  </a:txBody>
                  <a:tcPr marL="36000" marR="36000" marT="36000" marB="36000"/>
                </a:tc>
                <a:tc>
                  <a:txBody>
                    <a:bodyPr/>
                    <a:lstStyle/>
                    <a:p>
                      <a:pPr marL="0" lvl="0" indent="0" algn="l" rtl="0">
                        <a:spcBef>
                          <a:spcPts val="0"/>
                        </a:spcBef>
                        <a:spcAft>
                          <a:spcPts val="0"/>
                        </a:spcAft>
                        <a:buClr>
                          <a:srgbClr val="000000"/>
                        </a:buClr>
                        <a:buSzPts val="1100"/>
                        <a:buFont typeface="Arial"/>
                        <a:buNone/>
                      </a:pPr>
                      <a:r>
                        <a:rPr lang="en-GB" sz="1000"/>
                        <a:t>Store RDD as serialized Java objects</a:t>
                      </a:r>
                      <a:endParaRPr sz="1000"/>
                    </a:p>
                    <a:p>
                      <a:pPr marL="0" lvl="0" indent="0" algn="l" rtl="0">
                        <a:spcBef>
                          <a:spcPts val="0"/>
                        </a:spcBef>
                        <a:spcAft>
                          <a:spcPts val="0"/>
                        </a:spcAft>
                        <a:buClr>
                          <a:srgbClr val="000000"/>
                        </a:buClr>
                        <a:buSzPts val="1100"/>
                        <a:buFont typeface="Arial"/>
                        <a:buNone/>
                      </a:pPr>
                      <a:r>
                        <a:rPr lang="en-GB" sz="1000"/>
                        <a:t>This is generally more space-efficient than deserialized objects</a:t>
                      </a:r>
                      <a:endParaRPr sz="1000"/>
                    </a:p>
                    <a:p>
                      <a:pPr marL="0" lvl="0" indent="0" algn="l" rtl="0">
                        <a:spcBef>
                          <a:spcPts val="0"/>
                        </a:spcBef>
                        <a:spcAft>
                          <a:spcPts val="0"/>
                        </a:spcAft>
                        <a:buNone/>
                      </a:pPr>
                      <a:r>
                        <a:rPr lang="en-GB" sz="1000"/>
                        <a:t>But requires more CPU to deserialize</a:t>
                      </a:r>
                      <a:endParaRPr sz="1000"/>
                    </a:p>
                  </a:txBody>
                  <a:tcPr marL="36000" marR="36000" marT="36000" marB="36000"/>
                </a:tc>
                <a:extLst>
                  <a:ext uri="{0D108BD9-81ED-4DB2-BD59-A6C34878D82A}">
                    <a16:rowId xmlns:a16="http://schemas.microsoft.com/office/drawing/2014/main" val="10003"/>
                  </a:ext>
                </a:extLst>
              </a:tr>
              <a:tr h="275800">
                <a:tc>
                  <a:txBody>
                    <a:bodyPr/>
                    <a:lstStyle/>
                    <a:p>
                      <a:pPr marL="0" lvl="0" indent="0" algn="l" rtl="0">
                        <a:spcBef>
                          <a:spcPts val="0"/>
                        </a:spcBef>
                        <a:spcAft>
                          <a:spcPts val="0"/>
                        </a:spcAft>
                        <a:buNone/>
                      </a:pPr>
                      <a:r>
                        <a:rPr lang="en-GB" sz="1000" b="1">
                          <a:solidFill>
                            <a:srgbClr val="0000FF"/>
                          </a:solidFill>
                        </a:rPr>
                        <a:t>MEMORY_AND_DISK_SER</a:t>
                      </a:r>
                      <a:endParaRPr sz="1000" b="1">
                        <a:solidFill>
                          <a:srgbClr val="0000FF"/>
                        </a:solidFill>
                      </a:endParaRPr>
                    </a:p>
                  </a:txBody>
                  <a:tcPr marL="36000" marR="36000" marT="36000" marB="36000"/>
                </a:tc>
                <a:tc>
                  <a:txBody>
                    <a:bodyPr/>
                    <a:lstStyle/>
                    <a:p>
                      <a:pPr marL="0" lvl="0" indent="0" algn="l" rtl="0">
                        <a:spcBef>
                          <a:spcPts val="0"/>
                        </a:spcBef>
                        <a:spcAft>
                          <a:spcPts val="0"/>
                        </a:spcAft>
                        <a:buNone/>
                      </a:pPr>
                      <a:r>
                        <a:rPr lang="en-GB" sz="1000"/>
                        <a:t>Spill partitions that don't fit in memory to disk</a:t>
                      </a:r>
                      <a:endParaRPr sz="1000"/>
                    </a:p>
                  </a:txBody>
                  <a:tcPr marL="36000" marR="36000" marT="36000" marB="36000"/>
                </a:tc>
                <a:extLst>
                  <a:ext uri="{0D108BD9-81ED-4DB2-BD59-A6C34878D82A}">
                    <a16:rowId xmlns:a16="http://schemas.microsoft.com/office/drawing/2014/main" val="10004"/>
                  </a:ext>
                </a:extLst>
              </a:tr>
              <a:tr h="275800">
                <a:tc>
                  <a:txBody>
                    <a:bodyPr/>
                    <a:lstStyle/>
                    <a:p>
                      <a:pPr marL="0" lvl="0" indent="0" algn="l" rtl="0">
                        <a:spcBef>
                          <a:spcPts val="0"/>
                        </a:spcBef>
                        <a:spcAft>
                          <a:spcPts val="0"/>
                        </a:spcAft>
                        <a:buNone/>
                      </a:pPr>
                      <a:r>
                        <a:rPr lang="en-GB" sz="1000" b="1">
                          <a:solidFill>
                            <a:srgbClr val="0000FF"/>
                          </a:solidFill>
                        </a:rPr>
                        <a:t>DISK_ONLY</a:t>
                      </a:r>
                      <a:endParaRPr sz="1000" b="1">
                        <a:solidFill>
                          <a:srgbClr val="0000FF"/>
                        </a:solidFill>
                      </a:endParaRPr>
                    </a:p>
                  </a:txBody>
                  <a:tcPr marL="36000" marR="36000" marT="36000" marB="36000"/>
                </a:tc>
                <a:tc>
                  <a:txBody>
                    <a:bodyPr/>
                    <a:lstStyle/>
                    <a:p>
                      <a:pPr marL="0" lvl="0" indent="0" algn="l" rtl="0">
                        <a:spcBef>
                          <a:spcPts val="0"/>
                        </a:spcBef>
                        <a:spcAft>
                          <a:spcPts val="0"/>
                        </a:spcAft>
                        <a:buNone/>
                      </a:pPr>
                      <a:r>
                        <a:rPr lang="en-GB" sz="1000"/>
                        <a:t>Store the RDD partitions only on disk</a:t>
                      </a:r>
                      <a:endParaRPr sz="1000"/>
                    </a:p>
                  </a:txBody>
                  <a:tcPr marL="36000" marR="36000" marT="36000" marB="36000"/>
                </a:tc>
                <a:extLst>
                  <a:ext uri="{0D108BD9-81ED-4DB2-BD59-A6C34878D82A}">
                    <a16:rowId xmlns:a16="http://schemas.microsoft.com/office/drawing/2014/main" val="10005"/>
                  </a:ext>
                </a:extLst>
              </a:tr>
              <a:tr h="565700">
                <a:tc>
                  <a:txBody>
                    <a:bodyPr/>
                    <a:lstStyle/>
                    <a:p>
                      <a:pPr marL="0" lvl="0" indent="0" algn="l" rtl="0">
                        <a:spcBef>
                          <a:spcPts val="0"/>
                        </a:spcBef>
                        <a:spcAft>
                          <a:spcPts val="0"/>
                        </a:spcAft>
                        <a:buNone/>
                      </a:pPr>
                      <a:r>
                        <a:rPr lang="en-GB" sz="1000" b="1">
                          <a:solidFill>
                            <a:srgbClr val="0000FF"/>
                          </a:solidFill>
                        </a:rPr>
                        <a:t>MEMORY_ONLY_2</a:t>
                      </a:r>
                      <a:endParaRPr sz="1000" b="1">
                        <a:solidFill>
                          <a:srgbClr val="0000FF"/>
                        </a:solidFill>
                      </a:endParaRPr>
                    </a:p>
                    <a:p>
                      <a:pPr marL="0" lvl="0" indent="0" algn="l" rtl="0">
                        <a:spcBef>
                          <a:spcPts val="0"/>
                        </a:spcBef>
                        <a:spcAft>
                          <a:spcPts val="0"/>
                        </a:spcAft>
                        <a:buNone/>
                      </a:pPr>
                      <a:r>
                        <a:rPr lang="en-GB" sz="1000" b="1">
                          <a:solidFill>
                            <a:srgbClr val="0000FF"/>
                          </a:solidFill>
                        </a:rPr>
                        <a:t>MEMORY_AND_DISK_2</a:t>
                      </a:r>
                      <a:endParaRPr sz="1000" b="1">
                        <a:solidFill>
                          <a:srgbClr val="0000FF"/>
                        </a:solidFill>
                      </a:endParaRPr>
                    </a:p>
                    <a:p>
                      <a:pPr marL="0" lvl="0" indent="0" algn="l" rtl="0">
                        <a:spcBef>
                          <a:spcPts val="0"/>
                        </a:spcBef>
                        <a:spcAft>
                          <a:spcPts val="0"/>
                        </a:spcAft>
                        <a:buNone/>
                      </a:pPr>
                      <a:r>
                        <a:rPr lang="en-GB" sz="1000"/>
                        <a:t>etc...</a:t>
                      </a:r>
                      <a:endParaRPr sz="1000"/>
                    </a:p>
                  </a:txBody>
                  <a:tcPr marL="36000" marR="36000" marT="36000" marB="36000"/>
                </a:tc>
                <a:tc>
                  <a:txBody>
                    <a:bodyPr/>
                    <a:lstStyle/>
                    <a:p>
                      <a:pPr marL="0" lvl="0" indent="0" algn="l" rtl="0">
                        <a:spcBef>
                          <a:spcPts val="0"/>
                        </a:spcBef>
                        <a:spcAft>
                          <a:spcPts val="0"/>
                        </a:spcAft>
                        <a:buNone/>
                      </a:pPr>
                      <a:r>
                        <a:rPr lang="en-GB" sz="1000"/>
                        <a:t>Same as the levels above, but replicate each partition on two cluster nodes.</a:t>
                      </a:r>
                      <a:endParaRPr sz="1000"/>
                    </a:p>
                    <a:p>
                      <a:pPr marL="0" lvl="0" indent="0" algn="l" rtl="0">
                        <a:spcBef>
                          <a:spcPts val="0"/>
                        </a:spcBef>
                        <a:spcAft>
                          <a:spcPts val="0"/>
                        </a:spcAft>
                        <a:buNone/>
                      </a:pPr>
                      <a:r>
                        <a:rPr lang="en-GB" sz="1000"/>
                        <a:t>Increases fault tolerance</a:t>
                      </a:r>
                      <a:endParaRPr sz="1000"/>
                    </a:p>
                  </a:txBody>
                  <a:tcPr marL="36000" marR="36000" marT="36000" marB="36000"/>
                </a:tc>
                <a:extLst>
                  <a:ext uri="{0D108BD9-81ED-4DB2-BD59-A6C34878D82A}">
                    <a16:rowId xmlns:a16="http://schemas.microsoft.com/office/drawing/2014/main" val="10006"/>
                  </a:ext>
                </a:extLst>
              </a:tr>
            </a:tbl>
          </a:graphicData>
        </a:graphic>
      </p:graphicFrame>
      <p:sp>
        <p:nvSpPr>
          <p:cNvPr id="1061" name="Google Shape;1061;p105"/>
          <p:cNvSpPr txBox="1"/>
          <p:nvPr/>
        </p:nvSpPr>
        <p:spPr>
          <a:xfrm>
            <a:off x="415625" y="1134350"/>
            <a:ext cx="8613300" cy="3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Specifies how and where to cache the RDD.</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1"/>
                                        </p:tgtEl>
                                        <p:attrNameLst>
                                          <p:attrName>style.visibility</p:attrName>
                                        </p:attrNameLst>
                                      </p:cBhvr>
                                      <p:to>
                                        <p:strVal val="visible"/>
                                      </p:to>
                                    </p:set>
                                    <p:animEffect transition="in" filter="fade">
                                      <p:cBhvr>
                                        <p:cTn id="7" dur="1000"/>
                                        <p:tgtEl>
                                          <p:spTgt spid="10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0"/>
                                        </p:tgtEl>
                                        <p:attrNameLst>
                                          <p:attrName>style.visibility</p:attrName>
                                        </p:attrNameLst>
                                      </p:cBhvr>
                                      <p:to>
                                        <p:strVal val="visible"/>
                                      </p:to>
                                    </p:set>
                                    <p:animEffect transition="in" filter="fade">
                                      <p:cBhvr>
                                        <p:cTn id="12" dur="1000"/>
                                        <p:tgtEl>
                                          <p:spTgt spid="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0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Need to cache an RDD</a:t>
            </a:r>
            <a:endParaRPr/>
          </a:p>
        </p:txBody>
      </p:sp>
      <p:sp>
        <p:nvSpPr>
          <p:cNvPr id="1067" name="Google Shape;1067;p106"/>
          <p:cNvSpPr/>
          <p:nvPr/>
        </p:nvSpPr>
        <p:spPr>
          <a:xfrm>
            <a:off x="441600" y="1376800"/>
            <a:ext cx="2580300" cy="484800"/>
          </a:xfrm>
          <a:prstGeom prst="rect">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RDD created from file</a:t>
            </a:r>
            <a:endParaRPr/>
          </a:p>
        </p:txBody>
      </p:sp>
      <p:sp>
        <p:nvSpPr>
          <p:cNvPr id="1068" name="Google Shape;1068;p106"/>
          <p:cNvSpPr/>
          <p:nvPr/>
        </p:nvSpPr>
        <p:spPr>
          <a:xfrm>
            <a:off x="441600" y="2196100"/>
            <a:ext cx="2580300" cy="484800"/>
          </a:xfrm>
          <a:prstGeom prst="rect">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Filtered RDD</a:t>
            </a:r>
            <a:endParaRPr/>
          </a:p>
        </p:txBody>
      </p:sp>
      <p:sp>
        <p:nvSpPr>
          <p:cNvPr id="1069" name="Google Shape;1069;p106"/>
          <p:cNvSpPr/>
          <p:nvPr/>
        </p:nvSpPr>
        <p:spPr>
          <a:xfrm>
            <a:off x="441600" y="2945825"/>
            <a:ext cx="2580300" cy="484800"/>
          </a:xfrm>
          <a:prstGeom prst="rect">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RDD with selected fields</a:t>
            </a:r>
            <a:endParaRPr/>
          </a:p>
        </p:txBody>
      </p:sp>
      <p:sp>
        <p:nvSpPr>
          <p:cNvPr id="1070" name="Google Shape;1070;p106"/>
          <p:cNvSpPr/>
          <p:nvPr/>
        </p:nvSpPr>
        <p:spPr>
          <a:xfrm>
            <a:off x="3281850" y="3842900"/>
            <a:ext cx="2580300" cy="484800"/>
          </a:xfrm>
          <a:prstGeom prst="rect">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Result RDD</a:t>
            </a:r>
            <a:endParaRPr/>
          </a:p>
        </p:txBody>
      </p:sp>
      <p:sp>
        <p:nvSpPr>
          <p:cNvPr id="1071" name="Google Shape;1071;p106"/>
          <p:cNvSpPr/>
          <p:nvPr/>
        </p:nvSpPr>
        <p:spPr>
          <a:xfrm>
            <a:off x="6108125" y="2945825"/>
            <a:ext cx="2580300" cy="484800"/>
          </a:xfrm>
          <a:prstGeom prst="rect">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Another RDD</a:t>
            </a:r>
            <a:endParaRPr/>
          </a:p>
        </p:txBody>
      </p:sp>
      <p:cxnSp>
        <p:nvCxnSpPr>
          <p:cNvPr id="1072" name="Google Shape;1072;p106"/>
          <p:cNvCxnSpPr>
            <a:stCxn id="1067" idx="2"/>
            <a:endCxn id="1068" idx="0"/>
          </p:cNvCxnSpPr>
          <p:nvPr/>
        </p:nvCxnSpPr>
        <p:spPr>
          <a:xfrm>
            <a:off x="1731750" y="1861600"/>
            <a:ext cx="0" cy="334500"/>
          </a:xfrm>
          <a:prstGeom prst="straightConnector1">
            <a:avLst/>
          </a:prstGeom>
          <a:noFill/>
          <a:ln w="19050" cap="flat" cmpd="sng">
            <a:solidFill>
              <a:schemeClr val="dk2"/>
            </a:solidFill>
            <a:prstDash val="solid"/>
            <a:round/>
            <a:headEnd type="none" w="med" len="med"/>
            <a:tailEnd type="triangle" w="med" len="med"/>
          </a:ln>
        </p:spPr>
      </p:cxnSp>
      <p:cxnSp>
        <p:nvCxnSpPr>
          <p:cNvPr id="1073" name="Google Shape;1073;p106"/>
          <p:cNvCxnSpPr>
            <a:stCxn id="1068" idx="2"/>
            <a:endCxn id="1069" idx="0"/>
          </p:cNvCxnSpPr>
          <p:nvPr/>
        </p:nvCxnSpPr>
        <p:spPr>
          <a:xfrm>
            <a:off x="1731750" y="2680900"/>
            <a:ext cx="0" cy="264900"/>
          </a:xfrm>
          <a:prstGeom prst="straightConnector1">
            <a:avLst/>
          </a:prstGeom>
          <a:noFill/>
          <a:ln w="19050" cap="flat" cmpd="sng">
            <a:solidFill>
              <a:schemeClr val="dk2"/>
            </a:solidFill>
            <a:prstDash val="solid"/>
            <a:round/>
            <a:headEnd type="none" w="med" len="med"/>
            <a:tailEnd type="triangle" w="med" len="med"/>
          </a:ln>
        </p:spPr>
      </p:cxnSp>
      <p:cxnSp>
        <p:nvCxnSpPr>
          <p:cNvPr id="1074" name="Google Shape;1074;p106"/>
          <p:cNvCxnSpPr>
            <a:stCxn id="1069" idx="2"/>
            <a:endCxn id="1070" idx="0"/>
          </p:cNvCxnSpPr>
          <p:nvPr/>
        </p:nvCxnSpPr>
        <p:spPr>
          <a:xfrm rot="-5400000" flipH="1">
            <a:off x="2945850" y="2216525"/>
            <a:ext cx="412200" cy="2840400"/>
          </a:xfrm>
          <a:prstGeom prst="bentConnector3">
            <a:avLst>
              <a:gd name="adj1" fmla="val 50009"/>
            </a:avLst>
          </a:prstGeom>
          <a:noFill/>
          <a:ln w="19050" cap="flat" cmpd="sng">
            <a:solidFill>
              <a:schemeClr val="dk2"/>
            </a:solidFill>
            <a:prstDash val="solid"/>
            <a:round/>
            <a:headEnd type="none" w="med" len="med"/>
            <a:tailEnd type="stealth" w="med" len="med"/>
          </a:ln>
        </p:spPr>
      </p:cxnSp>
      <p:cxnSp>
        <p:nvCxnSpPr>
          <p:cNvPr id="1075" name="Google Shape;1075;p106"/>
          <p:cNvCxnSpPr>
            <a:stCxn id="1071" idx="2"/>
            <a:endCxn id="1070" idx="0"/>
          </p:cNvCxnSpPr>
          <p:nvPr/>
        </p:nvCxnSpPr>
        <p:spPr>
          <a:xfrm rot="5400000">
            <a:off x="5779025" y="2223575"/>
            <a:ext cx="412200" cy="2826300"/>
          </a:xfrm>
          <a:prstGeom prst="bentConnector3">
            <a:avLst>
              <a:gd name="adj1" fmla="val 50009"/>
            </a:avLst>
          </a:prstGeom>
          <a:noFill/>
          <a:ln w="19050" cap="flat" cmpd="sng">
            <a:solidFill>
              <a:schemeClr val="dk2"/>
            </a:solidFill>
            <a:prstDash val="solid"/>
            <a:round/>
            <a:headEnd type="none" w="med" len="med"/>
            <a:tailEnd type="stealth" w="med" len="med"/>
          </a:ln>
        </p:spPr>
      </p:cxnSp>
      <p:sp>
        <p:nvSpPr>
          <p:cNvPr id="1076" name="Google Shape;1076;p106"/>
          <p:cNvSpPr/>
          <p:nvPr/>
        </p:nvSpPr>
        <p:spPr>
          <a:xfrm>
            <a:off x="1498025" y="4592550"/>
            <a:ext cx="1065000" cy="3723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Action</a:t>
            </a:r>
            <a:endParaRPr/>
          </a:p>
        </p:txBody>
      </p:sp>
      <p:sp>
        <p:nvSpPr>
          <p:cNvPr id="1077" name="Google Shape;1077;p106"/>
          <p:cNvSpPr/>
          <p:nvPr/>
        </p:nvSpPr>
        <p:spPr>
          <a:xfrm>
            <a:off x="4039500" y="4592550"/>
            <a:ext cx="1065000" cy="3723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Action</a:t>
            </a:r>
            <a:endParaRPr/>
          </a:p>
        </p:txBody>
      </p:sp>
      <p:sp>
        <p:nvSpPr>
          <p:cNvPr id="1078" name="Google Shape;1078;p106"/>
          <p:cNvSpPr/>
          <p:nvPr/>
        </p:nvSpPr>
        <p:spPr>
          <a:xfrm>
            <a:off x="6718550" y="4592550"/>
            <a:ext cx="1065000" cy="3723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Action</a:t>
            </a:r>
            <a:endParaRPr/>
          </a:p>
        </p:txBody>
      </p:sp>
      <p:cxnSp>
        <p:nvCxnSpPr>
          <p:cNvPr id="1079" name="Google Shape;1079;p106"/>
          <p:cNvCxnSpPr>
            <a:stCxn id="1070" idx="2"/>
            <a:endCxn id="1076" idx="0"/>
          </p:cNvCxnSpPr>
          <p:nvPr/>
        </p:nvCxnSpPr>
        <p:spPr>
          <a:xfrm rot="5400000">
            <a:off x="3168750" y="3189350"/>
            <a:ext cx="264900" cy="2541600"/>
          </a:xfrm>
          <a:prstGeom prst="bentConnector3">
            <a:avLst>
              <a:gd name="adj1" fmla="val 49991"/>
            </a:avLst>
          </a:prstGeom>
          <a:noFill/>
          <a:ln w="19050" cap="flat" cmpd="sng">
            <a:solidFill>
              <a:schemeClr val="dk2"/>
            </a:solidFill>
            <a:prstDash val="solid"/>
            <a:round/>
            <a:headEnd type="none" w="med" len="med"/>
            <a:tailEnd type="stealth" w="med" len="med"/>
          </a:ln>
        </p:spPr>
      </p:cxnSp>
      <p:cxnSp>
        <p:nvCxnSpPr>
          <p:cNvPr id="1080" name="Google Shape;1080;p106"/>
          <p:cNvCxnSpPr>
            <a:stCxn id="1070" idx="2"/>
            <a:endCxn id="1077" idx="0"/>
          </p:cNvCxnSpPr>
          <p:nvPr/>
        </p:nvCxnSpPr>
        <p:spPr>
          <a:xfrm rot="-5400000" flipH="1">
            <a:off x="4439850" y="4459850"/>
            <a:ext cx="264900" cy="600"/>
          </a:xfrm>
          <a:prstGeom prst="bentConnector3">
            <a:avLst>
              <a:gd name="adj1" fmla="val 49991"/>
            </a:avLst>
          </a:prstGeom>
          <a:noFill/>
          <a:ln w="19050" cap="flat" cmpd="sng">
            <a:solidFill>
              <a:schemeClr val="dk2"/>
            </a:solidFill>
            <a:prstDash val="solid"/>
            <a:round/>
            <a:headEnd type="none" w="med" len="med"/>
            <a:tailEnd type="stealth" w="med" len="med"/>
          </a:ln>
        </p:spPr>
      </p:cxnSp>
      <p:cxnSp>
        <p:nvCxnSpPr>
          <p:cNvPr id="1081" name="Google Shape;1081;p106"/>
          <p:cNvCxnSpPr>
            <a:stCxn id="1070" idx="2"/>
            <a:endCxn id="1078" idx="0"/>
          </p:cNvCxnSpPr>
          <p:nvPr/>
        </p:nvCxnSpPr>
        <p:spPr>
          <a:xfrm rot="-5400000" flipH="1">
            <a:off x="5779050" y="3120650"/>
            <a:ext cx="264900" cy="2679000"/>
          </a:xfrm>
          <a:prstGeom prst="bentConnector3">
            <a:avLst>
              <a:gd name="adj1" fmla="val 49991"/>
            </a:avLst>
          </a:prstGeom>
          <a:noFill/>
          <a:ln w="19050" cap="flat" cmpd="sng">
            <a:solidFill>
              <a:schemeClr val="dk2"/>
            </a:solidFill>
            <a:prstDash val="solid"/>
            <a:round/>
            <a:headEnd type="none" w="med" len="med"/>
            <a:tailEnd type="stealth" w="med" len="med"/>
          </a:ln>
        </p:spPr>
      </p:cxnSp>
      <p:sp>
        <p:nvSpPr>
          <p:cNvPr id="1082" name="Google Shape;1082;p106"/>
          <p:cNvSpPr/>
          <p:nvPr/>
        </p:nvSpPr>
        <p:spPr>
          <a:xfrm>
            <a:off x="3662800" y="1108300"/>
            <a:ext cx="909300" cy="684300"/>
          </a:xfrm>
          <a:prstGeom prst="wedgeRectCallout">
            <a:avLst>
              <a:gd name="adj1" fmla="val -100411"/>
              <a:gd name="adj2" fmla="val 33921"/>
            </a:avLst>
          </a:prstGeom>
          <a:gradFill>
            <a:gsLst>
              <a:gs pos="0">
                <a:srgbClr val="F5FF83"/>
              </a:gs>
              <a:gs pos="100000">
                <a:srgbClr val="E3F60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Caching may require huge memory </a:t>
            </a:r>
            <a:endParaRPr sz="1000"/>
          </a:p>
        </p:txBody>
      </p:sp>
      <p:sp>
        <p:nvSpPr>
          <p:cNvPr id="1083" name="Google Shape;1083;p106"/>
          <p:cNvSpPr/>
          <p:nvPr/>
        </p:nvSpPr>
        <p:spPr>
          <a:xfrm>
            <a:off x="3662800" y="1996725"/>
            <a:ext cx="909300" cy="684300"/>
          </a:xfrm>
          <a:prstGeom prst="wedgeRectCallout">
            <a:avLst>
              <a:gd name="adj1" fmla="val -106101"/>
              <a:gd name="adj2" fmla="val -4703"/>
            </a:avLst>
          </a:prstGeom>
          <a:gradFill>
            <a:gsLst>
              <a:gs pos="0">
                <a:srgbClr val="F5FF83"/>
              </a:gs>
              <a:gs pos="100000">
                <a:srgbClr val="E3F60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This is a better candidate for caching</a:t>
            </a:r>
            <a:endParaRPr sz="1000"/>
          </a:p>
        </p:txBody>
      </p:sp>
      <p:sp>
        <p:nvSpPr>
          <p:cNvPr id="1084" name="Google Shape;1084;p106"/>
          <p:cNvSpPr/>
          <p:nvPr/>
        </p:nvSpPr>
        <p:spPr>
          <a:xfrm>
            <a:off x="3624700" y="2750025"/>
            <a:ext cx="948000" cy="623700"/>
          </a:xfrm>
          <a:prstGeom prst="wedgeRectCallout">
            <a:avLst>
              <a:gd name="adj1" fmla="val -106101"/>
              <a:gd name="adj2" fmla="val -4703"/>
            </a:avLst>
          </a:prstGeom>
          <a:gradFill>
            <a:gsLst>
              <a:gs pos="0">
                <a:srgbClr val="F5FF83"/>
              </a:gs>
              <a:gs pos="100000">
                <a:srgbClr val="E3F60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This will have even lower memory requirement</a:t>
            </a:r>
            <a:endParaRPr sz="1000"/>
          </a:p>
        </p:txBody>
      </p:sp>
      <p:sp>
        <p:nvSpPr>
          <p:cNvPr id="1085" name="Google Shape;1085;p106"/>
          <p:cNvSpPr/>
          <p:nvPr/>
        </p:nvSpPr>
        <p:spPr>
          <a:xfrm>
            <a:off x="4866400" y="2558013"/>
            <a:ext cx="948000" cy="815700"/>
          </a:xfrm>
          <a:prstGeom prst="wedgeRectCallout">
            <a:avLst>
              <a:gd name="adj1" fmla="val -12522"/>
              <a:gd name="adj2" fmla="val 105275"/>
            </a:avLst>
          </a:prstGeom>
          <a:gradFill>
            <a:gsLst>
              <a:gs pos="0">
                <a:srgbClr val="F5FF83"/>
              </a:gs>
              <a:gs pos="100000">
                <a:srgbClr val="E3F60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It is appropriate to cache this RDD, to avoid shuffle</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Effect transition="in" filter="fade">
                                      <p:cBhvr>
                                        <p:cTn id="7" dur="1000"/>
                                        <p:tgtEl>
                                          <p:spTgt spid="10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3"/>
                                        </p:tgtEl>
                                        <p:attrNameLst>
                                          <p:attrName>style.visibility</p:attrName>
                                        </p:attrNameLst>
                                      </p:cBhvr>
                                      <p:to>
                                        <p:strVal val="visible"/>
                                      </p:to>
                                    </p:set>
                                    <p:animEffect transition="in" filter="fade">
                                      <p:cBhvr>
                                        <p:cTn id="12" dur="1000"/>
                                        <p:tgtEl>
                                          <p:spTgt spid="10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4"/>
                                        </p:tgtEl>
                                        <p:attrNameLst>
                                          <p:attrName>style.visibility</p:attrName>
                                        </p:attrNameLst>
                                      </p:cBhvr>
                                      <p:to>
                                        <p:strVal val="visible"/>
                                      </p:to>
                                    </p:set>
                                    <p:animEffect transition="in" filter="fade">
                                      <p:cBhvr>
                                        <p:cTn id="17" dur="1000"/>
                                        <p:tgtEl>
                                          <p:spTgt spid="10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5"/>
                                        </p:tgtEl>
                                        <p:attrNameLst>
                                          <p:attrName>style.visibility</p:attrName>
                                        </p:attrNameLst>
                                      </p:cBhvr>
                                      <p:to>
                                        <p:strVal val="visible"/>
                                      </p:to>
                                    </p:set>
                                    <p:animEffect transition="in" filter="fade">
                                      <p:cBhvr>
                                        <p:cTn id="22" dur="1000"/>
                                        <p:tgtEl>
                                          <p:spTgt spid="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0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Points to know</a:t>
            </a:r>
            <a:endParaRPr/>
          </a:p>
        </p:txBody>
      </p:sp>
      <p:sp>
        <p:nvSpPr>
          <p:cNvPr id="1091" name="Google Shape;1091;p107"/>
          <p:cNvSpPr txBox="1"/>
          <p:nvPr/>
        </p:nvSpPr>
        <p:spPr>
          <a:xfrm>
            <a:off x="311700" y="1221000"/>
            <a:ext cx="8520600" cy="345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Open Sans"/>
              <a:buChar char="●"/>
            </a:pPr>
            <a:r>
              <a:rPr lang="en-GB">
                <a:latin typeface="Open Sans"/>
                <a:ea typeface="Open Sans"/>
                <a:cs typeface="Open Sans"/>
                <a:sym typeface="Open Sans"/>
              </a:rPr>
              <a:t>Caching of RDD does not kick in until any action is called on it or any of its downstream descendent</a:t>
            </a:r>
            <a:endParaRPr>
              <a:latin typeface="Open Sans"/>
              <a:ea typeface="Open Sans"/>
              <a:cs typeface="Open Sans"/>
              <a:sym typeface="Open Sans"/>
            </a:endParaRPr>
          </a:p>
          <a:p>
            <a:pPr marL="457200" lvl="0" indent="-317500" algn="l" rtl="0">
              <a:lnSpc>
                <a:spcPct val="115000"/>
              </a:lnSpc>
              <a:spcBef>
                <a:spcPts val="0"/>
              </a:spcBef>
              <a:spcAft>
                <a:spcPts val="0"/>
              </a:spcAft>
              <a:buSzPts val="1400"/>
              <a:buFont typeface="Open Sans"/>
              <a:buChar char="●"/>
            </a:pPr>
            <a:r>
              <a:rPr lang="en-GB">
                <a:latin typeface="Open Sans"/>
                <a:ea typeface="Open Sans"/>
                <a:cs typeface="Open Sans"/>
                <a:sym typeface="Open Sans"/>
              </a:rPr>
              <a:t>Once RDD is cached, the details can be viewed from the </a:t>
            </a:r>
            <a:r>
              <a:rPr lang="en-GB" b="1">
                <a:solidFill>
                  <a:srgbClr val="0000FF"/>
                </a:solidFill>
                <a:latin typeface="Open Sans"/>
                <a:ea typeface="Open Sans"/>
                <a:cs typeface="Open Sans"/>
                <a:sym typeface="Open Sans"/>
              </a:rPr>
              <a:t>Storage</a:t>
            </a:r>
            <a:r>
              <a:rPr lang="en-GB">
                <a:latin typeface="Open Sans"/>
                <a:ea typeface="Open Sans"/>
                <a:cs typeface="Open Sans"/>
                <a:sym typeface="Open Sans"/>
              </a:rPr>
              <a:t> tab on the UI</a:t>
            </a:r>
            <a:endParaRPr>
              <a:latin typeface="Open Sans"/>
              <a:ea typeface="Open Sans"/>
              <a:cs typeface="Open Sans"/>
              <a:sym typeface="Open Sans"/>
            </a:endParaRPr>
          </a:p>
          <a:p>
            <a:pPr marL="457200" lvl="0" indent="-317500" algn="l" rtl="0">
              <a:lnSpc>
                <a:spcPct val="115000"/>
              </a:lnSpc>
              <a:spcBef>
                <a:spcPts val="0"/>
              </a:spcBef>
              <a:spcAft>
                <a:spcPts val="0"/>
              </a:spcAft>
              <a:buSzPts val="1400"/>
              <a:buFont typeface="Open Sans"/>
              <a:buChar char="●"/>
            </a:pPr>
            <a:r>
              <a:rPr lang="en-GB">
                <a:latin typeface="Open Sans"/>
                <a:ea typeface="Open Sans"/>
                <a:cs typeface="Open Sans"/>
                <a:sym typeface="Open Sans"/>
              </a:rPr>
              <a:t>Do not cache unnecessary data. Filter out records or fields not needed by downstream applications</a:t>
            </a:r>
            <a:endParaRPr>
              <a:latin typeface="Open Sans"/>
              <a:ea typeface="Open Sans"/>
              <a:cs typeface="Open Sans"/>
              <a:sym typeface="Open Sans"/>
            </a:endParaRPr>
          </a:p>
          <a:p>
            <a:pPr marL="457200" lvl="0" indent="-317500" algn="l" rtl="0">
              <a:lnSpc>
                <a:spcPct val="115000"/>
              </a:lnSpc>
              <a:spcBef>
                <a:spcPts val="0"/>
              </a:spcBef>
              <a:spcAft>
                <a:spcPts val="0"/>
              </a:spcAft>
              <a:buSzPts val="1400"/>
              <a:buFont typeface="Open Sans"/>
              <a:buChar char="●"/>
            </a:pPr>
            <a:r>
              <a:rPr lang="en-GB">
                <a:latin typeface="Open Sans"/>
                <a:ea typeface="Open Sans"/>
                <a:cs typeface="Open Sans"/>
                <a:sym typeface="Open Sans"/>
              </a:rPr>
              <a:t>Carefully choose the storage and replication level</a:t>
            </a:r>
            <a:endParaRPr>
              <a:latin typeface="Open Sans"/>
              <a:ea typeface="Open Sans"/>
              <a:cs typeface="Open Sans"/>
              <a:sym typeface="Open Sans"/>
            </a:endParaRPr>
          </a:p>
          <a:p>
            <a:pPr marL="457200" lvl="0" indent="-317500" algn="l" rtl="0">
              <a:lnSpc>
                <a:spcPct val="115000"/>
              </a:lnSpc>
              <a:spcBef>
                <a:spcPts val="0"/>
              </a:spcBef>
              <a:spcAft>
                <a:spcPts val="0"/>
              </a:spcAft>
              <a:buSzPts val="1400"/>
              <a:buFont typeface="Open Sans"/>
              <a:buChar char="●"/>
            </a:pPr>
            <a:r>
              <a:rPr lang="en-GB">
                <a:latin typeface="Open Sans"/>
                <a:ea typeface="Open Sans"/>
                <a:cs typeface="Open Sans"/>
                <a:sym typeface="Open Sans"/>
              </a:rPr>
              <a:t>Unpersist when cached data is not needed in the application</a:t>
            </a:r>
            <a:endParaRPr>
              <a:latin typeface="Open Sans"/>
              <a:ea typeface="Open Sans"/>
              <a:cs typeface="Open Sans"/>
              <a:sym typeface="Open Sans"/>
            </a:endParaRPr>
          </a:p>
          <a:p>
            <a:pPr marL="457200" lvl="0" indent="-317500" algn="l" rtl="0">
              <a:lnSpc>
                <a:spcPct val="115000"/>
              </a:lnSpc>
              <a:spcBef>
                <a:spcPts val="0"/>
              </a:spcBef>
              <a:spcAft>
                <a:spcPts val="0"/>
              </a:spcAft>
              <a:buSzPts val="1400"/>
              <a:buFont typeface="Open Sans"/>
              <a:buChar char="●"/>
            </a:pPr>
            <a:r>
              <a:rPr lang="en-GB">
                <a:latin typeface="Open Sans"/>
                <a:ea typeface="Open Sans"/>
                <a:cs typeface="Open Sans"/>
                <a:sym typeface="Open Sans"/>
              </a:rPr>
              <a:t>Un-persisting is instantaneous</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1">
                                            <p:txEl>
                                              <p:pRg st="0" end="0"/>
                                            </p:txEl>
                                          </p:spTgt>
                                        </p:tgtEl>
                                        <p:attrNameLst>
                                          <p:attrName>style.visibility</p:attrName>
                                        </p:attrNameLst>
                                      </p:cBhvr>
                                      <p:to>
                                        <p:strVal val="visible"/>
                                      </p:to>
                                    </p:set>
                                    <p:animEffect transition="in" filter="fade">
                                      <p:cBhvr>
                                        <p:cTn id="7" dur="1000"/>
                                        <p:tgtEl>
                                          <p:spTgt spid="1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1">
                                            <p:txEl>
                                              <p:pRg st="1" end="1"/>
                                            </p:txEl>
                                          </p:spTgt>
                                        </p:tgtEl>
                                        <p:attrNameLst>
                                          <p:attrName>style.visibility</p:attrName>
                                        </p:attrNameLst>
                                      </p:cBhvr>
                                      <p:to>
                                        <p:strVal val="visible"/>
                                      </p:to>
                                    </p:set>
                                    <p:animEffect transition="in" filter="fade">
                                      <p:cBhvr>
                                        <p:cTn id="12" dur="1000"/>
                                        <p:tgtEl>
                                          <p:spTgt spid="1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1">
                                            <p:txEl>
                                              <p:pRg st="2" end="2"/>
                                            </p:txEl>
                                          </p:spTgt>
                                        </p:tgtEl>
                                        <p:attrNameLst>
                                          <p:attrName>style.visibility</p:attrName>
                                        </p:attrNameLst>
                                      </p:cBhvr>
                                      <p:to>
                                        <p:strVal val="visible"/>
                                      </p:to>
                                    </p:set>
                                    <p:animEffect transition="in" filter="fade">
                                      <p:cBhvr>
                                        <p:cTn id="17" dur="1000"/>
                                        <p:tgtEl>
                                          <p:spTgt spid="1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1">
                                            <p:txEl>
                                              <p:pRg st="3" end="3"/>
                                            </p:txEl>
                                          </p:spTgt>
                                        </p:tgtEl>
                                        <p:attrNameLst>
                                          <p:attrName>style.visibility</p:attrName>
                                        </p:attrNameLst>
                                      </p:cBhvr>
                                      <p:to>
                                        <p:strVal val="visible"/>
                                      </p:to>
                                    </p:set>
                                    <p:animEffect transition="in" filter="fade">
                                      <p:cBhvr>
                                        <p:cTn id="22" dur="1000"/>
                                        <p:tgtEl>
                                          <p:spTgt spid="10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91">
                                            <p:txEl>
                                              <p:pRg st="4" end="4"/>
                                            </p:txEl>
                                          </p:spTgt>
                                        </p:tgtEl>
                                        <p:attrNameLst>
                                          <p:attrName>style.visibility</p:attrName>
                                        </p:attrNameLst>
                                      </p:cBhvr>
                                      <p:to>
                                        <p:strVal val="visible"/>
                                      </p:to>
                                    </p:set>
                                    <p:animEffect transition="in" filter="fade">
                                      <p:cBhvr>
                                        <p:cTn id="27" dur="1000"/>
                                        <p:tgtEl>
                                          <p:spTgt spid="10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91">
                                            <p:txEl>
                                              <p:pRg st="5" end="5"/>
                                            </p:txEl>
                                          </p:spTgt>
                                        </p:tgtEl>
                                        <p:attrNameLst>
                                          <p:attrName>style.visibility</p:attrName>
                                        </p:attrNameLst>
                                      </p:cBhvr>
                                      <p:to>
                                        <p:strVal val="visible"/>
                                      </p:to>
                                    </p:set>
                                    <p:animEffect transition="in" filter="fade">
                                      <p:cBhvr>
                                        <p:cTn id="32" dur="1000"/>
                                        <p:tgtEl>
                                          <p:spTgt spid="10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08"/>
          <p:cNvSpPr/>
          <p:nvPr/>
        </p:nvSpPr>
        <p:spPr>
          <a:xfrm>
            <a:off x="311700" y="1324875"/>
            <a:ext cx="2095500" cy="2684400"/>
          </a:xfrm>
          <a:prstGeom prst="rect">
            <a:avLst/>
          </a:prstGeom>
          <a:solidFill>
            <a:srgbClr val="7F6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user_details</a:t>
            </a:r>
            <a:endParaRPr b="1">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user_id,</a:t>
            </a:r>
            <a:endParaRPr>
              <a:solidFill>
                <a:srgbClr val="FFFFFF"/>
              </a:solidFill>
            </a:endParaRPr>
          </a:p>
          <a:p>
            <a:pPr marL="0" lvl="0" indent="0" algn="ctr" rtl="0">
              <a:spcBef>
                <a:spcPts val="0"/>
              </a:spcBef>
              <a:spcAft>
                <a:spcPts val="0"/>
              </a:spcAft>
              <a:buNone/>
            </a:pPr>
            <a:r>
              <a:rPr lang="en-GB">
                <a:solidFill>
                  <a:srgbClr val="FFFFFF"/>
                </a:solidFill>
              </a:rPr>
              <a:t>user_name,</a:t>
            </a:r>
            <a:endParaRPr>
              <a:solidFill>
                <a:srgbClr val="FFFFFF"/>
              </a:solidFill>
            </a:endParaRPr>
          </a:p>
          <a:p>
            <a:pPr marL="0" lvl="0" indent="0" algn="ctr" rtl="0">
              <a:spcBef>
                <a:spcPts val="0"/>
              </a:spcBef>
              <a:spcAft>
                <a:spcPts val="0"/>
              </a:spcAft>
              <a:buNone/>
            </a:pPr>
            <a:r>
              <a:rPr lang="en-GB">
                <a:solidFill>
                  <a:srgbClr val="FFFFFF"/>
                </a:solidFill>
              </a:rPr>
              <a:t>address</a:t>
            </a:r>
            <a:endParaRPr>
              <a:solidFill>
                <a:srgbClr val="FFFFFF"/>
              </a:solidFill>
            </a:endParaRPr>
          </a:p>
          <a:p>
            <a:pPr marL="0" lvl="0" indent="0" algn="ctr" rtl="0">
              <a:spcBef>
                <a:spcPts val="0"/>
              </a:spcBef>
              <a:spcAft>
                <a:spcPts val="0"/>
              </a:spcAft>
              <a:buNone/>
            </a:pPr>
            <a:r>
              <a:rPr lang="en-GB">
                <a:solidFill>
                  <a:srgbClr val="FFFFFF"/>
                </a:solidFill>
              </a:rPr>
              <a:t>age</a:t>
            </a:r>
            <a:endParaRPr>
              <a:solidFill>
                <a:srgbClr val="FFFFFF"/>
              </a:solidFill>
            </a:endParaRPr>
          </a:p>
          <a:p>
            <a:pPr marL="0" lvl="0" indent="0" algn="ctr" rtl="0">
              <a:spcBef>
                <a:spcPts val="0"/>
              </a:spcBef>
              <a:spcAft>
                <a:spcPts val="0"/>
              </a:spcAft>
              <a:buNone/>
            </a:pPr>
            <a:endParaRPr/>
          </a:p>
        </p:txBody>
      </p:sp>
      <p:sp>
        <p:nvSpPr>
          <p:cNvPr id="1097" name="Google Shape;1097;p10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example</a:t>
            </a:r>
            <a:endParaRPr/>
          </a:p>
        </p:txBody>
      </p:sp>
      <p:sp>
        <p:nvSpPr>
          <p:cNvPr id="1098" name="Google Shape;1098;p108"/>
          <p:cNvSpPr txBox="1"/>
          <p:nvPr/>
        </p:nvSpPr>
        <p:spPr>
          <a:xfrm>
            <a:off x="311700" y="4108750"/>
            <a:ext cx="20955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Open Sans"/>
                <a:ea typeface="Open Sans"/>
                <a:cs typeface="Open Sans"/>
                <a:sym typeface="Open Sans"/>
              </a:rPr>
              <a:t>Updated once every day</a:t>
            </a:r>
            <a:endParaRPr sz="1200">
              <a:latin typeface="Open Sans"/>
              <a:ea typeface="Open Sans"/>
              <a:cs typeface="Open Sans"/>
              <a:sym typeface="Open Sans"/>
            </a:endParaRPr>
          </a:p>
        </p:txBody>
      </p:sp>
      <p:sp>
        <p:nvSpPr>
          <p:cNvPr id="1099" name="Google Shape;1099;p108"/>
          <p:cNvSpPr/>
          <p:nvPr/>
        </p:nvSpPr>
        <p:spPr>
          <a:xfrm>
            <a:off x="5186800" y="1272875"/>
            <a:ext cx="2138700" cy="614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user_activity_003</a:t>
            </a:r>
            <a:endParaRPr/>
          </a:p>
        </p:txBody>
      </p:sp>
      <p:sp>
        <p:nvSpPr>
          <p:cNvPr id="1100" name="Google Shape;1100;p108"/>
          <p:cNvSpPr/>
          <p:nvPr/>
        </p:nvSpPr>
        <p:spPr>
          <a:xfrm>
            <a:off x="5186800" y="2109350"/>
            <a:ext cx="2138700" cy="614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user_activity_002</a:t>
            </a:r>
            <a:endParaRPr/>
          </a:p>
        </p:txBody>
      </p:sp>
      <p:sp>
        <p:nvSpPr>
          <p:cNvPr id="1101" name="Google Shape;1101;p108"/>
          <p:cNvSpPr/>
          <p:nvPr/>
        </p:nvSpPr>
        <p:spPr>
          <a:xfrm>
            <a:off x="5186800" y="2945825"/>
            <a:ext cx="2138700" cy="614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user_activity_001</a:t>
            </a:r>
            <a:endParaRPr/>
          </a:p>
        </p:txBody>
      </p:sp>
      <p:sp>
        <p:nvSpPr>
          <p:cNvPr id="1102" name="Google Shape;1102;p108"/>
          <p:cNvSpPr txBox="1"/>
          <p:nvPr/>
        </p:nvSpPr>
        <p:spPr>
          <a:xfrm>
            <a:off x="5186800" y="3723400"/>
            <a:ext cx="3368400" cy="12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Open Sans"/>
                <a:ea typeface="Open Sans"/>
                <a:cs typeface="Open Sans"/>
                <a:sym typeface="Open Sans"/>
              </a:rPr>
              <a:t>user_activity</a:t>
            </a:r>
            <a:r>
              <a:rPr lang="en-GB" sz="1200">
                <a:latin typeface="Open Sans"/>
                <a:ea typeface="Open Sans"/>
                <a:cs typeface="Open Sans"/>
                <a:sym typeface="Open Sans"/>
              </a:rPr>
              <a:t> (generated every 15 mins)</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GB" sz="1200">
                <a:latin typeface="Open Sans"/>
                <a:ea typeface="Open Sans"/>
                <a:cs typeface="Open Sans"/>
                <a:sym typeface="Open Sans"/>
              </a:rPr>
              <a:t>Contains:</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GB" sz="1200">
                <a:latin typeface="Open Sans"/>
                <a:ea typeface="Open Sans"/>
                <a:cs typeface="Open Sans"/>
                <a:sym typeface="Open Sans"/>
              </a:rPr>
              <a:t>timestamp,</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GB" sz="1200">
                <a:latin typeface="Open Sans"/>
                <a:ea typeface="Open Sans"/>
                <a:cs typeface="Open Sans"/>
                <a:sym typeface="Open Sans"/>
              </a:rPr>
              <a:t>activity type,</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GB" sz="1200">
                <a:latin typeface="Open Sans"/>
                <a:ea typeface="Open Sans"/>
                <a:cs typeface="Open Sans"/>
                <a:sym typeface="Open Sans"/>
              </a:rPr>
              <a:t>location</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p:txBody>
      </p:sp>
      <p:sp>
        <p:nvSpPr>
          <p:cNvPr id="1103" name="Google Shape;1103;p108"/>
          <p:cNvSpPr/>
          <p:nvPr/>
        </p:nvSpPr>
        <p:spPr>
          <a:xfrm>
            <a:off x="2892125" y="1589000"/>
            <a:ext cx="1939500" cy="10824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Expected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Activity details enriched with name and age of the user</a:t>
            </a:r>
            <a:endParaRPr/>
          </a:p>
        </p:txBody>
      </p:sp>
      <p:sp>
        <p:nvSpPr>
          <p:cNvPr id="1104" name="Google Shape;1104;p108"/>
          <p:cNvSpPr txBox="1"/>
          <p:nvPr/>
        </p:nvSpPr>
        <p:spPr>
          <a:xfrm>
            <a:off x="2606375" y="3177875"/>
            <a:ext cx="2368200" cy="10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Need to </a:t>
            </a:r>
            <a:r>
              <a:rPr lang="en-GB" b="1">
                <a:solidFill>
                  <a:srgbClr val="0000FF"/>
                </a:solidFill>
                <a:latin typeface="Open Sans"/>
                <a:ea typeface="Open Sans"/>
                <a:cs typeface="Open Sans"/>
                <a:sym typeface="Open Sans"/>
              </a:rPr>
              <a:t>join</a:t>
            </a:r>
            <a:r>
              <a:rPr lang="en-GB">
                <a:latin typeface="Open Sans"/>
                <a:ea typeface="Open Sans"/>
                <a:cs typeface="Open Sans"/>
                <a:sym typeface="Open Sans"/>
              </a:rPr>
              <a:t>:</a:t>
            </a:r>
            <a:endParaRPr>
              <a:latin typeface="Open Sans"/>
              <a:ea typeface="Open Sans"/>
              <a:cs typeface="Open Sans"/>
              <a:sym typeface="Open Sans"/>
            </a:endParaRPr>
          </a:p>
          <a:p>
            <a:pPr marL="0" lvl="0" indent="0" algn="l" rtl="0">
              <a:spcBef>
                <a:spcPts val="0"/>
              </a:spcBef>
              <a:spcAft>
                <a:spcPts val="0"/>
              </a:spcAft>
              <a:buNone/>
            </a:pPr>
            <a:r>
              <a:rPr lang="en-GB">
                <a:latin typeface="Open Sans"/>
                <a:ea typeface="Open Sans"/>
                <a:cs typeface="Open Sans"/>
                <a:sym typeface="Open Sans"/>
              </a:rPr>
              <a:t>Static </a:t>
            </a:r>
            <a:r>
              <a:rPr lang="en-GB" b="1">
                <a:solidFill>
                  <a:srgbClr val="783F04"/>
                </a:solidFill>
                <a:latin typeface="Open Sans"/>
                <a:ea typeface="Open Sans"/>
                <a:cs typeface="Open Sans"/>
                <a:sym typeface="Open Sans"/>
              </a:rPr>
              <a:t>user_details</a:t>
            </a:r>
            <a:r>
              <a:rPr lang="en-GB">
                <a:latin typeface="Open Sans"/>
                <a:ea typeface="Open Sans"/>
                <a:cs typeface="Open Sans"/>
                <a:sym typeface="Open Sans"/>
              </a:rPr>
              <a:t> with new </a:t>
            </a:r>
            <a:r>
              <a:rPr lang="en-GB" b="1">
                <a:solidFill>
                  <a:srgbClr val="783F04"/>
                </a:solidFill>
                <a:latin typeface="Open Sans"/>
                <a:ea typeface="Open Sans"/>
                <a:cs typeface="Open Sans"/>
                <a:sym typeface="Open Sans"/>
              </a:rPr>
              <a:t>user_activity</a:t>
            </a:r>
            <a:r>
              <a:rPr lang="en-GB">
                <a:latin typeface="Open Sans"/>
                <a:ea typeface="Open Sans"/>
                <a:cs typeface="Open Sans"/>
                <a:sym typeface="Open Sans"/>
              </a:rPr>
              <a:t> file coming every 15 mins</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fade">
                                      <p:cBhvr>
                                        <p:cTn id="7" dur="1000"/>
                                        <p:tgtEl>
                                          <p:spTgt spid="10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8"/>
                                        </p:tgtEl>
                                        <p:attrNameLst>
                                          <p:attrName>style.visibility</p:attrName>
                                        </p:attrNameLst>
                                      </p:cBhvr>
                                      <p:to>
                                        <p:strVal val="visible"/>
                                      </p:to>
                                    </p:set>
                                    <p:animEffect transition="in" filter="fade">
                                      <p:cBhvr>
                                        <p:cTn id="12" dur="1000"/>
                                        <p:tgtEl>
                                          <p:spTgt spid="1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1"/>
                                        </p:tgtEl>
                                        <p:attrNameLst>
                                          <p:attrName>style.visibility</p:attrName>
                                        </p:attrNameLst>
                                      </p:cBhvr>
                                      <p:to>
                                        <p:strVal val="visible"/>
                                      </p:to>
                                    </p:set>
                                    <p:animEffect transition="in" filter="fade">
                                      <p:cBhvr>
                                        <p:cTn id="17" dur="1000"/>
                                        <p:tgtEl>
                                          <p:spTgt spid="11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2"/>
                                        </p:tgtEl>
                                        <p:attrNameLst>
                                          <p:attrName>style.visibility</p:attrName>
                                        </p:attrNameLst>
                                      </p:cBhvr>
                                      <p:to>
                                        <p:strVal val="visible"/>
                                      </p:to>
                                    </p:set>
                                    <p:animEffect transition="in" filter="fade">
                                      <p:cBhvr>
                                        <p:cTn id="22" dur="1000"/>
                                        <p:tgtEl>
                                          <p:spTgt spid="1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0"/>
                                        </p:tgtEl>
                                        <p:attrNameLst>
                                          <p:attrName>style.visibility</p:attrName>
                                        </p:attrNameLst>
                                      </p:cBhvr>
                                      <p:to>
                                        <p:strVal val="visible"/>
                                      </p:to>
                                    </p:set>
                                    <p:animEffect transition="in" filter="fade">
                                      <p:cBhvr>
                                        <p:cTn id="27" dur="1000"/>
                                        <p:tgtEl>
                                          <p:spTgt spid="1100"/>
                                        </p:tgtEl>
                                      </p:cBhvr>
                                    </p:animEffect>
                                  </p:childTnLst>
                                </p:cTn>
                              </p:par>
                              <p:par>
                                <p:cTn id="28" presetID="10" presetClass="entr" presetSubtype="0" fill="hold" nodeType="withEffect">
                                  <p:stCondLst>
                                    <p:cond delay="0"/>
                                  </p:stCondLst>
                                  <p:childTnLst>
                                    <p:set>
                                      <p:cBhvr>
                                        <p:cTn id="29" dur="1" fill="hold">
                                          <p:stCondLst>
                                            <p:cond delay="0"/>
                                          </p:stCondLst>
                                        </p:cTn>
                                        <p:tgtEl>
                                          <p:spTgt spid="1099"/>
                                        </p:tgtEl>
                                        <p:attrNameLst>
                                          <p:attrName>style.visibility</p:attrName>
                                        </p:attrNameLst>
                                      </p:cBhvr>
                                      <p:to>
                                        <p:strVal val="visible"/>
                                      </p:to>
                                    </p:set>
                                    <p:animEffect transition="in" filter="fade">
                                      <p:cBhvr>
                                        <p:cTn id="30" dur="1000"/>
                                        <p:tgtEl>
                                          <p:spTgt spid="10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03"/>
                                        </p:tgtEl>
                                        <p:attrNameLst>
                                          <p:attrName>style.visibility</p:attrName>
                                        </p:attrNameLst>
                                      </p:cBhvr>
                                      <p:to>
                                        <p:strVal val="visible"/>
                                      </p:to>
                                    </p:set>
                                    <p:animEffect transition="in" filter="fade">
                                      <p:cBhvr>
                                        <p:cTn id="35" dur="1000"/>
                                        <p:tgtEl>
                                          <p:spTgt spid="110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04"/>
                                        </p:tgtEl>
                                        <p:attrNameLst>
                                          <p:attrName>style.visibility</p:attrName>
                                        </p:attrNameLst>
                                      </p:cBhvr>
                                      <p:to>
                                        <p:strVal val="visible"/>
                                      </p:to>
                                    </p:set>
                                    <p:animEffect transition="in" filter="fade">
                                      <p:cBhvr>
                                        <p:cTn id="40" dur="1000"/>
                                        <p:tgtEl>
                                          <p:spTgt spid="1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0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example</a:t>
            </a:r>
            <a:endParaRPr/>
          </a:p>
        </p:txBody>
      </p:sp>
      <p:sp>
        <p:nvSpPr>
          <p:cNvPr id="1110" name="Google Shape;1110;p109"/>
          <p:cNvSpPr txBox="1">
            <a:spLocks noGrp="1"/>
          </p:cNvSpPr>
          <p:nvPr>
            <p:ph type="body" idx="1"/>
          </p:nvPr>
        </p:nvSpPr>
        <p:spPr>
          <a:xfrm>
            <a:off x="311700" y="1152425"/>
            <a:ext cx="8780400" cy="3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Possibilities:</a:t>
            </a:r>
            <a:endParaRPr sz="1600"/>
          </a:p>
          <a:p>
            <a:pPr marL="457200" lvl="0" indent="-330200" algn="l" rtl="0">
              <a:spcBef>
                <a:spcPts val="1600"/>
              </a:spcBef>
              <a:spcAft>
                <a:spcPts val="0"/>
              </a:spcAft>
              <a:buSzPts val="1600"/>
              <a:buChar char="●"/>
            </a:pPr>
            <a:r>
              <a:rPr lang="en-GB" sz="1600"/>
              <a:t>Run the join every 15 mins</a:t>
            </a:r>
            <a:endParaRPr sz="1600"/>
          </a:p>
          <a:p>
            <a:pPr marL="914400" lvl="1" indent="-304800" algn="l" rtl="0">
              <a:spcBef>
                <a:spcPts val="0"/>
              </a:spcBef>
              <a:spcAft>
                <a:spcPts val="0"/>
              </a:spcAft>
              <a:buSzPts val="1200"/>
              <a:buChar char="○"/>
            </a:pPr>
            <a:r>
              <a:rPr lang="en-GB" sz="1200"/>
              <a:t>The user_details is a big file and needs to be read on every run</a:t>
            </a:r>
            <a:endParaRPr sz="1200"/>
          </a:p>
          <a:p>
            <a:pPr marL="457200" lvl="0" indent="-330200" algn="l" rtl="0">
              <a:spcBef>
                <a:spcPts val="0"/>
              </a:spcBef>
              <a:spcAft>
                <a:spcPts val="0"/>
              </a:spcAft>
              <a:buSzPts val="1600"/>
              <a:buChar char="●"/>
            </a:pPr>
            <a:r>
              <a:rPr lang="en-GB" sz="1600"/>
              <a:t>Cache the user_activity</a:t>
            </a:r>
            <a:endParaRPr sz="1600"/>
          </a:p>
          <a:p>
            <a:pPr marL="914400" lvl="1" indent="-304800" algn="l" rtl="0">
              <a:spcBef>
                <a:spcPts val="0"/>
              </a:spcBef>
              <a:spcAft>
                <a:spcPts val="0"/>
              </a:spcAft>
              <a:buSzPts val="1200"/>
              <a:buChar char="○"/>
            </a:pPr>
            <a:r>
              <a:rPr lang="en-GB" sz="1200"/>
              <a:t>Of less use, since once the result of join is gathered, that user_activity file is no longer processed by this application</a:t>
            </a:r>
            <a:endParaRPr sz="1200"/>
          </a:p>
          <a:p>
            <a:pPr marL="457200" lvl="0" indent="-330200" algn="l" rtl="0">
              <a:spcBef>
                <a:spcPts val="0"/>
              </a:spcBef>
              <a:spcAft>
                <a:spcPts val="0"/>
              </a:spcAft>
              <a:buSzPts val="1600"/>
              <a:buChar char="●"/>
            </a:pPr>
            <a:r>
              <a:rPr lang="en-GB" sz="1600"/>
              <a:t>Cache user_details</a:t>
            </a:r>
            <a:endParaRPr sz="1600"/>
          </a:p>
          <a:p>
            <a:pPr marL="914400" lvl="1" indent="-304800" algn="l" rtl="0">
              <a:spcBef>
                <a:spcPts val="0"/>
              </a:spcBef>
              <a:spcAft>
                <a:spcPts val="0"/>
              </a:spcAft>
              <a:buSzPts val="1200"/>
              <a:buChar char="○"/>
            </a:pPr>
            <a:r>
              <a:rPr lang="en-GB" sz="1200"/>
              <a:t>This is a better choice and will prevent reading the user_details file over and again.</a:t>
            </a:r>
            <a:endParaRPr sz="1200"/>
          </a:p>
          <a:p>
            <a:pPr marL="914400" lvl="1" indent="-304800" algn="l" rtl="0">
              <a:spcBef>
                <a:spcPts val="0"/>
              </a:spcBef>
              <a:spcAft>
                <a:spcPts val="0"/>
              </a:spcAft>
              <a:buSzPts val="1200"/>
              <a:buChar char="○"/>
            </a:pPr>
            <a:r>
              <a:rPr lang="en-GB" sz="1200"/>
              <a:t>A separate thread can reload that RDD once every day.</a:t>
            </a:r>
            <a:endParaRPr sz="1200"/>
          </a:p>
          <a:p>
            <a:pPr marL="914400" lvl="1" indent="-304800" algn="l" rtl="0">
              <a:spcBef>
                <a:spcPts val="0"/>
              </a:spcBef>
              <a:spcAft>
                <a:spcPts val="0"/>
              </a:spcAft>
              <a:buSzPts val="1200"/>
              <a:buChar char="○"/>
            </a:pPr>
            <a:r>
              <a:rPr lang="en-GB" sz="1200"/>
              <a:t>Still, there is shuffle involved during joins</a:t>
            </a:r>
            <a:endParaRPr sz="1200"/>
          </a:p>
          <a:p>
            <a:pPr marL="457200" lvl="0" indent="-330200" algn="l" rtl="0">
              <a:spcBef>
                <a:spcPts val="0"/>
              </a:spcBef>
              <a:spcAft>
                <a:spcPts val="0"/>
              </a:spcAft>
              <a:buSzPts val="1600"/>
              <a:buChar char="●"/>
            </a:pPr>
            <a:r>
              <a:rPr lang="en-GB" sz="1600"/>
              <a:t>Repartition and cache user_details</a:t>
            </a:r>
            <a:endParaRPr sz="1600"/>
          </a:p>
          <a:p>
            <a:pPr marL="914400" lvl="1" indent="-304800" algn="l" rtl="0">
              <a:spcBef>
                <a:spcPts val="0"/>
              </a:spcBef>
              <a:spcAft>
                <a:spcPts val="0"/>
              </a:spcAft>
              <a:buSzPts val="1200"/>
              <a:buChar char="○"/>
            </a:pPr>
            <a:r>
              <a:rPr lang="en-GB" sz="1200"/>
              <a:t>Repartition the user_details on the join column to be used while joining with new user_activity file. </a:t>
            </a:r>
            <a:endParaRPr sz="1200"/>
          </a:p>
          <a:p>
            <a:pPr marL="914400" lvl="1" indent="-304800" algn="l" rtl="0">
              <a:spcBef>
                <a:spcPts val="0"/>
              </a:spcBef>
              <a:spcAft>
                <a:spcPts val="0"/>
              </a:spcAft>
              <a:buSzPts val="1200"/>
              <a:buChar char="○"/>
            </a:pPr>
            <a:r>
              <a:rPr lang="en-GB" sz="1200"/>
              <a:t>The number of partitions of both RDD must be the same an integral multiple of each other.</a:t>
            </a:r>
            <a:endParaRPr sz="1200"/>
          </a:p>
          <a:p>
            <a:pPr marL="914400" lvl="1" indent="-304800" algn="l" rtl="0">
              <a:spcBef>
                <a:spcPts val="0"/>
              </a:spcBef>
              <a:spcAft>
                <a:spcPts val="0"/>
              </a:spcAft>
              <a:buSzPts val="1200"/>
              <a:buChar char="○"/>
            </a:pPr>
            <a:r>
              <a:rPr lang="en-GB" sz="1200"/>
              <a:t>Only the new incoming user_activity will be shuffled while joining and the bigger user_details file will remain cached and unshuffled leading to an even higher performance</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0">
                                            <p:txEl>
                                              <p:pRg st="0" end="0"/>
                                            </p:txEl>
                                          </p:spTgt>
                                        </p:tgtEl>
                                        <p:attrNameLst>
                                          <p:attrName>style.visibility</p:attrName>
                                        </p:attrNameLst>
                                      </p:cBhvr>
                                      <p:to>
                                        <p:strVal val="visible"/>
                                      </p:to>
                                    </p:set>
                                    <p:animEffect transition="in" filter="fade">
                                      <p:cBhvr>
                                        <p:cTn id="7" dur="1000"/>
                                        <p:tgtEl>
                                          <p:spTgt spid="1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0">
                                            <p:txEl>
                                              <p:pRg st="1" end="1"/>
                                            </p:txEl>
                                          </p:spTgt>
                                        </p:tgtEl>
                                        <p:attrNameLst>
                                          <p:attrName>style.visibility</p:attrName>
                                        </p:attrNameLst>
                                      </p:cBhvr>
                                      <p:to>
                                        <p:strVal val="visible"/>
                                      </p:to>
                                    </p:set>
                                    <p:animEffect transition="in" filter="fade">
                                      <p:cBhvr>
                                        <p:cTn id="12" dur="1000"/>
                                        <p:tgtEl>
                                          <p:spTgt spid="1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10">
                                            <p:txEl>
                                              <p:pRg st="2" end="2"/>
                                            </p:txEl>
                                          </p:spTgt>
                                        </p:tgtEl>
                                        <p:attrNameLst>
                                          <p:attrName>style.visibility</p:attrName>
                                        </p:attrNameLst>
                                      </p:cBhvr>
                                      <p:to>
                                        <p:strVal val="visible"/>
                                      </p:to>
                                    </p:set>
                                    <p:animEffect transition="in" filter="fade">
                                      <p:cBhvr>
                                        <p:cTn id="17" dur="1000"/>
                                        <p:tgtEl>
                                          <p:spTgt spid="1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0">
                                            <p:txEl>
                                              <p:pRg st="3" end="3"/>
                                            </p:txEl>
                                          </p:spTgt>
                                        </p:tgtEl>
                                        <p:attrNameLst>
                                          <p:attrName>style.visibility</p:attrName>
                                        </p:attrNameLst>
                                      </p:cBhvr>
                                      <p:to>
                                        <p:strVal val="visible"/>
                                      </p:to>
                                    </p:set>
                                    <p:animEffect transition="in" filter="fade">
                                      <p:cBhvr>
                                        <p:cTn id="22" dur="1000"/>
                                        <p:tgtEl>
                                          <p:spTgt spid="1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10">
                                            <p:txEl>
                                              <p:pRg st="4" end="4"/>
                                            </p:txEl>
                                          </p:spTgt>
                                        </p:tgtEl>
                                        <p:attrNameLst>
                                          <p:attrName>style.visibility</p:attrName>
                                        </p:attrNameLst>
                                      </p:cBhvr>
                                      <p:to>
                                        <p:strVal val="visible"/>
                                      </p:to>
                                    </p:set>
                                    <p:animEffect transition="in" filter="fade">
                                      <p:cBhvr>
                                        <p:cTn id="27" dur="1000"/>
                                        <p:tgtEl>
                                          <p:spTgt spid="1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10">
                                            <p:txEl>
                                              <p:pRg st="5" end="5"/>
                                            </p:txEl>
                                          </p:spTgt>
                                        </p:tgtEl>
                                        <p:attrNameLst>
                                          <p:attrName>style.visibility</p:attrName>
                                        </p:attrNameLst>
                                      </p:cBhvr>
                                      <p:to>
                                        <p:strVal val="visible"/>
                                      </p:to>
                                    </p:set>
                                    <p:animEffect transition="in" filter="fade">
                                      <p:cBhvr>
                                        <p:cTn id="32" dur="1000"/>
                                        <p:tgtEl>
                                          <p:spTgt spid="11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10">
                                            <p:txEl>
                                              <p:pRg st="6" end="6"/>
                                            </p:txEl>
                                          </p:spTgt>
                                        </p:tgtEl>
                                        <p:attrNameLst>
                                          <p:attrName>style.visibility</p:attrName>
                                        </p:attrNameLst>
                                      </p:cBhvr>
                                      <p:to>
                                        <p:strVal val="visible"/>
                                      </p:to>
                                    </p:set>
                                    <p:animEffect transition="in" filter="fade">
                                      <p:cBhvr>
                                        <p:cTn id="37" dur="1000"/>
                                        <p:tgtEl>
                                          <p:spTgt spid="11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10">
                                            <p:txEl>
                                              <p:pRg st="7" end="7"/>
                                            </p:txEl>
                                          </p:spTgt>
                                        </p:tgtEl>
                                        <p:attrNameLst>
                                          <p:attrName>style.visibility</p:attrName>
                                        </p:attrNameLst>
                                      </p:cBhvr>
                                      <p:to>
                                        <p:strVal val="visible"/>
                                      </p:to>
                                    </p:set>
                                    <p:animEffect transition="in" filter="fade">
                                      <p:cBhvr>
                                        <p:cTn id="42" dur="1000"/>
                                        <p:tgtEl>
                                          <p:spTgt spid="11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10">
                                            <p:txEl>
                                              <p:pRg st="8" end="8"/>
                                            </p:txEl>
                                          </p:spTgt>
                                        </p:tgtEl>
                                        <p:attrNameLst>
                                          <p:attrName>style.visibility</p:attrName>
                                        </p:attrNameLst>
                                      </p:cBhvr>
                                      <p:to>
                                        <p:strVal val="visible"/>
                                      </p:to>
                                    </p:set>
                                    <p:animEffect transition="in" filter="fade">
                                      <p:cBhvr>
                                        <p:cTn id="47" dur="1000"/>
                                        <p:tgtEl>
                                          <p:spTgt spid="11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10">
                                            <p:txEl>
                                              <p:pRg st="9" end="9"/>
                                            </p:txEl>
                                          </p:spTgt>
                                        </p:tgtEl>
                                        <p:attrNameLst>
                                          <p:attrName>style.visibility</p:attrName>
                                        </p:attrNameLst>
                                      </p:cBhvr>
                                      <p:to>
                                        <p:strVal val="visible"/>
                                      </p:to>
                                    </p:set>
                                    <p:animEffect transition="in" filter="fade">
                                      <p:cBhvr>
                                        <p:cTn id="52" dur="1000"/>
                                        <p:tgtEl>
                                          <p:spTgt spid="111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10">
                                            <p:txEl>
                                              <p:pRg st="10" end="10"/>
                                            </p:txEl>
                                          </p:spTgt>
                                        </p:tgtEl>
                                        <p:attrNameLst>
                                          <p:attrName>style.visibility</p:attrName>
                                        </p:attrNameLst>
                                      </p:cBhvr>
                                      <p:to>
                                        <p:strVal val="visible"/>
                                      </p:to>
                                    </p:set>
                                    <p:animEffect transition="in" filter="fade">
                                      <p:cBhvr>
                                        <p:cTn id="57" dur="1000"/>
                                        <p:tgtEl>
                                          <p:spTgt spid="111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10">
                                            <p:txEl>
                                              <p:pRg st="11" end="11"/>
                                            </p:txEl>
                                          </p:spTgt>
                                        </p:tgtEl>
                                        <p:attrNameLst>
                                          <p:attrName>style.visibility</p:attrName>
                                        </p:attrNameLst>
                                      </p:cBhvr>
                                      <p:to>
                                        <p:strVal val="visible"/>
                                      </p:to>
                                    </p:set>
                                    <p:animEffect transition="in" filter="fade">
                                      <p:cBhvr>
                                        <p:cTn id="62" dur="1000"/>
                                        <p:tgtEl>
                                          <p:spTgt spid="111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10">
                                            <p:txEl>
                                              <p:pRg st="12" end="12"/>
                                            </p:txEl>
                                          </p:spTgt>
                                        </p:tgtEl>
                                        <p:attrNameLst>
                                          <p:attrName>style.visibility</p:attrName>
                                        </p:attrNameLst>
                                      </p:cBhvr>
                                      <p:to>
                                        <p:strVal val="visible"/>
                                      </p:to>
                                    </p:set>
                                    <p:animEffect transition="in" filter="fade">
                                      <p:cBhvr>
                                        <p:cTn id="67" dur="1000"/>
                                        <p:tgtEl>
                                          <p:spTgt spid="111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1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example</a:t>
            </a:r>
            <a:endParaRPr/>
          </a:p>
        </p:txBody>
      </p:sp>
      <p:sp>
        <p:nvSpPr>
          <p:cNvPr id="1116" name="Google Shape;1116;p110"/>
          <p:cNvSpPr/>
          <p:nvPr/>
        </p:nvSpPr>
        <p:spPr>
          <a:xfrm>
            <a:off x="4974800" y="2346350"/>
            <a:ext cx="2078100" cy="1811700"/>
          </a:xfrm>
          <a:prstGeom prst="rect">
            <a:avLst/>
          </a:prstGeom>
          <a:solidFill>
            <a:srgbClr val="7F6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0"/>
          <p:cNvSpPr/>
          <p:nvPr/>
        </p:nvSpPr>
        <p:spPr>
          <a:xfrm>
            <a:off x="5065575" y="2893350"/>
            <a:ext cx="1935300" cy="284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0"/>
          <p:cNvSpPr txBox="1"/>
          <p:nvPr/>
        </p:nvSpPr>
        <p:spPr>
          <a:xfrm>
            <a:off x="445975" y="1614000"/>
            <a:ext cx="3783900" cy="2473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Repartition the bigger RDD on the join key</a:t>
            </a:r>
            <a:endParaRPr sz="1800">
              <a:solidFill>
                <a:schemeClr val="dk2"/>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Cache the bigger RDD</a:t>
            </a:r>
            <a:endParaRPr sz="1800">
              <a:solidFill>
                <a:schemeClr val="dk2"/>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On joining with the other dataset, repartition it on the join key before joining with bigger RDD</a:t>
            </a:r>
            <a:endParaRPr sz="1800">
              <a:solidFill>
                <a:schemeClr val="dk2"/>
              </a:solidFill>
              <a:latin typeface="Open Sans"/>
              <a:ea typeface="Open Sans"/>
              <a:cs typeface="Open Sans"/>
              <a:sym typeface="Open Sans"/>
            </a:endParaRPr>
          </a:p>
        </p:txBody>
      </p:sp>
      <p:sp>
        <p:nvSpPr>
          <p:cNvPr id="1119" name="Google Shape;1119;p110"/>
          <p:cNvSpPr/>
          <p:nvPr/>
        </p:nvSpPr>
        <p:spPr>
          <a:xfrm>
            <a:off x="5065575" y="3348238"/>
            <a:ext cx="1935300" cy="284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0"/>
          <p:cNvSpPr/>
          <p:nvPr/>
        </p:nvSpPr>
        <p:spPr>
          <a:xfrm>
            <a:off x="5065575" y="3803125"/>
            <a:ext cx="1935300" cy="284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0"/>
          <p:cNvSpPr txBox="1"/>
          <p:nvPr/>
        </p:nvSpPr>
        <p:spPr>
          <a:xfrm>
            <a:off x="4922725" y="1506277"/>
            <a:ext cx="20781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9900FF"/>
                </a:solidFill>
                <a:latin typeface="Open Sans"/>
                <a:ea typeface="Open Sans"/>
                <a:cs typeface="Open Sans"/>
                <a:sym typeface="Open Sans"/>
              </a:rPr>
              <a:t>Repartitioned </a:t>
            </a:r>
            <a:endParaRPr b="1">
              <a:solidFill>
                <a:srgbClr val="9900FF"/>
              </a:solidFill>
              <a:latin typeface="Open Sans"/>
              <a:ea typeface="Open Sans"/>
              <a:cs typeface="Open Sans"/>
              <a:sym typeface="Open Sans"/>
            </a:endParaRPr>
          </a:p>
          <a:p>
            <a:pPr marL="0" lvl="0" indent="0" algn="l" rtl="0">
              <a:spcBef>
                <a:spcPts val="0"/>
              </a:spcBef>
              <a:spcAft>
                <a:spcPts val="0"/>
              </a:spcAft>
              <a:buNone/>
            </a:pPr>
            <a:r>
              <a:rPr lang="en-GB" b="1">
                <a:solidFill>
                  <a:srgbClr val="9900FF"/>
                </a:solidFill>
                <a:latin typeface="Open Sans"/>
                <a:ea typeface="Open Sans"/>
                <a:cs typeface="Open Sans"/>
                <a:sym typeface="Open Sans"/>
              </a:rPr>
              <a:t>(on </a:t>
            </a:r>
            <a:r>
              <a:rPr lang="en-GB" b="1">
                <a:solidFill>
                  <a:srgbClr val="274E13"/>
                </a:solidFill>
                <a:latin typeface="Open Sans"/>
                <a:ea typeface="Open Sans"/>
                <a:cs typeface="Open Sans"/>
                <a:sym typeface="Open Sans"/>
              </a:rPr>
              <a:t>user_id</a:t>
            </a:r>
            <a:r>
              <a:rPr lang="en-GB" b="1">
                <a:solidFill>
                  <a:srgbClr val="9900FF"/>
                </a:solidFill>
                <a:latin typeface="Open Sans"/>
                <a:ea typeface="Open Sans"/>
                <a:cs typeface="Open Sans"/>
                <a:sym typeface="Open Sans"/>
              </a:rPr>
              <a:t>) and cached RDD</a:t>
            </a:r>
            <a:endParaRPr b="1">
              <a:solidFill>
                <a:srgbClr val="9900FF"/>
              </a:solidFill>
              <a:latin typeface="Open Sans"/>
              <a:ea typeface="Open Sans"/>
              <a:cs typeface="Open Sans"/>
              <a:sym typeface="Open Sans"/>
            </a:endParaRPr>
          </a:p>
        </p:txBody>
      </p:sp>
      <p:sp>
        <p:nvSpPr>
          <p:cNvPr id="1122" name="Google Shape;1122;p110"/>
          <p:cNvSpPr/>
          <p:nvPr/>
        </p:nvSpPr>
        <p:spPr>
          <a:xfrm>
            <a:off x="5065575" y="2461600"/>
            <a:ext cx="1935300" cy="284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0"/>
          <p:cNvSpPr/>
          <p:nvPr/>
        </p:nvSpPr>
        <p:spPr>
          <a:xfrm>
            <a:off x="7762925" y="1524000"/>
            <a:ext cx="935100" cy="707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0"/>
          <p:cNvSpPr/>
          <p:nvPr/>
        </p:nvSpPr>
        <p:spPr>
          <a:xfrm>
            <a:off x="7762925" y="2448425"/>
            <a:ext cx="935100" cy="707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0"/>
          <p:cNvSpPr/>
          <p:nvPr/>
        </p:nvSpPr>
        <p:spPr>
          <a:xfrm>
            <a:off x="7762925" y="3372850"/>
            <a:ext cx="935100" cy="707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10"/>
          <p:cNvCxnSpPr>
            <a:stCxn id="1116" idx="3"/>
            <a:endCxn id="1123" idx="1"/>
          </p:cNvCxnSpPr>
          <p:nvPr/>
        </p:nvCxnSpPr>
        <p:spPr>
          <a:xfrm rot="10800000" flipH="1">
            <a:off x="7052900" y="1877600"/>
            <a:ext cx="710100" cy="1374600"/>
          </a:xfrm>
          <a:prstGeom prst="straightConnector1">
            <a:avLst/>
          </a:prstGeom>
          <a:noFill/>
          <a:ln w="9525" cap="flat" cmpd="sng">
            <a:solidFill>
              <a:schemeClr val="dk2"/>
            </a:solidFill>
            <a:prstDash val="solid"/>
            <a:round/>
            <a:headEnd type="stealth" w="med" len="med"/>
            <a:tailEnd type="triangle" w="med" len="med"/>
          </a:ln>
        </p:spPr>
      </p:cxnSp>
      <p:cxnSp>
        <p:nvCxnSpPr>
          <p:cNvPr id="1127" name="Google Shape;1127;p110"/>
          <p:cNvCxnSpPr>
            <a:stCxn id="1116" idx="3"/>
            <a:endCxn id="1124" idx="1"/>
          </p:cNvCxnSpPr>
          <p:nvPr/>
        </p:nvCxnSpPr>
        <p:spPr>
          <a:xfrm rot="10800000" flipH="1">
            <a:off x="7052900" y="2802200"/>
            <a:ext cx="710100" cy="450000"/>
          </a:xfrm>
          <a:prstGeom prst="straightConnector1">
            <a:avLst/>
          </a:prstGeom>
          <a:noFill/>
          <a:ln w="9525" cap="flat" cmpd="sng">
            <a:solidFill>
              <a:schemeClr val="dk2"/>
            </a:solidFill>
            <a:prstDash val="solid"/>
            <a:round/>
            <a:headEnd type="stealth" w="med" len="med"/>
            <a:tailEnd type="triangle" w="med" len="med"/>
          </a:ln>
        </p:spPr>
      </p:cxnSp>
      <p:cxnSp>
        <p:nvCxnSpPr>
          <p:cNvPr id="1128" name="Google Shape;1128;p110"/>
          <p:cNvCxnSpPr>
            <a:stCxn id="1116" idx="3"/>
            <a:endCxn id="1125" idx="1"/>
          </p:cNvCxnSpPr>
          <p:nvPr/>
        </p:nvCxnSpPr>
        <p:spPr>
          <a:xfrm>
            <a:off x="7052900" y="3252200"/>
            <a:ext cx="710100" cy="474300"/>
          </a:xfrm>
          <a:prstGeom prst="straightConnector1">
            <a:avLst/>
          </a:prstGeom>
          <a:noFill/>
          <a:ln w="9525" cap="flat" cmpd="sng">
            <a:solidFill>
              <a:schemeClr val="dk2"/>
            </a:solidFill>
            <a:prstDash val="solid"/>
            <a:round/>
            <a:headEnd type="stealth" w="med" len="med"/>
            <a:tailEnd type="triangle" w="med" len="med"/>
          </a:ln>
        </p:spPr>
      </p:cxnSp>
      <p:sp>
        <p:nvSpPr>
          <p:cNvPr id="1129" name="Google Shape;1129;p110"/>
          <p:cNvSpPr txBox="1"/>
          <p:nvPr/>
        </p:nvSpPr>
        <p:spPr>
          <a:xfrm>
            <a:off x="6620000" y="1575550"/>
            <a:ext cx="10650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Open Sans"/>
                <a:ea typeface="Open Sans"/>
                <a:cs typeface="Open Sans"/>
                <a:sym typeface="Open Sans"/>
              </a:rPr>
              <a:t>join with other RDD on the same key</a:t>
            </a:r>
            <a:endParaRPr sz="900">
              <a:latin typeface="Open Sans"/>
              <a:ea typeface="Open Sans"/>
              <a:cs typeface="Open Sans"/>
              <a:sym typeface="Open Sans"/>
            </a:endParaRPr>
          </a:p>
        </p:txBody>
      </p:sp>
      <p:cxnSp>
        <p:nvCxnSpPr>
          <p:cNvPr id="1130" name="Google Shape;1130;p110"/>
          <p:cNvCxnSpPr/>
          <p:nvPr/>
        </p:nvCxnSpPr>
        <p:spPr>
          <a:xfrm>
            <a:off x="7771625" y="1714500"/>
            <a:ext cx="917700" cy="0"/>
          </a:xfrm>
          <a:prstGeom prst="straightConnector1">
            <a:avLst/>
          </a:prstGeom>
          <a:noFill/>
          <a:ln w="9525" cap="flat" cmpd="sng">
            <a:solidFill>
              <a:schemeClr val="dk2"/>
            </a:solidFill>
            <a:prstDash val="solid"/>
            <a:round/>
            <a:headEnd type="none" w="med" len="med"/>
            <a:tailEnd type="none" w="med" len="med"/>
          </a:ln>
        </p:spPr>
      </p:cxnSp>
      <p:cxnSp>
        <p:nvCxnSpPr>
          <p:cNvPr id="1131" name="Google Shape;1131;p110"/>
          <p:cNvCxnSpPr/>
          <p:nvPr/>
        </p:nvCxnSpPr>
        <p:spPr>
          <a:xfrm>
            <a:off x="7771625" y="1877700"/>
            <a:ext cx="917700" cy="0"/>
          </a:xfrm>
          <a:prstGeom prst="straightConnector1">
            <a:avLst/>
          </a:prstGeom>
          <a:noFill/>
          <a:ln w="9525" cap="flat" cmpd="sng">
            <a:solidFill>
              <a:schemeClr val="dk2"/>
            </a:solidFill>
            <a:prstDash val="solid"/>
            <a:round/>
            <a:headEnd type="none" w="med" len="med"/>
            <a:tailEnd type="none" w="med" len="med"/>
          </a:ln>
        </p:spPr>
      </p:cxnSp>
      <p:cxnSp>
        <p:nvCxnSpPr>
          <p:cNvPr id="1132" name="Google Shape;1132;p110"/>
          <p:cNvCxnSpPr/>
          <p:nvPr/>
        </p:nvCxnSpPr>
        <p:spPr>
          <a:xfrm>
            <a:off x="7771625" y="2036625"/>
            <a:ext cx="917700" cy="0"/>
          </a:xfrm>
          <a:prstGeom prst="straightConnector1">
            <a:avLst/>
          </a:prstGeom>
          <a:noFill/>
          <a:ln w="9525" cap="flat" cmpd="sng">
            <a:solidFill>
              <a:schemeClr val="dk2"/>
            </a:solidFill>
            <a:prstDash val="solid"/>
            <a:round/>
            <a:headEnd type="none" w="med" len="med"/>
            <a:tailEnd type="none" w="med" len="med"/>
          </a:ln>
        </p:spPr>
      </p:cxnSp>
      <p:cxnSp>
        <p:nvCxnSpPr>
          <p:cNvPr id="1133" name="Google Shape;1133;p110"/>
          <p:cNvCxnSpPr/>
          <p:nvPr/>
        </p:nvCxnSpPr>
        <p:spPr>
          <a:xfrm>
            <a:off x="7771625" y="2641063"/>
            <a:ext cx="917700" cy="0"/>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110"/>
          <p:cNvCxnSpPr/>
          <p:nvPr/>
        </p:nvCxnSpPr>
        <p:spPr>
          <a:xfrm>
            <a:off x="7771625" y="2804263"/>
            <a:ext cx="917700" cy="0"/>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110"/>
          <p:cNvCxnSpPr/>
          <p:nvPr/>
        </p:nvCxnSpPr>
        <p:spPr>
          <a:xfrm>
            <a:off x="7771625" y="2963188"/>
            <a:ext cx="917700" cy="0"/>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110"/>
          <p:cNvCxnSpPr/>
          <p:nvPr/>
        </p:nvCxnSpPr>
        <p:spPr>
          <a:xfrm>
            <a:off x="7762925" y="3567625"/>
            <a:ext cx="917700" cy="0"/>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110"/>
          <p:cNvCxnSpPr/>
          <p:nvPr/>
        </p:nvCxnSpPr>
        <p:spPr>
          <a:xfrm>
            <a:off x="7762925" y="3730825"/>
            <a:ext cx="917700" cy="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110"/>
          <p:cNvCxnSpPr/>
          <p:nvPr/>
        </p:nvCxnSpPr>
        <p:spPr>
          <a:xfrm>
            <a:off x="7762925" y="3889750"/>
            <a:ext cx="917700" cy="0"/>
          </a:xfrm>
          <a:prstGeom prst="straightConnector1">
            <a:avLst/>
          </a:prstGeom>
          <a:noFill/>
          <a:ln w="9525" cap="flat" cmpd="sng">
            <a:solidFill>
              <a:schemeClr val="dk2"/>
            </a:solidFill>
            <a:prstDash val="solid"/>
            <a:round/>
            <a:headEnd type="none" w="med" len="med"/>
            <a:tailEnd type="none" w="med" len="med"/>
          </a:ln>
        </p:spPr>
      </p:cxnSp>
      <p:sp>
        <p:nvSpPr>
          <p:cNvPr id="1139" name="Google Shape;1139;p110"/>
          <p:cNvSpPr/>
          <p:nvPr/>
        </p:nvSpPr>
        <p:spPr>
          <a:xfrm>
            <a:off x="6537725" y="922600"/>
            <a:ext cx="2160300" cy="474300"/>
          </a:xfrm>
          <a:prstGeom prst="wedgeRectCallout">
            <a:avLst>
              <a:gd name="adj1" fmla="val 36173"/>
              <a:gd name="adj2" fmla="val 6949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Repartition each incoming user_activity</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1"/>
                                        </p:tgtEl>
                                        <p:attrNameLst>
                                          <p:attrName>style.visibility</p:attrName>
                                        </p:attrNameLst>
                                      </p:cBhvr>
                                      <p:to>
                                        <p:strVal val="visible"/>
                                      </p:to>
                                    </p:set>
                                    <p:animEffect transition="in" filter="fade">
                                      <p:cBhvr>
                                        <p:cTn id="7" dur="1000"/>
                                        <p:tgtEl>
                                          <p:spTgt spid="1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7"/>
                                        </p:tgtEl>
                                        <p:attrNameLst>
                                          <p:attrName>style.visibility</p:attrName>
                                        </p:attrNameLst>
                                      </p:cBhvr>
                                      <p:to>
                                        <p:strVal val="visible"/>
                                      </p:to>
                                    </p:set>
                                    <p:animEffect transition="in" filter="fade">
                                      <p:cBhvr>
                                        <p:cTn id="12" dur="1000"/>
                                        <p:tgtEl>
                                          <p:spTgt spid="1117"/>
                                        </p:tgtEl>
                                      </p:cBhvr>
                                    </p:animEffect>
                                  </p:childTnLst>
                                </p:cTn>
                              </p:par>
                              <p:par>
                                <p:cTn id="13" presetID="10" presetClass="entr" presetSubtype="0" fill="hold" nodeType="withEffect">
                                  <p:stCondLst>
                                    <p:cond delay="0"/>
                                  </p:stCondLst>
                                  <p:childTnLst>
                                    <p:set>
                                      <p:cBhvr>
                                        <p:cTn id="14" dur="1" fill="hold">
                                          <p:stCondLst>
                                            <p:cond delay="0"/>
                                          </p:stCondLst>
                                        </p:cTn>
                                        <p:tgtEl>
                                          <p:spTgt spid="1119"/>
                                        </p:tgtEl>
                                        <p:attrNameLst>
                                          <p:attrName>style.visibility</p:attrName>
                                        </p:attrNameLst>
                                      </p:cBhvr>
                                      <p:to>
                                        <p:strVal val="visible"/>
                                      </p:to>
                                    </p:set>
                                    <p:animEffect transition="in" filter="fade">
                                      <p:cBhvr>
                                        <p:cTn id="15" dur="1000"/>
                                        <p:tgtEl>
                                          <p:spTgt spid="1119"/>
                                        </p:tgtEl>
                                      </p:cBhvr>
                                    </p:animEffect>
                                  </p:childTnLst>
                                </p:cTn>
                              </p:par>
                              <p:par>
                                <p:cTn id="16" presetID="10" presetClass="entr" presetSubtype="0" fill="hold" nodeType="withEffect">
                                  <p:stCondLst>
                                    <p:cond delay="0"/>
                                  </p:stCondLst>
                                  <p:childTnLst>
                                    <p:set>
                                      <p:cBhvr>
                                        <p:cTn id="17" dur="1" fill="hold">
                                          <p:stCondLst>
                                            <p:cond delay="0"/>
                                          </p:stCondLst>
                                        </p:cTn>
                                        <p:tgtEl>
                                          <p:spTgt spid="1122"/>
                                        </p:tgtEl>
                                        <p:attrNameLst>
                                          <p:attrName>style.visibility</p:attrName>
                                        </p:attrNameLst>
                                      </p:cBhvr>
                                      <p:to>
                                        <p:strVal val="visible"/>
                                      </p:to>
                                    </p:set>
                                    <p:animEffect transition="in" filter="fade">
                                      <p:cBhvr>
                                        <p:cTn id="18" dur="1000"/>
                                        <p:tgtEl>
                                          <p:spTgt spid="1122"/>
                                        </p:tgtEl>
                                      </p:cBhvr>
                                    </p:animEffect>
                                  </p:childTnLst>
                                </p:cTn>
                              </p:par>
                              <p:par>
                                <p:cTn id="19" presetID="10" presetClass="entr" presetSubtype="0" fill="hold" nodeType="withEffect">
                                  <p:stCondLst>
                                    <p:cond delay="0"/>
                                  </p:stCondLst>
                                  <p:childTnLst>
                                    <p:set>
                                      <p:cBhvr>
                                        <p:cTn id="20" dur="1" fill="hold">
                                          <p:stCondLst>
                                            <p:cond delay="0"/>
                                          </p:stCondLst>
                                        </p:cTn>
                                        <p:tgtEl>
                                          <p:spTgt spid="1120"/>
                                        </p:tgtEl>
                                        <p:attrNameLst>
                                          <p:attrName>style.visibility</p:attrName>
                                        </p:attrNameLst>
                                      </p:cBhvr>
                                      <p:to>
                                        <p:strVal val="visible"/>
                                      </p:to>
                                    </p:set>
                                    <p:animEffect transition="in" filter="fade">
                                      <p:cBhvr>
                                        <p:cTn id="21" dur="1000"/>
                                        <p:tgtEl>
                                          <p:spTgt spid="11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39"/>
                                        </p:tgtEl>
                                        <p:attrNameLst>
                                          <p:attrName>style.visibility</p:attrName>
                                        </p:attrNameLst>
                                      </p:cBhvr>
                                      <p:to>
                                        <p:strVal val="visible"/>
                                      </p:to>
                                    </p:set>
                                    <p:animEffect transition="in" filter="fade">
                                      <p:cBhvr>
                                        <p:cTn id="26" dur="1000"/>
                                        <p:tgtEl>
                                          <p:spTgt spid="11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30"/>
                                        </p:tgtEl>
                                        <p:attrNameLst>
                                          <p:attrName>style.visibility</p:attrName>
                                        </p:attrNameLst>
                                      </p:cBhvr>
                                      <p:to>
                                        <p:strVal val="visible"/>
                                      </p:to>
                                    </p:set>
                                    <p:animEffect transition="in" filter="fade">
                                      <p:cBhvr>
                                        <p:cTn id="31" dur="1000"/>
                                        <p:tgtEl>
                                          <p:spTgt spid="1130"/>
                                        </p:tgtEl>
                                      </p:cBhvr>
                                    </p:animEffect>
                                  </p:childTnLst>
                                </p:cTn>
                              </p:par>
                              <p:par>
                                <p:cTn id="32" presetID="10" presetClass="entr" presetSubtype="0" fill="hold" nodeType="withEffect">
                                  <p:stCondLst>
                                    <p:cond delay="0"/>
                                  </p:stCondLst>
                                  <p:childTnLst>
                                    <p:set>
                                      <p:cBhvr>
                                        <p:cTn id="33" dur="1" fill="hold">
                                          <p:stCondLst>
                                            <p:cond delay="0"/>
                                          </p:stCondLst>
                                        </p:cTn>
                                        <p:tgtEl>
                                          <p:spTgt spid="1131"/>
                                        </p:tgtEl>
                                        <p:attrNameLst>
                                          <p:attrName>style.visibility</p:attrName>
                                        </p:attrNameLst>
                                      </p:cBhvr>
                                      <p:to>
                                        <p:strVal val="visible"/>
                                      </p:to>
                                    </p:set>
                                    <p:animEffect transition="in" filter="fade">
                                      <p:cBhvr>
                                        <p:cTn id="34" dur="1000"/>
                                        <p:tgtEl>
                                          <p:spTgt spid="1131"/>
                                        </p:tgtEl>
                                      </p:cBhvr>
                                    </p:animEffect>
                                  </p:childTnLst>
                                </p:cTn>
                              </p:par>
                              <p:par>
                                <p:cTn id="35" presetID="10" presetClass="entr" presetSubtype="0" fill="hold" nodeType="withEffect">
                                  <p:stCondLst>
                                    <p:cond delay="0"/>
                                  </p:stCondLst>
                                  <p:childTnLst>
                                    <p:set>
                                      <p:cBhvr>
                                        <p:cTn id="36" dur="1" fill="hold">
                                          <p:stCondLst>
                                            <p:cond delay="0"/>
                                          </p:stCondLst>
                                        </p:cTn>
                                        <p:tgtEl>
                                          <p:spTgt spid="1132"/>
                                        </p:tgtEl>
                                        <p:attrNameLst>
                                          <p:attrName>style.visibility</p:attrName>
                                        </p:attrNameLst>
                                      </p:cBhvr>
                                      <p:to>
                                        <p:strVal val="visible"/>
                                      </p:to>
                                    </p:set>
                                    <p:animEffect transition="in" filter="fade">
                                      <p:cBhvr>
                                        <p:cTn id="37" dur="1000"/>
                                        <p:tgtEl>
                                          <p:spTgt spid="11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24"/>
                                        </p:tgtEl>
                                        <p:attrNameLst>
                                          <p:attrName>style.visibility</p:attrName>
                                        </p:attrNameLst>
                                      </p:cBhvr>
                                      <p:to>
                                        <p:strVal val="visible"/>
                                      </p:to>
                                    </p:set>
                                    <p:animEffect transition="in" filter="fade">
                                      <p:cBhvr>
                                        <p:cTn id="42" dur="1000"/>
                                        <p:tgtEl>
                                          <p:spTgt spid="1124"/>
                                        </p:tgtEl>
                                      </p:cBhvr>
                                    </p:animEffect>
                                  </p:childTnLst>
                                </p:cTn>
                              </p:par>
                              <p:par>
                                <p:cTn id="43" presetID="10" presetClass="entr" presetSubtype="0" fill="hold" nodeType="withEffect">
                                  <p:stCondLst>
                                    <p:cond delay="0"/>
                                  </p:stCondLst>
                                  <p:childTnLst>
                                    <p:set>
                                      <p:cBhvr>
                                        <p:cTn id="44" dur="1" fill="hold">
                                          <p:stCondLst>
                                            <p:cond delay="0"/>
                                          </p:stCondLst>
                                        </p:cTn>
                                        <p:tgtEl>
                                          <p:spTgt spid="1127"/>
                                        </p:tgtEl>
                                        <p:attrNameLst>
                                          <p:attrName>style.visibility</p:attrName>
                                        </p:attrNameLst>
                                      </p:cBhvr>
                                      <p:to>
                                        <p:strVal val="visible"/>
                                      </p:to>
                                    </p:set>
                                    <p:animEffect transition="in" filter="fade">
                                      <p:cBhvr>
                                        <p:cTn id="45" dur="1000"/>
                                        <p:tgtEl>
                                          <p:spTgt spid="1127"/>
                                        </p:tgtEl>
                                      </p:cBhvr>
                                    </p:animEffect>
                                  </p:childTnLst>
                                </p:cTn>
                              </p:par>
                              <p:par>
                                <p:cTn id="46" presetID="10" presetClass="entr" presetSubtype="0" fill="hold" nodeType="withEffect">
                                  <p:stCondLst>
                                    <p:cond delay="0"/>
                                  </p:stCondLst>
                                  <p:childTnLst>
                                    <p:set>
                                      <p:cBhvr>
                                        <p:cTn id="47" dur="1" fill="hold">
                                          <p:stCondLst>
                                            <p:cond delay="0"/>
                                          </p:stCondLst>
                                        </p:cTn>
                                        <p:tgtEl>
                                          <p:spTgt spid="1133"/>
                                        </p:tgtEl>
                                        <p:attrNameLst>
                                          <p:attrName>style.visibility</p:attrName>
                                        </p:attrNameLst>
                                      </p:cBhvr>
                                      <p:to>
                                        <p:strVal val="visible"/>
                                      </p:to>
                                    </p:set>
                                    <p:animEffect transition="in" filter="fade">
                                      <p:cBhvr>
                                        <p:cTn id="48" dur="1000"/>
                                        <p:tgtEl>
                                          <p:spTgt spid="1133"/>
                                        </p:tgtEl>
                                      </p:cBhvr>
                                    </p:animEffect>
                                  </p:childTnLst>
                                </p:cTn>
                              </p:par>
                              <p:par>
                                <p:cTn id="49" presetID="10" presetClass="entr" presetSubtype="0" fill="hold" nodeType="withEffect">
                                  <p:stCondLst>
                                    <p:cond delay="0"/>
                                  </p:stCondLst>
                                  <p:childTnLst>
                                    <p:set>
                                      <p:cBhvr>
                                        <p:cTn id="50" dur="1" fill="hold">
                                          <p:stCondLst>
                                            <p:cond delay="0"/>
                                          </p:stCondLst>
                                        </p:cTn>
                                        <p:tgtEl>
                                          <p:spTgt spid="1134"/>
                                        </p:tgtEl>
                                        <p:attrNameLst>
                                          <p:attrName>style.visibility</p:attrName>
                                        </p:attrNameLst>
                                      </p:cBhvr>
                                      <p:to>
                                        <p:strVal val="visible"/>
                                      </p:to>
                                    </p:set>
                                    <p:animEffect transition="in" filter="fade">
                                      <p:cBhvr>
                                        <p:cTn id="51" dur="1000"/>
                                        <p:tgtEl>
                                          <p:spTgt spid="1134"/>
                                        </p:tgtEl>
                                      </p:cBhvr>
                                    </p:animEffect>
                                  </p:childTnLst>
                                </p:cTn>
                              </p:par>
                              <p:par>
                                <p:cTn id="52" presetID="10" presetClass="entr" presetSubtype="0" fill="hold" nodeType="withEffect">
                                  <p:stCondLst>
                                    <p:cond delay="0"/>
                                  </p:stCondLst>
                                  <p:childTnLst>
                                    <p:set>
                                      <p:cBhvr>
                                        <p:cTn id="53" dur="1" fill="hold">
                                          <p:stCondLst>
                                            <p:cond delay="0"/>
                                          </p:stCondLst>
                                        </p:cTn>
                                        <p:tgtEl>
                                          <p:spTgt spid="1135"/>
                                        </p:tgtEl>
                                        <p:attrNameLst>
                                          <p:attrName>style.visibility</p:attrName>
                                        </p:attrNameLst>
                                      </p:cBhvr>
                                      <p:to>
                                        <p:strVal val="visible"/>
                                      </p:to>
                                    </p:set>
                                    <p:animEffect transition="in" filter="fade">
                                      <p:cBhvr>
                                        <p:cTn id="54" dur="1000"/>
                                        <p:tgtEl>
                                          <p:spTgt spid="11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28"/>
                                        </p:tgtEl>
                                        <p:attrNameLst>
                                          <p:attrName>style.visibility</p:attrName>
                                        </p:attrNameLst>
                                      </p:cBhvr>
                                      <p:to>
                                        <p:strVal val="visible"/>
                                      </p:to>
                                    </p:set>
                                    <p:animEffect transition="in" filter="fade">
                                      <p:cBhvr>
                                        <p:cTn id="59" dur="1000"/>
                                        <p:tgtEl>
                                          <p:spTgt spid="1128"/>
                                        </p:tgtEl>
                                      </p:cBhvr>
                                    </p:animEffect>
                                  </p:childTnLst>
                                </p:cTn>
                              </p:par>
                              <p:par>
                                <p:cTn id="60" presetID="10" presetClass="entr" presetSubtype="0" fill="hold" nodeType="withEffect">
                                  <p:stCondLst>
                                    <p:cond delay="0"/>
                                  </p:stCondLst>
                                  <p:childTnLst>
                                    <p:set>
                                      <p:cBhvr>
                                        <p:cTn id="61" dur="1" fill="hold">
                                          <p:stCondLst>
                                            <p:cond delay="0"/>
                                          </p:stCondLst>
                                        </p:cTn>
                                        <p:tgtEl>
                                          <p:spTgt spid="1136"/>
                                        </p:tgtEl>
                                        <p:attrNameLst>
                                          <p:attrName>style.visibility</p:attrName>
                                        </p:attrNameLst>
                                      </p:cBhvr>
                                      <p:to>
                                        <p:strVal val="visible"/>
                                      </p:to>
                                    </p:set>
                                    <p:animEffect transition="in" filter="fade">
                                      <p:cBhvr>
                                        <p:cTn id="62" dur="1000"/>
                                        <p:tgtEl>
                                          <p:spTgt spid="1136"/>
                                        </p:tgtEl>
                                      </p:cBhvr>
                                    </p:animEffect>
                                  </p:childTnLst>
                                </p:cTn>
                              </p:par>
                              <p:par>
                                <p:cTn id="63" presetID="10" presetClass="entr" presetSubtype="0" fill="hold" nodeType="withEffect">
                                  <p:stCondLst>
                                    <p:cond delay="0"/>
                                  </p:stCondLst>
                                  <p:childTnLst>
                                    <p:set>
                                      <p:cBhvr>
                                        <p:cTn id="64" dur="1" fill="hold">
                                          <p:stCondLst>
                                            <p:cond delay="0"/>
                                          </p:stCondLst>
                                        </p:cTn>
                                        <p:tgtEl>
                                          <p:spTgt spid="1137"/>
                                        </p:tgtEl>
                                        <p:attrNameLst>
                                          <p:attrName>style.visibility</p:attrName>
                                        </p:attrNameLst>
                                      </p:cBhvr>
                                      <p:to>
                                        <p:strVal val="visible"/>
                                      </p:to>
                                    </p:set>
                                    <p:animEffect transition="in" filter="fade">
                                      <p:cBhvr>
                                        <p:cTn id="65" dur="1000"/>
                                        <p:tgtEl>
                                          <p:spTgt spid="1137"/>
                                        </p:tgtEl>
                                      </p:cBhvr>
                                    </p:animEffect>
                                  </p:childTnLst>
                                </p:cTn>
                              </p:par>
                              <p:par>
                                <p:cTn id="66" presetID="10" presetClass="entr" presetSubtype="0" fill="hold" nodeType="withEffect">
                                  <p:stCondLst>
                                    <p:cond delay="0"/>
                                  </p:stCondLst>
                                  <p:childTnLst>
                                    <p:set>
                                      <p:cBhvr>
                                        <p:cTn id="67" dur="1" fill="hold">
                                          <p:stCondLst>
                                            <p:cond delay="0"/>
                                          </p:stCondLst>
                                        </p:cTn>
                                        <p:tgtEl>
                                          <p:spTgt spid="1138"/>
                                        </p:tgtEl>
                                        <p:attrNameLst>
                                          <p:attrName>style.visibility</p:attrName>
                                        </p:attrNameLst>
                                      </p:cBhvr>
                                      <p:to>
                                        <p:strVal val="visible"/>
                                      </p:to>
                                    </p:set>
                                    <p:animEffect transition="in" filter="fade">
                                      <p:cBhvr>
                                        <p:cTn id="68" dur="1000"/>
                                        <p:tgtEl>
                                          <p:spTgt spid="1138"/>
                                        </p:tgtEl>
                                      </p:cBhvr>
                                    </p:animEffect>
                                  </p:childTnLst>
                                </p:cTn>
                              </p:par>
                              <p:par>
                                <p:cTn id="69" presetID="10" presetClass="entr" presetSubtype="0" fill="hold" nodeType="withEffect">
                                  <p:stCondLst>
                                    <p:cond delay="0"/>
                                  </p:stCondLst>
                                  <p:childTnLst>
                                    <p:set>
                                      <p:cBhvr>
                                        <p:cTn id="70" dur="1" fill="hold">
                                          <p:stCondLst>
                                            <p:cond delay="0"/>
                                          </p:stCondLst>
                                        </p:cTn>
                                        <p:tgtEl>
                                          <p:spTgt spid="1125"/>
                                        </p:tgtEl>
                                        <p:attrNameLst>
                                          <p:attrName>style.visibility</p:attrName>
                                        </p:attrNameLst>
                                      </p:cBhvr>
                                      <p:to>
                                        <p:strVal val="visible"/>
                                      </p:to>
                                    </p:set>
                                    <p:animEffect transition="in" filter="fade">
                                      <p:cBhvr>
                                        <p:cTn id="71" dur="1000"/>
                                        <p:tgtEl>
                                          <p:spTgt spid="1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11"/>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Next:</a:t>
            </a:r>
            <a:endParaRPr/>
          </a:p>
          <a:p>
            <a:pPr marL="0" lvl="0" indent="0" algn="l" rtl="0">
              <a:spcBef>
                <a:spcPts val="0"/>
              </a:spcBef>
              <a:spcAft>
                <a:spcPts val="0"/>
              </a:spcAft>
              <a:buNone/>
            </a:pPr>
            <a:r>
              <a:rPr lang="en-GB"/>
              <a:t>Accumulators</a:t>
            </a:r>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910</TotalTime>
  <Words>9854</Words>
  <Application>Microsoft Office PowerPoint</Application>
  <PresentationFormat>On-screen Show (16:9)</PresentationFormat>
  <Paragraphs>1438</Paragraphs>
  <Slides>159</Slides>
  <Notes>159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159</vt:i4>
      </vt:variant>
    </vt:vector>
  </HeadingPairs>
  <TitlesOfParts>
    <vt:vector size="166" baseType="lpstr">
      <vt:lpstr>PT Sans Narrow</vt:lpstr>
      <vt:lpstr>Proxima Nova</vt:lpstr>
      <vt:lpstr>Source Code Pro</vt:lpstr>
      <vt:lpstr>Arial</vt:lpstr>
      <vt:lpstr>Open Sans</vt:lpstr>
      <vt:lpstr>Calibri</vt:lpstr>
      <vt:lpstr>Tropic</vt:lpstr>
      <vt:lpstr>Spark Core</vt:lpstr>
      <vt:lpstr>What will we cover</vt:lpstr>
      <vt:lpstr>Prerequisite</vt:lpstr>
      <vt:lpstr>Importance of Data</vt:lpstr>
      <vt:lpstr>Importance of data engineering teams</vt:lpstr>
      <vt:lpstr>Expectations from a data processing framework</vt:lpstr>
      <vt:lpstr>Next: Introduction to MapReduce</vt:lpstr>
      <vt:lpstr>Getting maximum temperature</vt:lpstr>
      <vt:lpstr>Getting maximum temperature</vt:lpstr>
      <vt:lpstr>Issues with single process application</vt:lpstr>
      <vt:lpstr>Map Reduce: Flow of Operations</vt:lpstr>
      <vt:lpstr>Map Reduce: Flow of Operations</vt:lpstr>
      <vt:lpstr>Map Reduce: Flow of Operations https://www.analyticsvidhya.com/blog/2022/05/an-introduction-to-mapreduce-with-a-word-count-example/</vt:lpstr>
      <vt:lpstr>Map Reduce: Getting maximum temperature</vt:lpstr>
      <vt:lpstr>Map Reduce: Generate word count</vt:lpstr>
      <vt:lpstr>Why MapReduce</vt:lpstr>
      <vt:lpstr>Why NOT MapReduce</vt:lpstr>
      <vt:lpstr>Next: Introduction to Spark</vt:lpstr>
      <vt:lpstr>What is Spark</vt:lpstr>
      <vt:lpstr>Spark Ecosystem</vt:lpstr>
      <vt:lpstr>Why Spark</vt:lpstr>
      <vt:lpstr>Why Spark</vt:lpstr>
      <vt:lpstr>Next: Concepts of Spark: RDD</vt:lpstr>
      <vt:lpstr>Terminology to be discovered</vt:lpstr>
      <vt:lpstr>Variable manipulation</vt:lpstr>
      <vt:lpstr>Resilient Distributed Dataset (RDD)</vt:lpstr>
      <vt:lpstr>Resilient Distributed Dataset (RDD)</vt:lpstr>
      <vt:lpstr>Resilient Distributed Dataset (RDD)</vt:lpstr>
      <vt:lpstr>Defining RDD</vt:lpstr>
      <vt:lpstr>Creating RDDs</vt:lpstr>
      <vt:lpstr>Variable manipulation and lineage</vt:lpstr>
      <vt:lpstr>RDD lineage</vt:lpstr>
      <vt:lpstr>RDD Lineage https://sparkbyexamples.com/spark/what-is-lineage-graph-in-spark/ https://www.youtube.com/watch?v=1Yh5S-S6wsI </vt:lpstr>
      <vt:lpstr>RDD Q&amp;A</vt:lpstr>
      <vt:lpstr>RDD Q&amp;A</vt:lpstr>
      <vt:lpstr>Next: Concepts of Spark: Architecture</vt:lpstr>
      <vt:lpstr>Terminology to be discovered</vt:lpstr>
      <vt:lpstr>Spark Context</vt:lpstr>
      <vt:lpstr>Spark Context</vt:lpstr>
      <vt:lpstr>Cluster Manager</vt:lpstr>
      <vt:lpstr>Spark Architecture</vt:lpstr>
      <vt:lpstr>Spark Architecture</vt:lpstr>
      <vt:lpstr>Core Concepts of Spark</vt:lpstr>
      <vt:lpstr>Next: Download and Installation</vt:lpstr>
      <vt:lpstr>Ways to practice</vt:lpstr>
      <vt:lpstr>Running Spark locally</vt:lpstr>
      <vt:lpstr>Locally inside PyCharm</vt:lpstr>
      <vt:lpstr>On EC2</vt:lpstr>
      <vt:lpstr>Running on cluster: EMR</vt:lpstr>
      <vt:lpstr>Databricks Notebook: Free single node cluster</vt:lpstr>
      <vt:lpstr>Next: Our first Spark Program</vt:lpstr>
      <vt:lpstr>To be discussed</vt:lpstr>
      <vt:lpstr>Next: Concepts of RDDs</vt:lpstr>
      <vt:lpstr>To be discussed</vt:lpstr>
      <vt:lpstr>Next: Partitioners</vt:lpstr>
      <vt:lpstr>Learnt so far</vt:lpstr>
      <vt:lpstr>Learnt so far</vt:lpstr>
      <vt:lpstr>To be discussed</vt:lpstr>
      <vt:lpstr>Hash Partitioner</vt:lpstr>
      <vt:lpstr>Hash Partitioner</vt:lpstr>
      <vt:lpstr>Range Partitioner</vt:lpstr>
      <vt:lpstr>Range Partitioner</vt:lpstr>
      <vt:lpstr>Get the name of the partitioner function used</vt:lpstr>
      <vt:lpstr>Accessing the files of DBFS</vt:lpstr>
      <vt:lpstr>Next: [Hands On] RDD Operations</vt:lpstr>
      <vt:lpstr>To be discussed</vt:lpstr>
      <vt:lpstr>Some transformations on the RDD</vt:lpstr>
      <vt:lpstr>Some actions on the RDD</vt:lpstr>
      <vt:lpstr>Working on per partition basis using mapPartitions</vt:lpstr>
      <vt:lpstr>Working on per partition basis using mapPartitions</vt:lpstr>
      <vt:lpstr>Next: [Hands On] Aggregations with RDD</vt:lpstr>
      <vt:lpstr>To be discussed</vt:lpstr>
      <vt:lpstr>Creating a pair RDD</vt:lpstr>
      <vt:lpstr>Transformations on Pair RDD</vt:lpstr>
      <vt:lpstr>Actions on Pair RDD</vt:lpstr>
      <vt:lpstr>Next: [Hands On] Joining RDDs</vt:lpstr>
      <vt:lpstr>To be discussed</vt:lpstr>
      <vt:lpstr>Joining RDDs</vt:lpstr>
      <vt:lpstr>Next: Broadcast Variables</vt:lpstr>
      <vt:lpstr>Learnt so far</vt:lpstr>
      <vt:lpstr>Use Case of avoiding shuffle during join</vt:lpstr>
      <vt:lpstr>Joining RDDs to get the result</vt:lpstr>
      <vt:lpstr>Joining already partitioned RDDs to get the result</vt:lpstr>
      <vt:lpstr>Avoiding shuffle while joining</vt:lpstr>
      <vt:lpstr>Optimized version</vt:lpstr>
      <vt:lpstr>Building the intuition about broadcast variables</vt:lpstr>
      <vt:lpstr>What are broadcast variables</vt:lpstr>
      <vt:lpstr>Creating and using broadcast variables</vt:lpstr>
      <vt:lpstr>Next: Caching</vt:lpstr>
      <vt:lpstr>Need to cache an RDD</vt:lpstr>
      <vt:lpstr>How to cache an RDD</vt:lpstr>
      <vt:lpstr>Failure handling</vt:lpstr>
      <vt:lpstr>Storage Levels</vt:lpstr>
      <vt:lpstr>Need to cache an RDD</vt:lpstr>
      <vt:lpstr>Points to know</vt:lpstr>
      <vt:lpstr>One example</vt:lpstr>
      <vt:lpstr>One example</vt:lpstr>
      <vt:lpstr>One example</vt:lpstr>
      <vt:lpstr>Next: Accumulators</vt:lpstr>
      <vt:lpstr>Use Case of Accumulator</vt:lpstr>
      <vt:lpstr>Use Case of Accumulator</vt:lpstr>
      <vt:lpstr>How to create and use accumulators</vt:lpstr>
      <vt:lpstr>Further reading: Custom Accumulators</vt:lpstr>
      <vt:lpstr>Next: Running Spark on Cluster</vt:lpstr>
      <vt:lpstr>Creating an EMR cluster</vt:lpstr>
      <vt:lpstr>Deployment modes</vt:lpstr>
      <vt:lpstr>Syntax of running on cluster</vt:lpstr>
      <vt:lpstr>Viewing the UI</vt:lpstr>
      <vt:lpstr>Reference</vt:lpstr>
      <vt:lpstr>Next: Credit Card Transaction Analysis with Spark Core</vt:lpstr>
      <vt:lpstr>Understanding the problem</vt:lpstr>
      <vt:lpstr>Next: Solution</vt:lpstr>
      <vt:lpstr>Using groupByKey to get all the distinct values</vt:lpstr>
      <vt:lpstr>Passing combiner with combineByKey</vt:lpstr>
      <vt:lpstr>Next: Loan Application Data Analysis with Spark Core</vt:lpstr>
      <vt:lpstr>Understanding the problem</vt:lpstr>
      <vt:lpstr>Next: Solution</vt:lpstr>
      <vt:lpstr>Using groupByKey to get top N values</vt:lpstr>
      <vt:lpstr>Using secondary sort to order values</vt:lpstr>
      <vt:lpstr>Next: Tips on tuning Spark Application [Choosing size of executors]</vt:lpstr>
      <vt:lpstr>Setting configurations in Spark Application</vt:lpstr>
      <vt:lpstr>Spark Memory Model</vt:lpstr>
      <vt:lpstr>Starting point of the number of executors</vt:lpstr>
      <vt:lpstr>Starting point of the number of executors</vt:lpstr>
      <vt:lpstr>Starting point of the number of executors: Sample</vt:lpstr>
      <vt:lpstr>Things we overlooked</vt:lpstr>
      <vt:lpstr>Next: Tuning Spark Application [Dynamic Allocation]</vt:lpstr>
      <vt:lpstr>Dynamic Allocation</vt:lpstr>
      <vt:lpstr>Dynamic Allocation</vt:lpstr>
      <vt:lpstr>Dynamic Allocation</vt:lpstr>
      <vt:lpstr>Dynamic Allocation</vt:lpstr>
      <vt:lpstr>Dynamic Allocation</vt:lpstr>
      <vt:lpstr>Dynamic Allocation</vt:lpstr>
      <vt:lpstr>Dynamic Allocation: External Shuffle Service</vt:lpstr>
      <vt:lpstr>Dynamic Allocation: External Shuffle Service</vt:lpstr>
      <vt:lpstr>Dynamic Allocation: External Shuffle Service</vt:lpstr>
      <vt:lpstr>Dynamic Allocation: Configurations</vt:lpstr>
      <vt:lpstr>Dynamic Allocation: Configurations</vt:lpstr>
      <vt:lpstr>Dynamic Allocation: Configurations</vt:lpstr>
      <vt:lpstr>Next: Tuning Spark Application [Handling Skewness]</vt:lpstr>
      <vt:lpstr>Handling Skewness</vt:lpstr>
      <vt:lpstr>Handling Skewness</vt:lpstr>
      <vt:lpstr>Handling skewness in processing</vt:lpstr>
      <vt:lpstr>Handling skewness in aggregates: Salting</vt:lpstr>
      <vt:lpstr>Handling skewness in aggregates: Salting</vt:lpstr>
      <vt:lpstr>Handling skewness in joins: MapSide Join</vt:lpstr>
      <vt:lpstr>Next: Tuning Spark Application [Miscellaneous]</vt:lpstr>
      <vt:lpstr>Using coalesce</vt:lpstr>
      <vt:lpstr>Using coalesce</vt:lpstr>
      <vt:lpstr>Using coalesce</vt:lpstr>
      <vt:lpstr>Avoiding Shuffles</vt:lpstr>
      <vt:lpstr>Avoiding Shuffles</vt:lpstr>
      <vt:lpstr>Avoid collecting larger results in memory</vt:lpstr>
      <vt:lpstr>Avoid unnecessary actions</vt:lpstr>
      <vt:lpstr>Choosing better storage levels while caching</vt:lpstr>
      <vt:lpstr>Testing on local than on cluster</vt:lpstr>
      <vt:lpstr>Shading the third party jar</vt:lpstr>
      <vt:lpstr>Tuning Spark: Further Reading</vt:lpstr>
      <vt:lpstr>Reference Book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Core</dc:title>
  <cp:lastModifiedBy>Big Data</cp:lastModifiedBy>
  <cp:revision>3</cp:revision>
  <dcterms:modified xsi:type="dcterms:W3CDTF">2024-01-19T04:52:15Z</dcterms:modified>
</cp:coreProperties>
</file>